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85" r:id="rId3"/>
    <p:sldId id="282" r:id="rId4"/>
    <p:sldId id="281" r:id="rId5"/>
    <p:sldId id="286" r:id="rId6"/>
    <p:sldId id="279" r:id="rId7"/>
    <p:sldId id="280" r:id="rId8"/>
    <p:sldId id="259" r:id="rId9"/>
    <p:sldId id="262" r:id="rId10"/>
    <p:sldId id="263" r:id="rId11"/>
    <p:sldId id="265" r:id="rId12"/>
    <p:sldId id="267"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ullenb"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8-03-11T16:55:24.622" idx="1">
    <p:pos x="2938" y="3638"/>
    <p:text>Is something missing in the slide in the 2nd column? The arrows and steps seem out of order.</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302896-CFE3-437C-82D9-72A004EBA558}" type="datetimeFigureOut">
              <a:rPr lang="en-US" smtClean="0"/>
              <a:pPr/>
              <a:t>11/20/2013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E156E-2D4C-4D3A-B99E-AFB32E363A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43DA8-043D-42BC-B1FC-5340B6AE1D8B}" type="slidenum">
              <a:rPr lang="en-US"/>
              <a:pPr/>
              <a:t>10</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xfrm>
            <a:off x="914400" y="4343400"/>
            <a:ext cx="5029200" cy="4114800"/>
          </a:xfrm>
        </p:spPr>
        <p:txBody>
          <a:bodyPr/>
          <a:lstStyle/>
          <a:p>
            <a:r>
              <a:rPr lang="en-GB"/>
              <a:t>However, another extremely interesting study was undertaken by Elsevier </a:t>
            </a:r>
          </a:p>
          <a:p>
            <a:r>
              <a:rPr lang="en-GB"/>
              <a:t>Taken from a presentation by Michael Mabe (then Director of Academic relations, Elsevier, and also visiting professor at the Dept of Information Science, City University, London) given at an ALPSP seminar on “Learning from Users” in 2003. The survey was undertaken from 1999-2002, and included data from &gt;36,000 authors</a:t>
            </a:r>
          </a:p>
          <a:p>
            <a:r>
              <a:rPr lang="en-GB"/>
              <a:t>The presentation is available on the ALPSP website - www.alpsp.org, “ALPSP previous events”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11/20/2013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research.mlanet.org/structured_abstract.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i.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ngineeringvillage2.org/" TargetMode="External"/><Relationship Id="rId2" Type="http://schemas.openxmlformats.org/officeDocument/2006/relationships/hyperlink" Target="http://www.library.ucla.edu/"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isiknowledge.com/inspec"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Science" TargetMode="External"/><Relationship Id="rId3" Type="http://schemas.openxmlformats.org/officeDocument/2006/relationships/hyperlink" Target="http://en.wikipedia.org/wiki/Institute_for_Scientific_Information" TargetMode="External"/><Relationship Id="rId7" Type="http://schemas.openxmlformats.org/officeDocument/2006/relationships/hyperlink" Target="http://en.wikipedia.org/wiki/Scientific_journal" TargetMode="External"/><Relationship Id="rId2" Type="http://schemas.openxmlformats.org/officeDocument/2006/relationships/hyperlink" Target="http://en.wikipedia.org/wiki/Citation_index" TargetMode="External"/><Relationship Id="rId1" Type="http://schemas.openxmlformats.org/officeDocument/2006/relationships/slideLayout" Target="../slideLayouts/slideLayout2.xml"/><Relationship Id="rId6" Type="http://schemas.openxmlformats.org/officeDocument/2006/relationships/hyperlink" Target="http://en.wikipedia.org/wiki/Science_Citation_Index" TargetMode="External"/><Relationship Id="rId5" Type="http://schemas.openxmlformats.org/officeDocument/2006/relationships/hyperlink" Target="http://en.wikipedia.org/wiki/Thomson_Reuters" TargetMode="External"/><Relationship Id="rId4" Type="http://schemas.openxmlformats.org/officeDocument/2006/relationships/hyperlink" Target="http://en.wikipedia.org/wiki/Eugene_Garfield" TargetMode="External"/><Relationship Id="rId9" Type="http://schemas.openxmlformats.org/officeDocument/2006/relationships/hyperlink" Target="http://en.wikipedia.org/wiki/Technolog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Publishing Research articles and indexes</a:t>
            </a:r>
            <a:endParaRPr lang="en-US" dirty="0"/>
          </a:p>
        </p:txBody>
      </p:sp>
      <p:sp>
        <p:nvSpPr>
          <p:cNvPr id="3" name="Subtitle 2"/>
          <p:cNvSpPr>
            <a:spLocks noGrp="1"/>
          </p:cNvSpPr>
          <p:nvPr>
            <p:ph type="subTitle" idx="1"/>
          </p:nvPr>
        </p:nvSpPr>
        <p:spPr>
          <a:xfrm>
            <a:off x="1371600" y="2590800"/>
            <a:ext cx="7406640" cy="3352800"/>
          </a:xfrm>
        </p:spPr>
        <p:txBody>
          <a:bodyPr>
            <a:normAutofit/>
          </a:bodyPr>
          <a:lstStyle/>
          <a:p>
            <a:pPr algn="ctr"/>
            <a:r>
              <a:rPr lang="en-US" dirty="0" smtClean="0"/>
              <a:t>Dr. </a:t>
            </a:r>
            <a:r>
              <a:rPr lang="en-US" dirty="0" smtClean="0"/>
              <a:t>Jabar Zaman Khan  </a:t>
            </a:r>
            <a:r>
              <a:rPr lang="en-US" dirty="0" smtClean="0"/>
              <a:t>Khattak</a:t>
            </a:r>
          </a:p>
          <a:p>
            <a:pPr algn="ctr"/>
            <a:r>
              <a:rPr lang="en-US" dirty="0" smtClean="0"/>
              <a:t>Chairman </a:t>
            </a:r>
          </a:p>
          <a:p>
            <a:pPr algn="ctr"/>
            <a:r>
              <a:rPr lang="en-US" dirty="0" smtClean="0"/>
              <a:t>Department of Bioinformatics and Biotechnology</a:t>
            </a:r>
          </a:p>
          <a:p>
            <a:pPr algn="ctr"/>
            <a:r>
              <a:rPr lang="en-US" dirty="0" smtClean="0"/>
              <a:t>International Islamic University,</a:t>
            </a:r>
          </a:p>
          <a:p>
            <a:pPr algn="ctr"/>
            <a:r>
              <a:rPr lang="en-US" dirty="0" smtClean="0"/>
              <a:t>Islamabad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152400"/>
            <a:ext cx="8229600" cy="1143000"/>
          </a:xfrm>
        </p:spPr>
        <p:txBody>
          <a:bodyPr/>
          <a:lstStyle/>
          <a:p>
            <a:r>
              <a:rPr lang="en-GB" sz="3600" b="1"/>
              <a:t>Author versus Reader Behaviour</a:t>
            </a:r>
          </a:p>
        </p:txBody>
      </p:sp>
      <p:sp>
        <p:nvSpPr>
          <p:cNvPr id="88067" name="Rectangle 3"/>
          <p:cNvSpPr>
            <a:spLocks noGrp="1" noChangeArrowheads="1"/>
          </p:cNvSpPr>
          <p:nvPr>
            <p:ph type="body" sz="half" idx="1"/>
          </p:nvPr>
        </p:nvSpPr>
        <p:spPr>
          <a:xfrm>
            <a:off x="228600" y="1600200"/>
            <a:ext cx="4262438" cy="4525963"/>
          </a:xfrm>
        </p:spPr>
        <p:txBody>
          <a:bodyPr/>
          <a:lstStyle/>
          <a:p>
            <a:r>
              <a:rPr lang="en-GB" b="1"/>
              <a:t>Author behaviour</a:t>
            </a:r>
          </a:p>
          <a:p>
            <a:pPr lvl="1"/>
            <a:r>
              <a:rPr lang="en-GB" sz="2600"/>
              <a:t>Want to publish more</a:t>
            </a:r>
          </a:p>
          <a:p>
            <a:pPr lvl="1"/>
            <a:r>
              <a:rPr lang="en-GB" sz="2600"/>
              <a:t>Peer review essential</a:t>
            </a:r>
          </a:p>
          <a:p>
            <a:pPr lvl="1"/>
            <a:r>
              <a:rPr lang="en-GB" sz="2600"/>
              <a:t>Other journal functions crucial</a:t>
            </a:r>
          </a:p>
          <a:p>
            <a:pPr lvl="1"/>
            <a:r>
              <a:rPr lang="en-GB" sz="2600"/>
              <a:t>Wider dissemination</a:t>
            </a:r>
          </a:p>
          <a:p>
            <a:endParaRPr lang="en-GB" sz="2400"/>
          </a:p>
        </p:txBody>
      </p:sp>
      <p:sp>
        <p:nvSpPr>
          <p:cNvPr id="88068" name="Rectangle 4"/>
          <p:cNvSpPr>
            <a:spLocks noGrp="1" noChangeArrowheads="1"/>
          </p:cNvSpPr>
          <p:nvPr>
            <p:ph type="body" sz="half" idx="2"/>
          </p:nvPr>
        </p:nvSpPr>
        <p:spPr>
          <a:xfrm>
            <a:off x="4648200" y="1600200"/>
            <a:ext cx="4033838" cy="4525963"/>
          </a:xfrm>
        </p:spPr>
        <p:txBody>
          <a:bodyPr/>
          <a:lstStyle/>
          <a:p>
            <a:r>
              <a:rPr lang="en-GB" b="1"/>
              <a:t>Reader behaviour</a:t>
            </a:r>
          </a:p>
          <a:p>
            <a:pPr lvl="1"/>
            <a:r>
              <a:rPr lang="en-GB" sz="2600"/>
              <a:t>Want integrated system</a:t>
            </a:r>
          </a:p>
          <a:p>
            <a:pPr lvl="1"/>
            <a:r>
              <a:rPr lang="en-GB" sz="2600"/>
              <a:t>Browsing is crucial</a:t>
            </a:r>
          </a:p>
          <a:p>
            <a:pPr lvl="1"/>
            <a:r>
              <a:rPr lang="en-GB" sz="2600"/>
              <a:t>Quality information important</a:t>
            </a:r>
          </a:p>
          <a:p>
            <a:pPr lvl="1"/>
            <a:r>
              <a:rPr lang="en-GB" sz="2600"/>
              <a:t>Want to read less</a:t>
            </a:r>
          </a:p>
        </p:txBody>
      </p:sp>
      <p:sp>
        <p:nvSpPr>
          <p:cNvPr id="88072" name="Text Box 8"/>
          <p:cNvSpPr txBox="1">
            <a:spLocks noChangeArrowheads="1"/>
          </p:cNvSpPr>
          <p:nvPr/>
        </p:nvSpPr>
        <p:spPr bwMode="auto">
          <a:xfrm>
            <a:off x="609600" y="5486400"/>
            <a:ext cx="7993063" cy="641350"/>
          </a:xfrm>
          <a:prstGeom prst="rect">
            <a:avLst/>
          </a:prstGeom>
          <a:noFill/>
          <a:ln w="9525">
            <a:noFill/>
            <a:miter lim="800000"/>
            <a:headEnd/>
            <a:tailEnd/>
          </a:ln>
          <a:effectLst/>
        </p:spPr>
        <p:txBody>
          <a:bodyPr>
            <a:spAutoFit/>
          </a:bodyPr>
          <a:lstStyle/>
          <a:p>
            <a:pPr>
              <a:spcBef>
                <a:spcPct val="50000"/>
              </a:spcBef>
            </a:pPr>
            <a:r>
              <a:rPr lang="en-GB"/>
              <a:t>Elsevier study of 36,000 authors (1999-2002) presented by Michael Mabe at ALPSP Seminar on “Learning from users” 2003; www.alpsp.org </a:t>
            </a:r>
          </a:p>
        </p:txBody>
      </p:sp>
      <p:sp>
        <p:nvSpPr>
          <p:cNvPr id="88077" name="Line 13"/>
          <p:cNvSpPr>
            <a:spLocks noChangeShapeType="1"/>
          </p:cNvSpPr>
          <p:nvPr/>
        </p:nvSpPr>
        <p:spPr bwMode="auto">
          <a:xfrm>
            <a:off x="4267200" y="2590800"/>
            <a:ext cx="990600" cy="1752600"/>
          </a:xfrm>
          <a:prstGeom prst="line">
            <a:avLst/>
          </a:prstGeom>
          <a:noFill/>
          <a:ln w="9525">
            <a:solidFill>
              <a:schemeClr val="tx1"/>
            </a:solidFill>
            <a:round/>
            <a:headEnd/>
            <a:tailEnd/>
          </a:ln>
          <a:effectLst/>
        </p:spPr>
        <p:txBody>
          <a:bodyPr/>
          <a:lstStyle/>
          <a:p>
            <a:endParaRPr lang="en-US"/>
          </a:p>
        </p:txBody>
      </p:sp>
      <p:sp>
        <p:nvSpPr>
          <p:cNvPr id="88079" name="Rectangle 15"/>
          <p:cNvSpPr>
            <a:spLocks noChangeArrowheads="1"/>
          </p:cNvSpPr>
          <p:nvPr/>
        </p:nvSpPr>
        <p:spPr bwMode="auto">
          <a:xfrm>
            <a:off x="533400" y="2057400"/>
            <a:ext cx="3886200" cy="533400"/>
          </a:xfrm>
          <a:prstGeom prst="rect">
            <a:avLst/>
          </a:prstGeom>
          <a:noFill/>
          <a:ln w="9525">
            <a:solidFill>
              <a:schemeClr val="tx1"/>
            </a:solidFill>
            <a:miter lim="800000"/>
            <a:headEnd/>
            <a:tailEnd/>
          </a:ln>
          <a:effectLst/>
        </p:spPr>
        <p:txBody>
          <a:bodyPr wrap="none" anchor="ctr"/>
          <a:lstStyle/>
          <a:p>
            <a:endParaRPr lang="en-US"/>
          </a:p>
        </p:txBody>
      </p:sp>
      <p:sp>
        <p:nvSpPr>
          <p:cNvPr id="88080" name="Rectangle 16"/>
          <p:cNvSpPr>
            <a:spLocks noChangeArrowheads="1"/>
          </p:cNvSpPr>
          <p:nvPr/>
        </p:nvSpPr>
        <p:spPr bwMode="auto">
          <a:xfrm>
            <a:off x="5029200" y="4343400"/>
            <a:ext cx="3200400" cy="609600"/>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additive="base">
                                        <p:cTn id="7" dur="500" fill="hold"/>
                                        <p:tgtEl>
                                          <p:spTgt spid="88066"/>
                                        </p:tgtEl>
                                        <p:attrNameLst>
                                          <p:attrName>ppt_x</p:attrName>
                                        </p:attrNameLst>
                                      </p:cBhvr>
                                      <p:tavLst>
                                        <p:tav tm="0">
                                          <p:val>
                                            <p:strVal val="0-#ppt_w/2"/>
                                          </p:val>
                                        </p:tav>
                                        <p:tav tm="100000">
                                          <p:val>
                                            <p:strVal val="#ppt_x"/>
                                          </p:val>
                                        </p:tav>
                                      </p:tavLst>
                                    </p:anim>
                                    <p:anim calcmode="lin" valueType="num">
                                      <p:cBhvr additive="base">
                                        <p:cTn id="8" dur="500" fill="hold"/>
                                        <p:tgtEl>
                                          <p:spTgt spid="8806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88067">
                                            <p:txEl>
                                              <p:pRg st="0" end="0"/>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499"/>
                                          </p:stCondLst>
                                        </p:cTn>
                                        <p:tgtEl>
                                          <p:spTgt spid="88067">
                                            <p:txEl>
                                              <p:pRg st="1" end="1"/>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499"/>
                                          </p:stCondLst>
                                        </p:cTn>
                                        <p:tgtEl>
                                          <p:spTgt spid="88067">
                                            <p:txEl>
                                              <p:pRg st="2" end="2"/>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499"/>
                                          </p:stCondLst>
                                        </p:cTn>
                                        <p:tgtEl>
                                          <p:spTgt spid="88067">
                                            <p:txEl>
                                              <p:pRg st="3" end="3"/>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8806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88068">
                                            <p:txEl>
                                              <p:pRg st="0" end="0"/>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88068">
                                            <p:txEl>
                                              <p:pRg st="1" end="1"/>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88068">
                                            <p:txEl>
                                              <p:pRg st="2" end="2"/>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499"/>
                                          </p:stCondLst>
                                        </p:cTn>
                                        <p:tgtEl>
                                          <p:spTgt spid="88068">
                                            <p:txEl>
                                              <p:pRg st="3" end="3"/>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499"/>
                                          </p:stCondLst>
                                        </p:cTn>
                                        <p:tgtEl>
                                          <p:spTgt spid="8806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autoUpdateAnimBg="0"/>
      <p:bldP spid="88067" grpId="0" build="p" autoUpdateAnimBg="0" advAuto="0"/>
      <p:bldP spid="8806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304800"/>
            <a:ext cx="8229600" cy="1143000"/>
          </a:xfrm>
        </p:spPr>
        <p:txBody>
          <a:bodyPr/>
          <a:lstStyle/>
          <a:p>
            <a:r>
              <a:rPr lang="en-US" b="1"/>
              <a:t>Key Elements of Publishing</a:t>
            </a:r>
          </a:p>
        </p:txBody>
      </p:sp>
      <p:sp>
        <p:nvSpPr>
          <p:cNvPr id="92163" name="Rectangle 3"/>
          <p:cNvSpPr>
            <a:spLocks noGrp="1" noChangeArrowheads="1"/>
          </p:cNvSpPr>
          <p:nvPr>
            <p:ph type="body" idx="1"/>
          </p:nvPr>
        </p:nvSpPr>
        <p:spPr>
          <a:xfrm>
            <a:off x="1143000" y="1828800"/>
            <a:ext cx="7543800" cy="4525963"/>
          </a:xfrm>
        </p:spPr>
        <p:txBody>
          <a:bodyPr/>
          <a:lstStyle/>
          <a:p>
            <a:r>
              <a:rPr lang="en-US" dirty="0"/>
              <a:t>Ethical Issues</a:t>
            </a:r>
          </a:p>
          <a:p>
            <a:r>
              <a:rPr lang="en-US" dirty="0"/>
              <a:t>Style and language</a:t>
            </a:r>
          </a:p>
          <a:p>
            <a:r>
              <a:rPr lang="en-US" dirty="0"/>
              <a:t>Structure of paper</a:t>
            </a:r>
          </a:p>
          <a:p>
            <a:r>
              <a:rPr lang="en-US" dirty="0"/>
              <a:t>Components of paper</a:t>
            </a:r>
          </a:p>
          <a:p>
            <a:r>
              <a:rPr lang="en-US" dirty="0"/>
              <a:t>Article submission/journal selection</a:t>
            </a:r>
          </a:p>
          <a:p>
            <a:r>
              <a:rPr lang="en-US" dirty="0"/>
              <a:t>Publisher’s process/peer review</a:t>
            </a:r>
          </a:p>
          <a:p>
            <a:endParaRPr lang="en-US" dirty="0"/>
          </a:p>
          <a:p>
            <a:endParaRPr lang="en-US" dirty="0"/>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a:t>Structure of a Paper</a:t>
            </a:r>
          </a:p>
        </p:txBody>
      </p:sp>
      <p:sp>
        <p:nvSpPr>
          <p:cNvPr id="59395" name="Rectangle 3"/>
          <p:cNvSpPr>
            <a:spLocks noGrp="1" noChangeArrowheads="1"/>
          </p:cNvSpPr>
          <p:nvPr>
            <p:ph type="body" idx="1"/>
          </p:nvPr>
        </p:nvSpPr>
        <p:spPr>
          <a:xfrm>
            <a:off x="914400" y="1676400"/>
            <a:ext cx="7772400" cy="4525963"/>
          </a:xfrm>
        </p:spPr>
        <p:txBody>
          <a:bodyPr/>
          <a:lstStyle/>
          <a:p>
            <a:pPr>
              <a:lnSpc>
                <a:spcPct val="90000"/>
              </a:lnSpc>
              <a:buFontTx/>
              <a:buNone/>
            </a:pPr>
            <a:r>
              <a:rPr lang="en-US" sz="2800" dirty="0"/>
              <a:t> </a:t>
            </a:r>
            <a:r>
              <a:rPr lang="en-US" sz="2800" dirty="0">
                <a:solidFill>
                  <a:srgbClr val="000000"/>
                </a:solidFill>
              </a:rPr>
              <a:t>Scientific writing follows a rigid structure – </a:t>
            </a:r>
          </a:p>
          <a:p>
            <a:pPr>
              <a:lnSpc>
                <a:spcPct val="90000"/>
              </a:lnSpc>
              <a:buFontTx/>
              <a:buNone/>
            </a:pPr>
            <a:r>
              <a:rPr lang="en-US" sz="2800" dirty="0">
                <a:solidFill>
                  <a:srgbClr val="000000"/>
                </a:solidFill>
              </a:rPr>
              <a:t> a format developed over hundreds of years</a:t>
            </a:r>
            <a:r>
              <a:rPr lang="en-GB" sz="2800" dirty="0"/>
              <a:t> </a:t>
            </a:r>
            <a:br>
              <a:rPr lang="en-GB" sz="2800" dirty="0"/>
            </a:br>
            <a:endParaRPr lang="en-GB" sz="2800" dirty="0"/>
          </a:p>
          <a:p>
            <a:pPr>
              <a:lnSpc>
                <a:spcPct val="90000"/>
              </a:lnSpc>
              <a:buFontTx/>
              <a:buNone/>
            </a:pPr>
            <a:r>
              <a:rPr lang="en-US" sz="2800" dirty="0">
                <a:solidFill>
                  <a:srgbClr val="000000"/>
                </a:solidFill>
              </a:rPr>
              <a:t> Consequently, a paper can be read at several levels:</a:t>
            </a:r>
            <a:br>
              <a:rPr lang="en-US" sz="2800" dirty="0">
                <a:solidFill>
                  <a:srgbClr val="000000"/>
                </a:solidFill>
              </a:rPr>
            </a:br>
            <a:endParaRPr lang="en-US" sz="1400" dirty="0">
              <a:solidFill>
                <a:srgbClr val="000000"/>
              </a:solidFill>
            </a:endParaRPr>
          </a:p>
          <a:p>
            <a:pPr lvl="1">
              <a:lnSpc>
                <a:spcPct val="90000"/>
              </a:lnSpc>
            </a:pPr>
            <a:r>
              <a:rPr lang="en-US" dirty="0">
                <a:solidFill>
                  <a:srgbClr val="000000"/>
                </a:solidFill>
              </a:rPr>
              <a:t>Some people just will refer to the title </a:t>
            </a:r>
          </a:p>
          <a:p>
            <a:pPr lvl="1">
              <a:lnSpc>
                <a:spcPct val="90000"/>
              </a:lnSpc>
            </a:pPr>
            <a:r>
              <a:rPr lang="en-US" dirty="0">
                <a:solidFill>
                  <a:srgbClr val="000000"/>
                </a:solidFill>
              </a:rPr>
              <a:t>Others may read only the title and abstract </a:t>
            </a:r>
          </a:p>
          <a:p>
            <a:pPr lvl="1">
              <a:lnSpc>
                <a:spcPct val="90000"/>
              </a:lnSpc>
            </a:pPr>
            <a:r>
              <a:rPr lang="en-US" dirty="0">
                <a:solidFill>
                  <a:srgbClr val="000000"/>
                </a:solidFill>
              </a:rPr>
              <a:t>Others will read the paper</a:t>
            </a:r>
            <a:r>
              <a:rPr lang="en-GB" dirty="0"/>
              <a:t> </a:t>
            </a:r>
            <a:r>
              <a:rPr lang="en-US" dirty="0">
                <a:solidFill>
                  <a:srgbClr val="000000"/>
                </a:solidFill>
              </a:rPr>
              <a:t>for a deeper understanding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52400"/>
            <a:ext cx="8229600" cy="990600"/>
          </a:xfrm>
        </p:spPr>
        <p:txBody>
          <a:bodyPr/>
          <a:lstStyle/>
          <a:p>
            <a:r>
              <a:rPr lang="en-US" b="1"/>
              <a:t>Components of a Paper</a:t>
            </a:r>
          </a:p>
        </p:txBody>
      </p:sp>
      <p:graphicFrame>
        <p:nvGraphicFramePr>
          <p:cNvPr id="60420" name="Object 4"/>
          <p:cNvGraphicFramePr>
            <a:graphicFrameLocks noChangeAspect="1"/>
          </p:cNvGraphicFramePr>
          <p:nvPr>
            <p:ph idx="1"/>
          </p:nvPr>
        </p:nvGraphicFramePr>
        <p:xfrm>
          <a:off x="823912" y="1143000"/>
          <a:ext cx="8015287" cy="5562599"/>
        </p:xfrm>
        <a:graphic>
          <a:graphicData uri="http://schemas.openxmlformats.org/presentationml/2006/ole">
            <p:oleObj spid="_x0000_s1026" name="Document" r:id="rId3" imgW="6029815" imgH="3775393" progId="Word.Document.8">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304800"/>
            <a:ext cx="8229600" cy="1143000"/>
          </a:xfrm>
        </p:spPr>
        <p:txBody>
          <a:bodyPr/>
          <a:lstStyle/>
          <a:p>
            <a:r>
              <a:rPr lang="en-US" b="1"/>
              <a:t>Authors Listing</a:t>
            </a:r>
          </a:p>
        </p:txBody>
      </p:sp>
      <p:sp>
        <p:nvSpPr>
          <p:cNvPr id="61443" name="Rectangle 3"/>
          <p:cNvSpPr>
            <a:spLocks noGrp="1" noChangeArrowheads="1"/>
          </p:cNvSpPr>
          <p:nvPr>
            <p:ph type="body" idx="1"/>
          </p:nvPr>
        </p:nvSpPr>
        <p:spPr>
          <a:xfrm>
            <a:off x="990600" y="1524000"/>
            <a:ext cx="7924800" cy="4754563"/>
          </a:xfrm>
        </p:spPr>
        <p:txBody>
          <a:bodyPr/>
          <a:lstStyle/>
          <a:p>
            <a:pPr>
              <a:lnSpc>
                <a:spcPct val="90000"/>
              </a:lnSpc>
            </a:pPr>
            <a:r>
              <a:rPr lang="en-GB" sz="2800" dirty="0"/>
              <a:t>ONLY include those who have made an intellectual contribution to the research</a:t>
            </a:r>
            <a:br>
              <a:rPr lang="en-GB" sz="2800" dirty="0"/>
            </a:br>
            <a:endParaRPr lang="en-GB" sz="2800" dirty="0"/>
          </a:p>
          <a:p>
            <a:pPr>
              <a:lnSpc>
                <a:spcPct val="90000"/>
              </a:lnSpc>
            </a:pPr>
            <a:r>
              <a:rPr lang="en-GB" sz="2800" dirty="0"/>
              <a:t>OR those who will publicly defend the data and conclusions, and who have approved the final version </a:t>
            </a:r>
            <a:br>
              <a:rPr lang="en-GB" sz="2800" dirty="0"/>
            </a:br>
            <a:endParaRPr lang="en-GB" sz="2800" dirty="0"/>
          </a:p>
          <a:p>
            <a:pPr>
              <a:lnSpc>
                <a:spcPct val="90000"/>
              </a:lnSpc>
            </a:pPr>
            <a:r>
              <a:rPr lang="en-GB" sz="2800" dirty="0"/>
              <a:t>Order</a:t>
            </a:r>
            <a:r>
              <a:rPr lang="en-GB" sz="2800" b="1" dirty="0"/>
              <a:t> </a:t>
            </a:r>
            <a:r>
              <a:rPr lang="en-GB" sz="2800" dirty="0"/>
              <a:t>of the names of the authors can vary from discipline to discipline</a:t>
            </a:r>
          </a:p>
          <a:p>
            <a:pPr lvl="1">
              <a:lnSpc>
                <a:spcPct val="90000"/>
              </a:lnSpc>
            </a:pPr>
            <a:r>
              <a:rPr lang="en-GB" dirty="0"/>
              <a:t>In some fields, the corresponding author’s name appears first</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b="1"/>
              <a:t>Title</a:t>
            </a:r>
          </a:p>
        </p:txBody>
      </p:sp>
      <p:sp>
        <p:nvSpPr>
          <p:cNvPr id="62467" name="Rectangle 3"/>
          <p:cNvSpPr>
            <a:spLocks noGrp="1" noChangeArrowheads="1"/>
          </p:cNvSpPr>
          <p:nvPr>
            <p:ph type="body" idx="1"/>
          </p:nvPr>
        </p:nvSpPr>
        <p:spPr/>
        <p:txBody>
          <a:bodyPr/>
          <a:lstStyle/>
          <a:p>
            <a:r>
              <a:rPr lang="en-US"/>
              <a:t>Describes the paper’s content clearly and precisely including keywords </a:t>
            </a:r>
            <a:endParaRPr lang="en-US" sz="3600"/>
          </a:p>
          <a:p>
            <a:r>
              <a:rPr lang="en-US"/>
              <a:t>Is the advertisement for the article</a:t>
            </a:r>
            <a:r>
              <a:rPr lang="en-US">
                <a:solidFill>
                  <a:srgbClr val="FF9900"/>
                </a:solidFill>
              </a:rPr>
              <a:t> </a:t>
            </a:r>
          </a:p>
          <a:p>
            <a:r>
              <a:rPr lang="en-US"/>
              <a:t>Do not </a:t>
            </a:r>
            <a:r>
              <a:rPr lang="en-US">
                <a:cs typeface="Times New Roman" pitchFamily="18" charset="0"/>
              </a:rPr>
              <a:t>use abbreviations and jargon </a:t>
            </a:r>
          </a:p>
          <a:p>
            <a:r>
              <a:rPr lang="en-US"/>
              <a:t>Search engines/indexing databases depend on the accuracy of the title - since they use the keywords to identify relevant articles</a:t>
            </a:r>
          </a:p>
          <a:p>
            <a:pPr>
              <a:buFontTx/>
              <a:buNone/>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304800"/>
            <a:ext cx="8229600" cy="1143000"/>
          </a:xfrm>
        </p:spPr>
        <p:txBody>
          <a:bodyPr/>
          <a:lstStyle/>
          <a:p>
            <a:r>
              <a:rPr lang="en-US" b="1"/>
              <a:t>Abstract</a:t>
            </a:r>
          </a:p>
        </p:txBody>
      </p:sp>
      <p:sp>
        <p:nvSpPr>
          <p:cNvPr id="63491" name="Rectangle 3"/>
          <p:cNvSpPr>
            <a:spLocks noGrp="1" noChangeArrowheads="1"/>
          </p:cNvSpPr>
          <p:nvPr>
            <p:ph type="body" idx="1"/>
          </p:nvPr>
        </p:nvSpPr>
        <p:spPr>
          <a:xfrm>
            <a:off x="990600" y="1524000"/>
            <a:ext cx="7924800" cy="4953000"/>
          </a:xfrm>
        </p:spPr>
        <p:txBody>
          <a:bodyPr/>
          <a:lstStyle/>
          <a:p>
            <a:pPr>
              <a:lnSpc>
                <a:spcPct val="80000"/>
              </a:lnSpc>
            </a:pPr>
            <a:r>
              <a:rPr lang="en-US" sz="2800" b="1" u="sng" dirty="0"/>
              <a:t>Briefly </a:t>
            </a:r>
            <a:r>
              <a:rPr lang="en-US" sz="2800" dirty="0"/>
              <a:t>summarize (often 150 words) - the problem, the method, the results, and the conclusions so that  </a:t>
            </a:r>
          </a:p>
          <a:p>
            <a:pPr lvl="1">
              <a:lnSpc>
                <a:spcPct val="80000"/>
              </a:lnSpc>
            </a:pPr>
            <a:r>
              <a:rPr lang="en-US" dirty="0"/>
              <a:t>The reader can decide whether or not to read the whole article </a:t>
            </a:r>
          </a:p>
          <a:p>
            <a:pPr>
              <a:lnSpc>
                <a:spcPct val="80000"/>
              </a:lnSpc>
            </a:pPr>
            <a:r>
              <a:rPr lang="en-US" sz="2800" dirty="0"/>
              <a:t>Together, the title and the abstract should stand on their own</a:t>
            </a:r>
          </a:p>
          <a:p>
            <a:pPr>
              <a:lnSpc>
                <a:spcPct val="80000"/>
              </a:lnSpc>
            </a:pPr>
            <a:r>
              <a:rPr lang="en-US" sz="2800" dirty="0"/>
              <a:t>Many authors write the abstract last so that it accurately reflects the content of the paper</a:t>
            </a:r>
          </a:p>
          <a:p>
            <a:pPr>
              <a:lnSpc>
                <a:spcPct val="80000"/>
              </a:lnSpc>
            </a:pPr>
            <a:endParaRPr lang="en-US" sz="2800" dirty="0"/>
          </a:p>
          <a:p>
            <a:pPr>
              <a:lnSpc>
                <a:spcPct val="80000"/>
              </a:lnSpc>
              <a:buFontTx/>
              <a:buNone/>
            </a:pPr>
            <a:r>
              <a:rPr lang="en-US" sz="2600" dirty="0"/>
              <a:t>    S</a:t>
            </a:r>
            <a:r>
              <a:rPr lang="en-US" sz="2200" dirty="0"/>
              <a:t>ee: The Structured Abstract: An Essential Tool for Research</a:t>
            </a:r>
            <a:r>
              <a:rPr lang="en-US" sz="2400" dirty="0"/>
              <a:t/>
            </a:r>
            <a:br>
              <a:rPr lang="en-US" sz="2400" dirty="0"/>
            </a:br>
            <a:r>
              <a:rPr lang="en-US" sz="2400" dirty="0">
                <a:hlinkClick r:id="rId2"/>
              </a:rPr>
              <a:t>http://research.mlanet.org/structured_abstract.html</a:t>
            </a:r>
            <a:endParaRPr lang="en-US" sz="2400" dirty="0"/>
          </a:p>
          <a:p>
            <a:pPr>
              <a:lnSpc>
                <a:spcPct val="80000"/>
              </a:lnSpc>
              <a:buFontTx/>
              <a:buNone/>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28600"/>
            <a:ext cx="8229600" cy="1143000"/>
          </a:xfrm>
        </p:spPr>
        <p:txBody>
          <a:bodyPr/>
          <a:lstStyle/>
          <a:p>
            <a:r>
              <a:rPr lang="en-US" b="1"/>
              <a:t>Introduction</a:t>
            </a:r>
          </a:p>
        </p:txBody>
      </p:sp>
      <p:sp>
        <p:nvSpPr>
          <p:cNvPr id="64515" name="Rectangle 3"/>
          <p:cNvSpPr>
            <a:spLocks noGrp="1" noChangeArrowheads="1"/>
          </p:cNvSpPr>
          <p:nvPr>
            <p:ph type="body" idx="1"/>
          </p:nvPr>
        </p:nvSpPr>
        <p:spPr>
          <a:xfrm>
            <a:off x="304800" y="1143000"/>
            <a:ext cx="8610600" cy="5334000"/>
          </a:xfrm>
        </p:spPr>
        <p:txBody>
          <a:bodyPr/>
          <a:lstStyle/>
          <a:p>
            <a:r>
              <a:rPr lang="en-US" sz="2600"/>
              <a:t>Clearly state the:</a:t>
            </a:r>
          </a:p>
          <a:p>
            <a:pPr lvl="1"/>
            <a:r>
              <a:rPr lang="en-US" sz="2600"/>
              <a:t>Problem being investigated </a:t>
            </a:r>
          </a:p>
          <a:p>
            <a:pPr lvl="1"/>
            <a:r>
              <a:rPr lang="en-US" sz="2600"/>
              <a:t>Background that explains the problem </a:t>
            </a:r>
          </a:p>
          <a:p>
            <a:pPr lvl="1"/>
            <a:r>
              <a:rPr lang="en-US" sz="2600"/>
              <a:t>Reasons for </a:t>
            </a:r>
            <a:r>
              <a:rPr lang="en-US" sz="2600">
                <a:cs typeface="Times New Roman" pitchFamily="18" charset="0"/>
              </a:rPr>
              <a:t>conducting the research</a:t>
            </a:r>
          </a:p>
          <a:p>
            <a:r>
              <a:rPr lang="en-US" sz="2600"/>
              <a:t>Summarize relevant research to provide context </a:t>
            </a:r>
          </a:p>
          <a:p>
            <a:r>
              <a:rPr lang="en-US" sz="2600"/>
              <a:t>State how your work differs from published work</a:t>
            </a:r>
          </a:p>
          <a:p>
            <a:r>
              <a:rPr lang="en-US" sz="2600"/>
              <a:t>Identify the questions you are answering </a:t>
            </a:r>
          </a:p>
          <a:p>
            <a:r>
              <a:rPr lang="en-US" sz="2600"/>
              <a:t>Explain what other findings, if any, you are challenging or extending </a:t>
            </a:r>
          </a:p>
          <a:p>
            <a:r>
              <a:rPr lang="en-US" sz="2600"/>
              <a:t>Briefly describe the experiment, hypothesis(es), research question(s); general experimental design or method </a:t>
            </a:r>
            <a:endParaRPr lang="en-GB" sz="2600"/>
          </a:p>
          <a:p>
            <a:pPr>
              <a:lnSpc>
                <a:spcPct val="80000"/>
              </a:lnSpc>
              <a:buFontTx/>
              <a:buNone/>
            </a:pPr>
            <a:endParaRPr lang="en-US" sz="26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b="1"/>
              <a:t>Methods</a:t>
            </a:r>
          </a:p>
        </p:txBody>
      </p:sp>
      <p:sp>
        <p:nvSpPr>
          <p:cNvPr id="65539" name="Rectangle 3"/>
          <p:cNvSpPr>
            <a:spLocks noGrp="1" noChangeArrowheads="1"/>
          </p:cNvSpPr>
          <p:nvPr>
            <p:ph type="body" idx="1"/>
          </p:nvPr>
        </p:nvSpPr>
        <p:spPr/>
        <p:txBody>
          <a:bodyPr/>
          <a:lstStyle/>
          <a:p>
            <a:pPr>
              <a:lnSpc>
                <a:spcPct val="90000"/>
              </a:lnSpc>
            </a:pPr>
            <a:r>
              <a:rPr lang="en-US" sz="2600"/>
              <a:t>Provide the reader enough details so they can understand and replicate your research </a:t>
            </a:r>
          </a:p>
          <a:p>
            <a:pPr>
              <a:lnSpc>
                <a:spcPct val="90000"/>
              </a:lnSpc>
            </a:pPr>
            <a:r>
              <a:rPr lang="en-US" sz="2600"/>
              <a:t>Explain how you studied the problem, identify the procedures you followed, and order these chronologically where possible </a:t>
            </a:r>
          </a:p>
          <a:p>
            <a:pPr>
              <a:lnSpc>
                <a:spcPct val="90000"/>
              </a:lnSpc>
            </a:pPr>
            <a:r>
              <a:rPr lang="en-US" sz="2600"/>
              <a:t>Explain new methodology in detail; otherwise name the method and cite the previously published work </a:t>
            </a:r>
          </a:p>
          <a:p>
            <a:pPr>
              <a:lnSpc>
                <a:spcPct val="90000"/>
              </a:lnSpc>
            </a:pPr>
            <a:r>
              <a:rPr lang="en-US" sz="2600"/>
              <a:t>Include the frequency of observations, what types of data were recorded, etc. </a:t>
            </a:r>
          </a:p>
          <a:p>
            <a:pPr>
              <a:lnSpc>
                <a:spcPct val="90000"/>
              </a:lnSpc>
            </a:pPr>
            <a:r>
              <a:rPr lang="en-US" sz="2600"/>
              <a:t>Be precise in describing measurements and include errors of measurement</a:t>
            </a:r>
            <a:r>
              <a:rPr lang="en-US" sz="2400"/>
              <a:t> </a:t>
            </a:r>
            <a:r>
              <a:rPr lang="en-US" sz="2600"/>
              <a:t>or research design limits</a:t>
            </a:r>
            <a:r>
              <a:rPr lang="en-US" sz="2400"/>
              <a:t> </a:t>
            </a:r>
            <a:endParaRPr lang="en-GB" sz="2400">
              <a:latin typeface="Verdana" pitchFamily="34" charset="0"/>
              <a:cs typeface="Times New Roman" pitchFamily="18" charset="0"/>
            </a:endParaRPr>
          </a:p>
          <a:p>
            <a:pPr>
              <a:lnSpc>
                <a:spcPct val="90000"/>
              </a:lnSpc>
              <a:buFontTx/>
              <a:buNone/>
            </a:pPr>
            <a:endParaRPr 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371600" y="304800"/>
            <a:ext cx="7315200" cy="1143000"/>
          </a:xfrm>
        </p:spPr>
        <p:txBody>
          <a:bodyPr/>
          <a:lstStyle/>
          <a:p>
            <a:r>
              <a:rPr lang="en-US" b="1" dirty="0"/>
              <a:t>Results</a:t>
            </a:r>
          </a:p>
        </p:txBody>
      </p:sp>
      <p:sp>
        <p:nvSpPr>
          <p:cNvPr id="68611" name="Rectangle 3"/>
          <p:cNvSpPr>
            <a:spLocks noGrp="1" noChangeArrowheads="1"/>
          </p:cNvSpPr>
          <p:nvPr>
            <p:ph type="body" idx="1"/>
          </p:nvPr>
        </p:nvSpPr>
        <p:spPr/>
        <p:txBody>
          <a:bodyPr/>
          <a:lstStyle/>
          <a:p>
            <a:pPr>
              <a:lnSpc>
                <a:spcPct val="90000"/>
              </a:lnSpc>
            </a:pPr>
            <a:r>
              <a:rPr lang="en-US" sz="2800"/>
              <a:t>Objectively present your findings, and explain what was found </a:t>
            </a:r>
          </a:p>
          <a:p>
            <a:pPr>
              <a:lnSpc>
                <a:spcPct val="90000"/>
              </a:lnSpc>
            </a:pPr>
            <a:r>
              <a:rPr lang="en-US" sz="2800"/>
              <a:t>Show that your new results are contributing to the body of scientific knowledge</a:t>
            </a:r>
          </a:p>
          <a:p>
            <a:pPr>
              <a:lnSpc>
                <a:spcPct val="90000"/>
              </a:lnSpc>
            </a:pPr>
            <a:r>
              <a:rPr lang="en-US" sz="2800"/>
              <a:t>F</a:t>
            </a:r>
            <a:r>
              <a:rPr lang="en-US" sz="2800">
                <a:solidFill>
                  <a:srgbClr val="000000"/>
                </a:solidFill>
              </a:rPr>
              <a:t>ollow a logical sequence based on the tables and figures presenting the findings to answer the question or hypothesis</a:t>
            </a:r>
          </a:p>
          <a:p>
            <a:pPr>
              <a:lnSpc>
                <a:spcPct val="90000"/>
              </a:lnSpc>
            </a:pPr>
            <a:r>
              <a:rPr lang="en-US" sz="2800">
                <a:solidFill>
                  <a:srgbClr val="000000"/>
                </a:solidFill>
              </a:rPr>
              <a:t>Figures should have a brief description (a legend), providing the reader sufficient information to know how the data were produced</a:t>
            </a:r>
            <a:endParaRPr lang="en-GB" sz="2800"/>
          </a:p>
          <a:p>
            <a:pPr>
              <a:lnSpc>
                <a:spcPct val="90000"/>
              </a:lnSpc>
              <a:buFontTx/>
              <a:buNone/>
            </a:pPr>
            <a:endParaRPr lang="en-US"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Publication</a:t>
            </a:r>
            <a:endParaRPr lang="en-US" dirty="0"/>
          </a:p>
        </p:txBody>
      </p:sp>
      <p:sp>
        <p:nvSpPr>
          <p:cNvPr id="3" name="Content Placeholder 2"/>
          <p:cNvSpPr>
            <a:spLocks noGrp="1"/>
          </p:cNvSpPr>
          <p:nvPr>
            <p:ph idx="1"/>
          </p:nvPr>
        </p:nvSpPr>
        <p:spPr/>
        <p:txBody>
          <a:bodyPr/>
          <a:lstStyle/>
          <a:p>
            <a:r>
              <a:rPr lang="en-US" dirty="0" smtClean="0"/>
              <a:t>Abstracts</a:t>
            </a:r>
          </a:p>
          <a:p>
            <a:r>
              <a:rPr lang="en-US" dirty="0" smtClean="0"/>
              <a:t>Conferences  proceedings</a:t>
            </a:r>
          </a:p>
          <a:p>
            <a:r>
              <a:rPr lang="en-US" dirty="0" err="1" smtClean="0"/>
              <a:t>Ei</a:t>
            </a:r>
            <a:r>
              <a:rPr lang="en-US" dirty="0" smtClean="0"/>
              <a:t> </a:t>
            </a:r>
            <a:r>
              <a:rPr lang="en-US" dirty="0" err="1" smtClean="0"/>
              <a:t>Compendex</a:t>
            </a:r>
            <a:endParaRPr lang="en-US" dirty="0" smtClean="0"/>
          </a:p>
          <a:p>
            <a:r>
              <a:rPr lang="en-US" dirty="0" smtClean="0"/>
              <a:t>SCI articles </a:t>
            </a:r>
          </a:p>
          <a:p>
            <a:r>
              <a:rPr lang="en-US" dirty="0" smtClean="0"/>
              <a:t>Mainly three categories of SCI papers</a:t>
            </a:r>
          </a:p>
          <a:p>
            <a:r>
              <a:rPr lang="en-US" sz="2000" dirty="0" smtClean="0">
                <a:solidFill>
                  <a:srgbClr val="FF0000"/>
                </a:solidFill>
              </a:rPr>
              <a:t>Mini reviews</a:t>
            </a:r>
          </a:p>
          <a:p>
            <a:r>
              <a:rPr lang="en-US" sz="2000" dirty="0" smtClean="0">
                <a:solidFill>
                  <a:srgbClr val="FF0000"/>
                </a:solidFill>
              </a:rPr>
              <a:t>Full length articles</a:t>
            </a:r>
          </a:p>
          <a:p>
            <a:r>
              <a:rPr lang="en-US" sz="2000" dirty="0" smtClean="0">
                <a:solidFill>
                  <a:srgbClr val="FF0000"/>
                </a:solidFill>
              </a:rPr>
              <a:t>Comments to the reviewers</a:t>
            </a:r>
          </a:p>
          <a:p>
            <a:pPr>
              <a:buNone/>
            </a:pP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b="1"/>
              <a:t>Discussion/Conclusion</a:t>
            </a:r>
          </a:p>
        </p:txBody>
      </p:sp>
      <p:sp>
        <p:nvSpPr>
          <p:cNvPr id="69635" name="Rectangle 3"/>
          <p:cNvSpPr>
            <a:spLocks noGrp="1" noChangeArrowheads="1"/>
          </p:cNvSpPr>
          <p:nvPr>
            <p:ph type="body" idx="1"/>
          </p:nvPr>
        </p:nvSpPr>
        <p:spPr>
          <a:xfrm>
            <a:off x="838200" y="1524000"/>
            <a:ext cx="8001000" cy="4525963"/>
          </a:xfrm>
        </p:spPr>
        <p:txBody>
          <a:bodyPr>
            <a:normAutofit lnSpcReduction="10000"/>
          </a:bodyPr>
          <a:lstStyle/>
          <a:p>
            <a:r>
              <a:rPr lang="en-US" sz="2800" dirty="0">
                <a:cs typeface="Times New Roman" pitchFamily="18" charset="0"/>
              </a:rPr>
              <a:t>Describe what your results mean in context of what was already known about the subject </a:t>
            </a:r>
          </a:p>
          <a:p>
            <a:r>
              <a:rPr lang="en-US" sz="2800" dirty="0">
                <a:cs typeface="Times New Roman" pitchFamily="18" charset="0"/>
              </a:rPr>
              <a:t>Indicate how the results relate to expectations and to the literature previously cited</a:t>
            </a:r>
          </a:p>
          <a:p>
            <a:r>
              <a:rPr lang="en-US" sz="2800" dirty="0"/>
              <a:t>Explain how the research has moved the body of scientific knowledge forward </a:t>
            </a:r>
          </a:p>
          <a:p>
            <a:r>
              <a:rPr lang="en-US" sz="2800" dirty="0"/>
              <a:t>Do not extend your conclusions beyond what is directly supported by your results - a</a:t>
            </a:r>
            <a:r>
              <a:rPr lang="en-US" sz="2800" dirty="0">
                <a:solidFill>
                  <a:srgbClr val="000000"/>
                </a:solidFill>
              </a:rPr>
              <a:t>void undue speculation</a:t>
            </a:r>
            <a:r>
              <a:rPr lang="en-GB" sz="2800" dirty="0">
                <a:solidFill>
                  <a:srgbClr val="000000"/>
                </a:solidFill>
              </a:rPr>
              <a:t> </a:t>
            </a:r>
          </a:p>
          <a:p>
            <a:r>
              <a:rPr lang="en-US" sz="2800" dirty="0">
                <a:solidFill>
                  <a:srgbClr val="000000"/>
                </a:solidFill>
              </a:rPr>
              <a:t>Outline the next steps for further study </a:t>
            </a:r>
            <a:endParaRPr lang="en-US" sz="2800" dirty="0">
              <a:latin typeface="Verdana" pitchFamily="34" charset="0"/>
              <a:cs typeface="Times New Roman" pitchFamily="18" charset="0"/>
            </a:endParaRPr>
          </a:p>
          <a:p>
            <a:pPr>
              <a:lnSpc>
                <a:spcPct val="90000"/>
              </a:lnSpc>
              <a:buFontTx/>
              <a:buNone/>
            </a:pP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304800"/>
            <a:ext cx="8229600" cy="1143000"/>
          </a:xfrm>
        </p:spPr>
        <p:txBody>
          <a:bodyPr/>
          <a:lstStyle/>
          <a:p>
            <a:r>
              <a:rPr lang="en-US" b="1"/>
              <a:t>References</a:t>
            </a:r>
          </a:p>
        </p:txBody>
      </p:sp>
      <p:sp>
        <p:nvSpPr>
          <p:cNvPr id="70659" name="Rectangle 3"/>
          <p:cNvSpPr>
            <a:spLocks noGrp="1" noChangeArrowheads="1"/>
          </p:cNvSpPr>
          <p:nvPr>
            <p:ph type="body" idx="1"/>
          </p:nvPr>
        </p:nvSpPr>
        <p:spPr>
          <a:xfrm>
            <a:off x="914400" y="1524000"/>
            <a:ext cx="7924800" cy="4830763"/>
          </a:xfrm>
        </p:spPr>
        <p:txBody>
          <a:bodyPr/>
          <a:lstStyle/>
          <a:p>
            <a:pPr>
              <a:lnSpc>
                <a:spcPct val="80000"/>
              </a:lnSpc>
            </a:pPr>
            <a:r>
              <a:rPr lang="en-US" sz="2800" dirty="0">
                <a:solidFill>
                  <a:srgbClr val="000000"/>
                </a:solidFill>
                <a:latin typeface="Verdana" pitchFamily="34" charset="0"/>
                <a:cs typeface="Times New Roman" pitchFamily="18" charset="0"/>
              </a:rPr>
              <a:t>W</a:t>
            </a:r>
            <a:r>
              <a:rPr lang="en-US" sz="2800" dirty="0">
                <a:cs typeface="Times New Roman" pitchFamily="18" charset="0"/>
              </a:rPr>
              <a:t>henever you draw upon previously published work, you </a:t>
            </a:r>
            <a:r>
              <a:rPr lang="en-US" sz="2800" b="1" dirty="0">
                <a:cs typeface="Times New Roman" pitchFamily="18" charset="0"/>
              </a:rPr>
              <a:t>must</a:t>
            </a:r>
            <a:r>
              <a:rPr lang="en-US" sz="2800" dirty="0">
                <a:cs typeface="Times New Roman" pitchFamily="18" charset="0"/>
              </a:rPr>
              <a:t> acknowledge the source</a:t>
            </a:r>
          </a:p>
          <a:p>
            <a:pPr>
              <a:lnSpc>
                <a:spcPct val="80000"/>
              </a:lnSpc>
            </a:pPr>
            <a:r>
              <a:rPr lang="en-US" sz="2800" dirty="0">
                <a:cs typeface="Times New Roman" pitchFamily="18" charset="0"/>
              </a:rPr>
              <a:t>Any information not from your experiment and not ‘common knowledge’ should be recognized by a citation </a:t>
            </a:r>
          </a:p>
          <a:p>
            <a:pPr>
              <a:lnSpc>
                <a:spcPct val="80000"/>
              </a:lnSpc>
            </a:pPr>
            <a:r>
              <a:rPr lang="en-US" sz="2800" dirty="0">
                <a:cs typeface="Times New Roman" pitchFamily="18" charset="0"/>
              </a:rPr>
              <a:t>How references are presented varies considerably - refer to notes for authors for the specific journal </a:t>
            </a:r>
          </a:p>
          <a:p>
            <a:pPr>
              <a:lnSpc>
                <a:spcPct val="80000"/>
              </a:lnSpc>
            </a:pPr>
            <a:r>
              <a:rPr lang="en-US" sz="2800" dirty="0">
                <a:cs typeface="Times New Roman" pitchFamily="18" charset="0"/>
              </a:rPr>
              <a:t>Avoid references that are difficult to find</a:t>
            </a:r>
          </a:p>
          <a:p>
            <a:pPr>
              <a:lnSpc>
                <a:spcPct val="80000"/>
              </a:lnSpc>
            </a:pPr>
            <a:r>
              <a:rPr lang="en-US" sz="2800" dirty="0">
                <a:cs typeface="Times New Roman" pitchFamily="18" charset="0"/>
              </a:rPr>
              <a:t>Avoid listing related references that were not important to the study</a:t>
            </a:r>
          </a:p>
          <a:p>
            <a:pPr>
              <a:lnSpc>
                <a:spcPct val="80000"/>
              </a:lnSpc>
              <a:buFontTx/>
              <a:buNone/>
            </a:pPr>
            <a:r>
              <a:rPr lang="en-US" sz="2800" dirty="0">
                <a:cs typeface="Times New Roman" pitchFamily="18" charset="0"/>
              </a:rPr>
              <a:t>    </a:t>
            </a:r>
            <a:endParaRPr lang="en-US" sz="2400" dirty="0">
              <a:cs typeface="Times New Roman" pitchFamily="18" charset="0"/>
            </a:endParaRPr>
          </a:p>
          <a:p>
            <a:pPr>
              <a:lnSpc>
                <a:spcPct val="80000"/>
              </a:lnSpc>
              <a:buFontTx/>
              <a:buNone/>
            </a:pP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Engineering Index or </a:t>
            </a:r>
            <a:r>
              <a:rPr lang="en-US" dirty="0" err="1" smtClean="0"/>
              <a:t>Ei</a:t>
            </a:r>
            <a:endParaRPr lang="en-US" dirty="0"/>
          </a:p>
        </p:txBody>
      </p:sp>
      <p:sp>
        <p:nvSpPr>
          <p:cNvPr id="4" name="Rectangle 3"/>
          <p:cNvSpPr/>
          <p:nvPr/>
        </p:nvSpPr>
        <p:spPr>
          <a:xfrm>
            <a:off x="990600" y="2133600"/>
            <a:ext cx="7772400" cy="1015663"/>
          </a:xfrm>
          <a:prstGeom prst="rect">
            <a:avLst/>
          </a:prstGeom>
        </p:spPr>
        <p:txBody>
          <a:bodyPr wrap="square">
            <a:spAutoFit/>
          </a:bodyPr>
          <a:lstStyle/>
          <a:p>
            <a:r>
              <a:rPr lang="en-US" sz="2000" dirty="0" smtClean="0">
                <a:solidFill>
                  <a:schemeClr val="accent3">
                    <a:lumMod val="50000"/>
                  </a:schemeClr>
                </a:solidFill>
              </a:rPr>
              <a:t>COMPENDEX is a database for engineering and the applied sciences (industrial chemistry, computer science, etc.). It's an index/abstract database which means that it does not have the full text articles. </a:t>
            </a:r>
            <a:endParaRPr lang="en-US" sz="2000" dirty="0">
              <a:solidFill>
                <a:schemeClr val="accent3">
                  <a:lumMod val="50000"/>
                </a:schemeClr>
              </a:solidFill>
            </a:endParaRPr>
          </a:p>
        </p:txBody>
      </p:sp>
      <p:sp>
        <p:nvSpPr>
          <p:cNvPr id="5" name="Rectangle 4"/>
          <p:cNvSpPr/>
          <p:nvPr/>
        </p:nvSpPr>
        <p:spPr>
          <a:xfrm>
            <a:off x="1143000" y="4114800"/>
            <a:ext cx="7467600" cy="646331"/>
          </a:xfrm>
          <a:prstGeom prst="rect">
            <a:avLst/>
          </a:prstGeom>
        </p:spPr>
        <p:txBody>
          <a:bodyPr wrap="square">
            <a:spAutoFit/>
          </a:bodyPr>
          <a:lstStyle/>
          <a:p>
            <a:r>
              <a:rPr lang="en-US" dirty="0" smtClean="0">
                <a:solidFill>
                  <a:schemeClr val="accent3">
                    <a:lumMod val="50000"/>
                  </a:schemeClr>
                </a:solidFill>
              </a:rPr>
              <a:t>The COMPENDEX database covers 1969 to the present and is based on the print Engineering Index which began publication in 1884.</a:t>
            </a:r>
            <a:endParaRPr lang="en-US" dirty="0">
              <a:solidFill>
                <a:schemeClr val="accent3">
                  <a:lumMod val="50000"/>
                </a:schemeClr>
              </a:solidFill>
            </a:endParaRPr>
          </a:p>
        </p:txBody>
      </p:sp>
      <p:sp>
        <p:nvSpPr>
          <p:cNvPr id="6" name="Rectangle 5"/>
          <p:cNvSpPr/>
          <p:nvPr/>
        </p:nvSpPr>
        <p:spPr>
          <a:xfrm>
            <a:off x="1219200" y="3276600"/>
            <a:ext cx="7391400" cy="646331"/>
          </a:xfrm>
          <a:prstGeom prst="rect">
            <a:avLst/>
          </a:prstGeom>
        </p:spPr>
        <p:txBody>
          <a:bodyPr wrap="square">
            <a:spAutoFit/>
          </a:bodyPr>
          <a:lstStyle/>
          <a:p>
            <a:r>
              <a:rPr lang="en-US" dirty="0" smtClean="0"/>
              <a:t>The database title is derived from the title of the print index: </a:t>
            </a:r>
            <a:r>
              <a:rPr lang="en-US" b="1" dirty="0" err="1" smtClean="0"/>
              <a:t>COMP</a:t>
            </a:r>
            <a:r>
              <a:rPr lang="en-US" dirty="0" err="1" smtClean="0"/>
              <a:t>uterized</a:t>
            </a:r>
            <a:r>
              <a:rPr lang="en-US" dirty="0" smtClean="0"/>
              <a:t> </a:t>
            </a:r>
            <a:r>
              <a:rPr lang="en-US" b="1" dirty="0" err="1" smtClean="0"/>
              <a:t>EN</a:t>
            </a:r>
            <a:r>
              <a:rPr lang="en-US" dirty="0" err="1" smtClean="0"/>
              <a:t>gineering</a:t>
            </a:r>
            <a:r>
              <a:rPr lang="en-US" dirty="0" smtClean="0"/>
              <a:t> </a:t>
            </a:r>
            <a:r>
              <a:rPr lang="en-US" dirty="0" err="1" smtClean="0"/>
              <a:t>In</a:t>
            </a:r>
            <a:r>
              <a:rPr lang="en-US" b="1" dirty="0" err="1" smtClean="0"/>
              <a:t>DEX</a:t>
            </a:r>
            <a:r>
              <a:rPr lang="en-US" dirty="0" smtClean="0"/>
              <a:t>.</a:t>
            </a:r>
            <a:endParaRPr lang="en-US" dirty="0"/>
          </a:p>
        </p:txBody>
      </p:sp>
      <p:sp>
        <p:nvSpPr>
          <p:cNvPr id="7" name="Rectangle 6"/>
          <p:cNvSpPr/>
          <p:nvPr/>
        </p:nvSpPr>
        <p:spPr>
          <a:xfrm>
            <a:off x="1143000" y="5029200"/>
            <a:ext cx="7543800" cy="1200329"/>
          </a:xfrm>
          <a:prstGeom prst="rect">
            <a:avLst/>
          </a:prstGeom>
        </p:spPr>
        <p:txBody>
          <a:bodyPr wrap="square">
            <a:spAutoFit/>
          </a:bodyPr>
          <a:lstStyle/>
          <a:p>
            <a:r>
              <a:rPr lang="en-US" dirty="0" smtClean="0"/>
              <a:t>COMPENDEX is sometimes called Engineering Village or </a:t>
            </a:r>
            <a:r>
              <a:rPr lang="en-US" dirty="0" err="1" smtClean="0"/>
              <a:t>Ei</a:t>
            </a:r>
            <a:r>
              <a:rPr lang="en-US" dirty="0" smtClean="0"/>
              <a:t> Village. Engineering Village is a platform for a number of databases and other services from a company called </a:t>
            </a:r>
            <a:r>
              <a:rPr lang="en-US" dirty="0" smtClean="0">
                <a:hlinkClick r:id="rId2" tooltip="Enginereing Information"/>
              </a:rPr>
              <a:t>Engineering Information (</a:t>
            </a:r>
            <a:r>
              <a:rPr lang="en-US" dirty="0" err="1" smtClean="0">
                <a:hlinkClick r:id="rId2" tooltip="Enginereing Information"/>
              </a:rPr>
              <a:t>Ei</a:t>
            </a:r>
            <a:r>
              <a:rPr lang="en-US" dirty="0" smtClean="0"/>
              <a:t>). COMPENDEX is the only database available to us on the Engineering Information platform.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0"/>
            <a:ext cx="8229600" cy="2031325"/>
          </a:xfrm>
          <a:prstGeom prst="rect">
            <a:avLst/>
          </a:prstGeom>
        </p:spPr>
        <p:txBody>
          <a:bodyPr wrap="square">
            <a:spAutoFit/>
          </a:bodyPr>
          <a:lstStyle/>
          <a:p>
            <a:r>
              <a:rPr lang="en-US" b="1" dirty="0" smtClean="0">
                <a:solidFill>
                  <a:schemeClr val="accent3">
                    <a:lumMod val="50000"/>
                  </a:schemeClr>
                </a:solidFill>
              </a:rPr>
              <a:t>Article databases are great resources to search the literature. Engineering students should be aware of two databases that the </a:t>
            </a:r>
            <a:r>
              <a:rPr lang="en-US" b="1" dirty="0" smtClean="0">
                <a:solidFill>
                  <a:schemeClr val="accent3">
                    <a:lumMod val="50000"/>
                  </a:schemeClr>
                </a:solidFill>
                <a:hlinkClick r:id="rId2"/>
              </a:rPr>
              <a:t>UCLA Library</a:t>
            </a:r>
            <a:r>
              <a:rPr lang="en-US" b="1" dirty="0" smtClean="0">
                <a:solidFill>
                  <a:schemeClr val="accent3">
                    <a:lumMod val="50000"/>
                  </a:schemeClr>
                </a:solidFill>
              </a:rPr>
              <a:t> provides access to: </a:t>
            </a:r>
            <a:r>
              <a:rPr lang="en-US" b="1" dirty="0" err="1" smtClean="0">
                <a:solidFill>
                  <a:schemeClr val="accent3">
                    <a:lumMod val="50000"/>
                  </a:schemeClr>
                </a:solidFill>
                <a:hlinkClick r:id="rId3"/>
              </a:rPr>
              <a:t>Compendex</a:t>
            </a:r>
            <a:r>
              <a:rPr lang="en-US" b="1" dirty="0" smtClean="0">
                <a:solidFill>
                  <a:schemeClr val="accent3">
                    <a:lumMod val="50000"/>
                  </a:schemeClr>
                </a:solidFill>
              </a:rPr>
              <a:t>(the “</a:t>
            </a:r>
            <a:r>
              <a:rPr lang="en-US" b="1" dirty="0" err="1" smtClean="0">
                <a:solidFill>
                  <a:schemeClr val="accent3">
                    <a:lumMod val="50000"/>
                  </a:schemeClr>
                </a:solidFill>
              </a:rPr>
              <a:t>COMPuterized</a:t>
            </a:r>
            <a:r>
              <a:rPr lang="en-US" b="1" dirty="0" smtClean="0">
                <a:solidFill>
                  <a:schemeClr val="accent3">
                    <a:lumMod val="50000"/>
                  </a:schemeClr>
                </a:solidFill>
              </a:rPr>
              <a:t> </a:t>
            </a:r>
            <a:r>
              <a:rPr lang="en-US" b="1" dirty="0" err="1" smtClean="0">
                <a:solidFill>
                  <a:schemeClr val="accent3">
                    <a:lumMod val="50000"/>
                  </a:schemeClr>
                </a:solidFill>
              </a:rPr>
              <a:t>ENgineering</a:t>
            </a:r>
            <a:r>
              <a:rPr lang="en-US" b="1" dirty="0" smtClean="0">
                <a:solidFill>
                  <a:schemeClr val="accent3">
                    <a:lumMod val="50000"/>
                  </a:schemeClr>
                </a:solidFill>
              </a:rPr>
              <a:t> </a:t>
            </a:r>
            <a:r>
              <a:rPr lang="en-US" b="1" dirty="0" err="1" smtClean="0">
                <a:solidFill>
                  <a:schemeClr val="accent3">
                    <a:lumMod val="50000"/>
                  </a:schemeClr>
                </a:solidFill>
              </a:rPr>
              <a:t>inDEX</a:t>
            </a:r>
            <a:r>
              <a:rPr lang="en-US" b="1" dirty="0" smtClean="0">
                <a:solidFill>
                  <a:schemeClr val="accent3">
                    <a:lumMod val="50000"/>
                  </a:schemeClr>
                </a:solidFill>
              </a:rPr>
              <a:t>”) and </a:t>
            </a:r>
            <a:r>
              <a:rPr lang="en-US" b="1" dirty="0" err="1" smtClean="0">
                <a:solidFill>
                  <a:schemeClr val="accent3">
                    <a:lumMod val="50000"/>
                  </a:schemeClr>
                </a:solidFill>
                <a:hlinkClick r:id="rId4"/>
              </a:rPr>
              <a:t>Inspec</a:t>
            </a:r>
            <a:r>
              <a:rPr lang="en-US" b="1" dirty="0" smtClean="0">
                <a:solidFill>
                  <a:schemeClr val="accent3">
                    <a:lumMod val="50000"/>
                  </a:schemeClr>
                </a:solidFill>
              </a:rPr>
              <a:t>(via the Web of Knowledge). </a:t>
            </a:r>
          </a:p>
          <a:p>
            <a:r>
              <a:rPr lang="en-US" b="1" dirty="0" err="1" smtClean="0">
                <a:solidFill>
                  <a:schemeClr val="accent3">
                    <a:lumMod val="50000"/>
                  </a:schemeClr>
                </a:solidFill>
              </a:rPr>
              <a:t>Compendex</a:t>
            </a:r>
            <a:r>
              <a:rPr lang="en-US" b="1" dirty="0" smtClean="0">
                <a:solidFill>
                  <a:schemeClr val="accent3">
                    <a:lumMod val="50000"/>
                  </a:schemeClr>
                </a:solidFill>
              </a:rPr>
              <a:t> covers engineering and related disciplines while </a:t>
            </a:r>
            <a:r>
              <a:rPr lang="en-US" b="1" dirty="0" err="1" smtClean="0">
                <a:solidFill>
                  <a:schemeClr val="accent3">
                    <a:lumMod val="50000"/>
                  </a:schemeClr>
                </a:solidFill>
              </a:rPr>
              <a:t>Inspec</a:t>
            </a:r>
            <a:r>
              <a:rPr lang="en-US" b="1" dirty="0" smtClean="0">
                <a:solidFill>
                  <a:schemeClr val="accent3">
                    <a:lumMod val="50000"/>
                  </a:schemeClr>
                </a:solidFill>
              </a:rPr>
              <a:t> covers physics, electrical engineering, information technology, and computers but there is some overlap between the two. </a:t>
            </a:r>
            <a:endParaRPr lang="en-US" dirty="0">
              <a:solidFill>
                <a:schemeClr val="accent3">
                  <a:lumMod val="50000"/>
                </a:schemeClr>
              </a:solidFill>
            </a:endParaRPr>
          </a:p>
        </p:txBody>
      </p:sp>
      <p:pic>
        <p:nvPicPr>
          <p:cNvPr id="3074" name="Picture 2" descr="http://blogs.library.ucla.edu/sel/files/2012/10/compendex-inspec1-300x154.jpg"/>
          <p:cNvPicPr>
            <a:picLocks noChangeAspect="1" noChangeArrowheads="1"/>
          </p:cNvPicPr>
          <p:nvPr/>
        </p:nvPicPr>
        <p:blipFill>
          <a:blip r:embed="rId5"/>
          <a:srcRect/>
          <a:stretch>
            <a:fillRect/>
          </a:stretch>
        </p:blipFill>
        <p:spPr bwMode="auto">
          <a:xfrm>
            <a:off x="0" y="2057400"/>
            <a:ext cx="9144000" cy="4800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Citation index or SCI</a:t>
            </a:r>
            <a:endParaRPr lang="en-US" dirty="0"/>
          </a:p>
        </p:txBody>
      </p:sp>
      <p:sp>
        <p:nvSpPr>
          <p:cNvPr id="3" name="Content Placeholder 2"/>
          <p:cNvSpPr>
            <a:spLocks noGrp="1"/>
          </p:cNvSpPr>
          <p:nvPr>
            <p:ph idx="1"/>
          </p:nvPr>
        </p:nvSpPr>
        <p:spPr>
          <a:xfrm>
            <a:off x="1066800" y="1447800"/>
            <a:ext cx="7866888" cy="5105400"/>
          </a:xfrm>
        </p:spPr>
        <p:txBody>
          <a:bodyPr>
            <a:normAutofit fontScale="85000" lnSpcReduction="20000"/>
          </a:bodyPr>
          <a:lstStyle/>
          <a:p>
            <a:r>
              <a:rPr lang="en-US" dirty="0" smtClean="0">
                <a:solidFill>
                  <a:schemeClr val="accent3">
                    <a:lumMod val="50000"/>
                  </a:schemeClr>
                </a:solidFill>
              </a:rPr>
              <a:t>The </a:t>
            </a:r>
            <a:r>
              <a:rPr lang="en-US" b="1" dirty="0" smtClean="0">
                <a:solidFill>
                  <a:schemeClr val="accent3">
                    <a:lumMod val="50000"/>
                  </a:schemeClr>
                </a:solidFill>
              </a:rPr>
              <a:t>Science Citation Index</a:t>
            </a:r>
            <a:r>
              <a:rPr lang="en-US" dirty="0" smtClean="0">
                <a:solidFill>
                  <a:schemeClr val="accent3">
                    <a:lumMod val="50000"/>
                  </a:schemeClr>
                </a:solidFill>
              </a:rPr>
              <a:t> (</a:t>
            </a:r>
            <a:r>
              <a:rPr lang="en-US" b="1" dirty="0" smtClean="0">
                <a:solidFill>
                  <a:schemeClr val="accent3">
                    <a:lumMod val="50000"/>
                  </a:schemeClr>
                </a:solidFill>
              </a:rPr>
              <a:t>SCI</a:t>
            </a:r>
            <a:r>
              <a:rPr lang="en-US" dirty="0" smtClean="0">
                <a:solidFill>
                  <a:schemeClr val="accent3">
                    <a:lumMod val="50000"/>
                  </a:schemeClr>
                </a:solidFill>
              </a:rPr>
              <a:t>) is a </a:t>
            </a:r>
            <a:r>
              <a:rPr lang="en-US" dirty="0" smtClean="0">
                <a:solidFill>
                  <a:schemeClr val="accent3">
                    <a:lumMod val="50000"/>
                  </a:schemeClr>
                </a:solidFill>
                <a:hlinkClick r:id="rId2" tooltip="Citation index"/>
              </a:rPr>
              <a:t>citation index</a:t>
            </a:r>
            <a:r>
              <a:rPr lang="en-US" dirty="0" smtClean="0">
                <a:solidFill>
                  <a:schemeClr val="accent3">
                    <a:lumMod val="50000"/>
                  </a:schemeClr>
                </a:solidFill>
              </a:rPr>
              <a:t> originally produced by the </a:t>
            </a:r>
            <a:r>
              <a:rPr lang="en-US" dirty="0" smtClean="0">
                <a:solidFill>
                  <a:schemeClr val="accent3">
                    <a:lumMod val="50000"/>
                  </a:schemeClr>
                </a:solidFill>
                <a:hlinkClick r:id="rId3" tooltip="Institute for Scientific Information"/>
              </a:rPr>
              <a:t>Institute for Scientific Information</a:t>
            </a:r>
            <a:r>
              <a:rPr lang="en-US" dirty="0" smtClean="0">
                <a:solidFill>
                  <a:schemeClr val="accent3">
                    <a:lumMod val="50000"/>
                  </a:schemeClr>
                </a:solidFill>
              </a:rPr>
              <a:t> (ISI) and created by </a:t>
            </a:r>
            <a:r>
              <a:rPr lang="en-US" dirty="0" smtClean="0">
                <a:solidFill>
                  <a:schemeClr val="accent3">
                    <a:lumMod val="50000"/>
                  </a:schemeClr>
                </a:solidFill>
                <a:hlinkClick r:id="rId4" tooltip="Eugene Garfield"/>
              </a:rPr>
              <a:t>Eugene Garfield</a:t>
            </a:r>
            <a:r>
              <a:rPr lang="en-US" dirty="0" smtClean="0">
                <a:solidFill>
                  <a:schemeClr val="accent3">
                    <a:lumMod val="50000"/>
                  </a:schemeClr>
                </a:solidFill>
              </a:rPr>
              <a:t>. </a:t>
            </a:r>
          </a:p>
          <a:p>
            <a:endParaRPr lang="en-US" dirty="0" smtClean="0">
              <a:solidFill>
                <a:schemeClr val="accent3">
                  <a:lumMod val="50000"/>
                </a:schemeClr>
              </a:solidFill>
            </a:endParaRPr>
          </a:p>
          <a:p>
            <a:r>
              <a:rPr lang="en-US" dirty="0" smtClean="0">
                <a:solidFill>
                  <a:schemeClr val="accent3">
                    <a:lumMod val="50000"/>
                  </a:schemeClr>
                </a:solidFill>
              </a:rPr>
              <a:t>It was officially launched in 1964. It is now owned by </a:t>
            </a:r>
            <a:r>
              <a:rPr lang="en-US" dirty="0" smtClean="0">
                <a:solidFill>
                  <a:schemeClr val="accent3">
                    <a:lumMod val="50000"/>
                  </a:schemeClr>
                </a:solidFill>
                <a:hlinkClick r:id="rId5" tooltip="Thomson Reuters"/>
              </a:rPr>
              <a:t>Thomson Reuters</a:t>
            </a:r>
            <a:r>
              <a:rPr lang="en-US" dirty="0" smtClean="0">
                <a:solidFill>
                  <a:schemeClr val="accent3">
                    <a:lumMod val="50000"/>
                  </a:schemeClr>
                </a:solidFill>
              </a:rPr>
              <a:t>. </a:t>
            </a:r>
            <a:r>
              <a:rPr lang="en-US" baseline="30000" dirty="0" smtClean="0">
                <a:solidFill>
                  <a:schemeClr val="accent3">
                    <a:lumMod val="50000"/>
                  </a:schemeClr>
                </a:solidFill>
                <a:hlinkClick r:id="rId6"/>
              </a:rPr>
              <a:t>[1][2][3][4]</a:t>
            </a:r>
            <a:r>
              <a:rPr lang="en-US" dirty="0" smtClean="0">
                <a:solidFill>
                  <a:schemeClr val="accent3">
                    <a:lumMod val="50000"/>
                  </a:schemeClr>
                </a:solidFill>
              </a:rPr>
              <a:t> The larger version (</a:t>
            </a:r>
            <a:r>
              <a:rPr lang="en-US" b="1" dirty="0" smtClean="0">
                <a:solidFill>
                  <a:schemeClr val="accent3">
                    <a:lumMod val="50000"/>
                  </a:schemeClr>
                </a:solidFill>
              </a:rPr>
              <a:t>Science Citation Index Expanded</a:t>
            </a:r>
            <a:r>
              <a:rPr lang="en-US" dirty="0" smtClean="0">
                <a:solidFill>
                  <a:schemeClr val="accent3">
                    <a:lumMod val="50000"/>
                  </a:schemeClr>
                </a:solidFill>
              </a:rPr>
              <a:t>) covers more than 6,500 notable and significant </a:t>
            </a:r>
            <a:r>
              <a:rPr lang="en-US" dirty="0" smtClean="0">
                <a:solidFill>
                  <a:schemeClr val="accent3">
                    <a:lumMod val="50000"/>
                  </a:schemeClr>
                </a:solidFill>
                <a:hlinkClick r:id="rId7" tooltip="Scientific journal"/>
              </a:rPr>
              <a:t>journals</a:t>
            </a:r>
            <a:r>
              <a:rPr lang="en-US" dirty="0" smtClean="0">
                <a:solidFill>
                  <a:schemeClr val="accent3">
                    <a:lumMod val="50000"/>
                  </a:schemeClr>
                </a:solidFill>
              </a:rPr>
              <a:t>, across 150 disciplines, from 1900 to the present. </a:t>
            </a:r>
          </a:p>
          <a:p>
            <a:endParaRPr lang="en-US" dirty="0" smtClean="0">
              <a:solidFill>
                <a:schemeClr val="accent3">
                  <a:lumMod val="50000"/>
                </a:schemeClr>
              </a:solidFill>
            </a:endParaRPr>
          </a:p>
          <a:p>
            <a:r>
              <a:rPr lang="en-US" dirty="0" smtClean="0">
                <a:solidFill>
                  <a:schemeClr val="accent3">
                    <a:lumMod val="50000"/>
                  </a:schemeClr>
                </a:solidFill>
              </a:rPr>
              <a:t>These are alternately described as the world's leading journals of </a:t>
            </a:r>
            <a:r>
              <a:rPr lang="en-US" dirty="0" smtClean="0">
                <a:solidFill>
                  <a:schemeClr val="accent3">
                    <a:lumMod val="50000"/>
                  </a:schemeClr>
                </a:solidFill>
                <a:hlinkClick r:id="rId8" tooltip="Science"/>
              </a:rPr>
              <a:t>science</a:t>
            </a:r>
            <a:r>
              <a:rPr lang="en-US" dirty="0" smtClean="0">
                <a:solidFill>
                  <a:schemeClr val="accent3">
                    <a:lumMod val="50000"/>
                  </a:schemeClr>
                </a:solidFill>
              </a:rPr>
              <a:t> and </a:t>
            </a:r>
            <a:r>
              <a:rPr lang="en-US" dirty="0" smtClean="0">
                <a:solidFill>
                  <a:schemeClr val="accent3">
                    <a:lumMod val="50000"/>
                  </a:schemeClr>
                </a:solidFill>
                <a:hlinkClick r:id="rId9" tooltip="Technology"/>
              </a:rPr>
              <a:t>technology</a:t>
            </a:r>
            <a:r>
              <a:rPr lang="en-US" dirty="0" smtClean="0">
                <a:solidFill>
                  <a:schemeClr val="accent3">
                    <a:lumMod val="50000"/>
                  </a:schemeClr>
                </a:solidFill>
              </a:rPr>
              <a:t>,</a:t>
            </a:r>
            <a:endParaRPr lang="en-US" dirty="0">
              <a:solidFill>
                <a:schemeClr val="accent3">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304800"/>
            <a:ext cx="8229600" cy="1143000"/>
          </a:xfrm>
        </p:spPr>
        <p:txBody>
          <a:bodyPr>
            <a:normAutofit fontScale="90000"/>
          </a:bodyPr>
          <a:lstStyle/>
          <a:p>
            <a:r>
              <a:rPr lang="en-US" sz="4000" b="1" dirty="0"/>
              <a:t>Author Priorities for Journal </a:t>
            </a:r>
            <a:r>
              <a:rPr lang="en-US" sz="4000" b="1" dirty="0" smtClean="0"/>
              <a:t>Selection</a:t>
            </a:r>
            <a:endParaRPr lang="en-US" sz="4000" b="1" dirty="0"/>
          </a:p>
        </p:txBody>
      </p:sp>
      <p:sp>
        <p:nvSpPr>
          <p:cNvPr id="74757" name="Rectangle 5"/>
          <p:cNvSpPr>
            <a:spLocks noGrp="1" noChangeArrowheads="1"/>
          </p:cNvSpPr>
          <p:nvPr>
            <p:ph type="body" sz="half" idx="1"/>
          </p:nvPr>
        </p:nvSpPr>
        <p:spPr>
          <a:xfrm>
            <a:off x="228600" y="1676400"/>
            <a:ext cx="4191000" cy="4648200"/>
          </a:xfrm>
          <a:noFill/>
          <a:ln>
            <a:solidFill>
              <a:srgbClr val="FF0000"/>
            </a:solidFill>
          </a:ln>
        </p:spPr>
        <p:txBody>
          <a:bodyPr lIns="0" rIns="0"/>
          <a:lstStyle/>
          <a:p>
            <a:pPr>
              <a:lnSpc>
                <a:spcPct val="90000"/>
              </a:lnSpc>
            </a:pPr>
            <a:r>
              <a:rPr lang="en-GB" sz="2800" dirty="0"/>
              <a:t>Key (Determining) factors</a:t>
            </a:r>
          </a:p>
          <a:p>
            <a:pPr lvl="1">
              <a:lnSpc>
                <a:spcPct val="90000"/>
              </a:lnSpc>
            </a:pPr>
            <a:r>
              <a:rPr lang="en-GB" sz="2400" dirty="0"/>
              <a:t>Impact Factor</a:t>
            </a:r>
          </a:p>
          <a:p>
            <a:pPr lvl="1">
              <a:lnSpc>
                <a:spcPct val="90000"/>
              </a:lnSpc>
            </a:pPr>
            <a:r>
              <a:rPr lang="en-GB" sz="2400" dirty="0"/>
              <a:t>Reputation</a:t>
            </a:r>
          </a:p>
          <a:p>
            <a:pPr lvl="1">
              <a:lnSpc>
                <a:spcPct val="90000"/>
              </a:lnSpc>
            </a:pPr>
            <a:r>
              <a:rPr lang="en-GB" sz="2400" dirty="0"/>
              <a:t>Access to the target audience</a:t>
            </a:r>
          </a:p>
          <a:p>
            <a:pPr lvl="1">
              <a:lnSpc>
                <a:spcPct val="90000"/>
              </a:lnSpc>
            </a:pPr>
            <a:r>
              <a:rPr lang="en-GB" sz="2400" dirty="0"/>
              <a:t>Overall editorial standard</a:t>
            </a:r>
          </a:p>
          <a:p>
            <a:pPr lvl="1">
              <a:lnSpc>
                <a:spcPct val="90000"/>
              </a:lnSpc>
            </a:pPr>
            <a:r>
              <a:rPr lang="en-GB" sz="2400" dirty="0"/>
              <a:t>Publication speed</a:t>
            </a:r>
          </a:p>
          <a:p>
            <a:pPr lvl="1">
              <a:lnSpc>
                <a:spcPct val="90000"/>
              </a:lnSpc>
            </a:pPr>
            <a:r>
              <a:rPr lang="en-GB" sz="2400" dirty="0"/>
              <a:t>International coverage</a:t>
            </a:r>
          </a:p>
          <a:p>
            <a:pPr lvl="1">
              <a:lnSpc>
                <a:spcPct val="90000"/>
              </a:lnSpc>
            </a:pPr>
            <a:r>
              <a:rPr lang="en-GB" sz="2400" dirty="0"/>
              <a:t>Open </a:t>
            </a:r>
            <a:r>
              <a:rPr lang="en-GB" sz="2400"/>
              <a:t>Access </a:t>
            </a:r>
            <a:r>
              <a:rPr lang="en-GB" sz="2400" smtClean="0"/>
              <a:t>participating </a:t>
            </a:r>
            <a:r>
              <a:rPr lang="en-GB" sz="2400" dirty="0"/>
              <a:t>publisher</a:t>
            </a:r>
          </a:p>
        </p:txBody>
      </p:sp>
      <p:sp>
        <p:nvSpPr>
          <p:cNvPr id="74758" name="Rectangle 6"/>
          <p:cNvSpPr>
            <a:spLocks noChangeArrowheads="1"/>
          </p:cNvSpPr>
          <p:nvPr/>
        </p:nvSpPr>
        <p:spPr bwMode="auto">
          <a:xfrm>
            <a:off x="4495800" y="1676400"/>
            <a:ext cx="4359275" cy="4114800"/>
          </a:xfrm>
          <a:prstGeom prst="rect">
            <a:avLst/>
          </a:prstGeom>
          <a:noFill/>
          <a:ln w="9525">
            <a:solidFill>
              <a:schemeClr val="hlink"/>
            </a:solidFill>
            <a:miter lim="800000"/>
            <a:headEnd/>
            <a:tailEnd/>
          </a:ln>
          <a:effectLst/>
        </p:spPr>
        <p:txBody>
          <a:bodyPr lIns="0" rIns="0"/>
          <a:lstStyle/>
          <a:p>
            <a:pPr marL="342900" indent="-342900">
              <a:spcBef>
                <a:spcPct val="20000"/>
              </a:spcBef>
              <a:buFontTx/>
              <a:buChar char="•"/>
            </a:pPr>
            <a:r>
              <a:rPr lang="en-GB" sz="2800"/>
              <a:t>Marginal (Qualifying) factors</a:t>
            </a:r>
          </a:p>
          <a:p>
            <a:pPr marL="742950" lvl="1" indent="-285750">
              <a:spcBef>
                <a:spcPct val="20000"/>
              </a:spcBef>
              <a:buFontTx/>
              <a:buChar char="–"/>
            </a:pPr>
            <a:r>
              <a:rPr lang="en-GB" sz="2400"/>
              <a:t>Experience as a referee</a:t>
            </a:r>
          </a:p>
          <a:p>
            <a:pPr marL="742950" lvl="1" indent="-285750">
              <a:spcBef>
                <a:spcPct val="20000"/>
              </a:spcBef>
              <a:buFontTx/>
              <a:buChar char="–"/>
            </a:pPr>
            <a:r>
              <a:rPr lang="en-GB" sz="2400"/>
              <a:t>Track record</a:t>
            </a:r>
          </a:p>
          <a:p>
            <a:pPr marL="742950" lvl="1" indent="-285750">
              <a:spcBef>
                <a:spcPct val="20000"/>
              </a:spcBef>
              <a:buFontTx/>
              <a:buChar char="–"/>
            </a:pPr>
            <a:r>
              <a:rPr lang="en-GB" sz="2400"/>
              <a:t>Quality and colour illustrations</a:t>
            </a:r>
          </a:p>
          <a:p>
            <a:pPr marL="742950" lvl="1" indent="-285750">
              <a:spcBef>
                <a:spcPct val="20000"/>
              </a:spcBef>
              <a:buFontTx/>
              <a:buChar char="–"/>
            </a:pPr>
            <a:r>
              <a:rPr lang="en-GB" sz="2400"/>
              <a:t>Service elements</a:t>
            </a:r>
          </a:p>
          <a:p>
            <a:pPr marL="342900" indent="-342900">
              <a:spcBef>
                <a:spcPct val="20000"/>
              </a:spcBef>
              <a:buFontTx/>
              <a:buChar char="•"/>
            </a:pPr>
            <a:endParaRPr lang="en-GB" sz="2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62000" y="228600"/>
            <a:ext cx="7620000" cy="685800"/>
          </a:xfrm>
        </p:spPr>
        <p:txBody>
          <a:bodyPr/>
          <a:lstStyle/>
          <a:p>
            <a:r>
              <a:rPr lang="en-GB" sz="3600" b="1"/>
              <a:t>Overview of Peer Review Process</a:t>
            </a:r>
          </a:p>
        </p:txBody>
      </p:sp>
      <p:sp>
        <p:nvSpPr>
          <p:cNvPr id="80899" name="Text Box 3"/>
          <p:cNvSpPr txBox="1">
            <a:spLocks noChangeArrowheads="1"/>
          </p:cNvSpPr>
          <p:nvPr/>
        </p:nvSpPr>
        <p:spPr bwMode="auto">
          <a:xfrm>
            <a:off x="971550" y="981075"/>
            <a:ext cx="2009775" cy="376238"/>
          </a:xfrm>
          <a:prstGeom prst="rect">
            <a:avLst/>
          </a:prstGeom>
          <a:noFill/>
          <a:ln w="9525">
            <a:solidFill>
              <a:srgbClr val="000099"/>
            </a:solidFill>
            <a:miter lim="800000"/>
            <a:headEnd/>
            <a:tailEnd/>
          </a:ln>
          <a:effectLst/>
        </p:spPr>
        <p:txBody>
          <a:bodyPr wrap="none">
            <a:spAutoFit/>
          </a:bodyPr>
          <a:lstStyle/>
          <a:p>
            <a:r>
              <a:rPr lang="en-GB" b="1"/>
              <a:t>Paper Submitted</a:t>
            </a:r>
          </a:p>
        </p:txBody>
      </p:sp>
      <p:sp>
        <p:nvSpPr>
          <p:cNvPr id="80900" name="Text Box 4"/>
          <p:cNvSpPr txBox="1">
            <a:spLocks noChangeArrowheads="1"/>
          </p:cNvSpPr>
          <p:nvPr/>
        </p:nvSpPr>
        <p:spPr bwMode="auto">
          <a:xfrm>
            <a:off x="558800" y="2260600"/>
            <a:ext cx="2860675" cy="376238"/>
          </a:xfrm>
          <a:prstGeom prst="rect">
            <a:avLst/>
          </a:prstGeom>
          <a:noFill/>
          <a:ln w="9525">
            <a:solidFill>
              <a:srgbClr val="000099"/>
            </a:solidFill>
            <a:miter lim="800000"/>
            <a:headEnd/>
            <a:tailEnd/>
          </a:ln>
          <a:effectLst/>
        </p:spPr>
        <p:txBody>
          <a:bodyPr wrap="none">
            <a:spAutoFit/>
          </a:bodyPr>
          <a:lstStyle/>
          <a:p>
            <a:r>
              <a:rPr lang="en-GB" b="1"/>
              <a:t>Initial Decision by Editor</a:t>
            </a:r>
          </a:p>
        </p:txBody>
      </p:sp>
      <p:sp>
        <p:nvSpPr>
          <p:cNvPr id="80901" name="Text Box 5"/>
          <p:cNvSpPr txBox="1">
            <a:spLocks noChangeArrowheads="1"/>
          </p:cNvSpPr>
          <p:nvPr/>
        </p:nvSpPr>
        <p:spPr bwMode="auto">
          <a:xfrm>
            <a:off x="609600" y="1600200"/>
            <a:ext cx="2784475" cy="376238"/>
          </a:xfrm>
          <a:prstGeom prst="rect">
            <a:avLst/>
          </a:prstGeom>
          <a:noFill/>
          <a:ln w="9525">
            <a:solidFill>
              <a:srgbClr val="000099"/>
            </a:solidFill>
            <a:miter lim="800000"/>
            <a:headEnd/>
            <a:tailEnd/>
          </a:ln>
          <a:effectLst/>
        </p:spPr>
        <p:txBody>
          <a:bodyPr wrap="none">
            <a:spAutoFit/>
          </a:bodyPr>
          <a:lstStyle/>
          <a:p>
            <a:r>
              <a:rPr lang="en-GB" b="1"/>
              <a:t>Confirmation of Receipt</a:t>
            </a:r>
          </a:p>
        </p:txBody>
      </p:sp>
      <p:sp>
        <p:nvSpPr>
          <p:cNvPr id="80902" name="Text Box 6"/>
          <p:cNvSpPr txBox="1">
            <a:spLocks noChangeArrowheads="1"/>
          </p:cNvSpPr>
          <p:nvPr/>
        </p:nvSpPr>
        <p:spPr bwMode="auto">
          <a:xfrm>
            <a:off x="179388" y="2924175"/>
            <a:ext cx="1222375" cy="376238"/>
          </a:xfrm>
          <a:prstGeom prst="rect">
            <a:avLst/>
          </a:prstGeom>
          <a:noFill/>
          <a:ln w="9525">
            <a:solidFill>
              <a:srgbClr val="000099"/>
            </a:solidFill>
            <a:miter lim="800000"/>
            <a:headEnd/>
            <a:tailEnd/>
          </a:ln>
          <a:effectLst/>
        </p:spPr>
        <p:txBody>
          <a:bodyPr wrap="none">
            <a:spAutoFit/>
          </a:bodyPr>
          <a:lstStyle/>
          <a:p>
            <a:r>
              <a:rPr lang="en-GB" b="1"/>
              <a:t>Rejection</a:t>
            </a:r>
          </a:p>
        </p:txBody>
      </p:sp>
      <p:sp>
        <p:nvSpPr>
          <p:cNvPr id="80903" name="Text Box 7"/>
          <p:cNvSpPr txBox="1">
            <a:spLocks noChangeArrowheads="1"/>
          </p:cNvSpPr>
          <p:nvPr/>
        </p:nvSpPr>
        <p:spPr bwMode="auto">
          <a:xfrm>
            <a:off x="1763713" y="2924175"/>
            <a:ext cx="2073275" cy="376238"/>
          </a:xfrm>
          <a:prstGeom prst="rect">
            <a:avLst/>
          </a:prstGeom>
          <a:noFill/>
          <a:ln w="9525">
            <a:solidFill>
              <a:srgbClr val="000099"/>
            </a:solidFill>
            <a:miter lim="800000"/>
            <a:headEnd/>
            <a:tailEnd/>
          </a:ln>
          <a:effectLst/>
        </p:spPr>
        <p:txBody>
          <a:bodyPr wrap="none">
            <a:spAutoFit/>
          </a:bodyPr>
          <a:lstStyle/>
          <a:p>
            <a:r>
              <a:rPr lang="en-GB" b="1"/>
              <a:t>Decide to Review</a:t>
            </a:r>
          </a:p>
        </p:txBody>
      </p:sp>
      <p:sp>
        <p:nvSpPr>
          <p:cNvPr id="80904" name="Text Box 8"/>
          <p:cNvSpPr txBox="1">
            <a:spLocks noChangeArrowheads="1"/>
          </p:cNvSpPr>
          <p:nvPr/>
        </p:nvSpPr>
        <p:spPr bwMode="auto">
          <a:xfrm>
            <a:off x="1751013" y="3606800"/>
            <a:ext cx="2149475" cy="376238"/>
          </a:xfrm>
          <a:prstGeom prst="rect">
            <a:avLst/>
          </a:prstGeom>
          <a:noFill/>
          <a:ln w="9525">
            <a:solidFill>
              <a:srgbClr val="000099"/>
            </a:solidFill>
            <a:miter lim="800000"/>
            <a:headEnd/>
            <a:tailEnd/>
          </a:ln>
          <a:effectLst/>
        </p:spPr>
        <p:txBody>
          <a:bodyPr wrap="none">
            <a:spAutoFit/>
          </a:bodyPr>
          <a:lstStyle/>
          <a:p>
            <a:r>
              <a:rPr lang="en-GB" b="1"/>
              <a:t>Assign Reviewers</a:t>
            </a:r>
          </a:p>
        </p:txBody>
      </p:sp>
      <p:sp>
        <p:nvSpPr>
          <p:cNvPr id="80905" name="Text Box 9"/>
          <p:cNvSpPr txBox="1">
            <a:spLocks noChangeArrowheads="1"/>
          </p:cNvSpPr>
          <p:nvPr/>
        </p:nvSpPr>
        <p:spPr bwMode="auto">
          <a:xfrm>
            <a:off x="1403350" y="4289425"/>
            <a:ext cx="2809875" cy="376238"/>
          </a:xfrm>
          <a:prstGeom prst="rect">
            <a:avLst/>
          </a:prstGeom>
          <a:noFill/>
          <a:ln w="9525">
            <a:solidFill>
              <a:srgbClr val="000099"/>
            </a:solidFill>
            <a:miter lim="800000"/>
            <a:headEnd/>
            <a:tailEnd/>
          </a:ln>
          <a:effectLst/>
        </p:spPr>
        <p:txBody>
          <a:bodyPr wrap="none">
            <a:spAutoFit/>
          </a:bodyPr>
          <a:lstStyle/>
          <a:p>
            <a:r>
              <a:rPr lang="en-GB" b="1"/>
              <a:t>Reviewers Accept Invite</a:t>
            </a:r>
          </a:p>
        </p:txBody>
      </p:sp>
      <p:sp>
        <p:nvSpPr>
          <p:cNvPr id="80906" name="Text Box 10"/>
          <p:cNvSpPr txBox="1">
            <a:spLocks noChangeArrowheads="1"/>
          </p:cNvSpPr>
          <p:nvPr/>
        </p:nvSpPr>
        <p:spPr bwMode="auto">
          <a:xfrm>
            <a:off x="1643063" y="4959350"/>
            <a:ext cx="2352675" cy="376238"/>
          </a:xfrm>
          <a:prstGeom prst="rect">
            <a:avLst/>
          </a:prstGeom>
          <a:noFill/>
          <a:ln w="9525">
            <a:solidFill>
              <a:srgbClr val="000099"/>
            </a:solidFill>
            <a:miter lim="800000"/>
            <a:headEnd/>
            <a:tailEnd/>
          </a:ln>
          <a:effectLst/>
        </p:spPr>
        <p:txBody>
          <a:bodyPr wrap="none">
            <a:spAutoFit/>
          </a:bodyPr>
          <a:lstStyle/>
          <a:p>
            <a:r>
              <a:rPr lang="en-GB" b="1"/>
              <a:t>Reviews Completed</a:t>
            </a:r>
          </a:p>
        </p:txBody>
      </p:sp>
      <p:sp>
        <p:nvSpPr>
          <p:cNvPr id="80907" name="Text Box 11"/>
          <p:cNvSpPr txBox="1">
            <a:spLocks noChangeArrowheads="1"/>
          </p:cNvSpPr>
          <p:nvPr/>
        </p:nvSpPr>
        <p:spPr bwMode="auto">
          <a:xfrm>
            <a:off x="3203575" y="5919788"/>
            <a:ext cx="879475" cy="376237"/>
          </a:xfrm>
          <a:prstGeom prst="rect">
            <a:avLst/>
          </a:prstGeom>
          <a:noFill/>
          <a:ln w="9525">
            <a:solidFill>
              <a:srgbClr val="000099"/>
            </a:solidFill>
            <a:miter lim="800000"/>
            <a:headEnd/>
            <a:tailEnd/>
          </a:ln>
          <a:effectLst/>
        </p:spPr>
        <p:txBody>
          <a:bodyPr wrap="none">
            <a:spAutoFit/>
          </a:bodyPr>
          <a:lstStyle/>
          <a:p>
            <a:r>
              <a:rPr lang="en-GB" b="1"/>
              <a:t>Reject</a:t>
            </a:r>
          </a:p>
        </p:txBody>
      </p:sp>
      <p:sp>
        <p:nvSpPr>
          <p:cNvPr id="80908" name="Text Box 12"/>
          <p:cNvSpPr txBox="1">
            <a:spLocks noChangeArrowheads="1"/>
          </p:cNvSpPr>
          <p:nvPr/>
        </p:nvSpPr>
        <p:spPr bwMode="auto">
          <a:xfrm>
            <a:off x="2124075" y="5919788"/>
            <a:ext cx="955675" cy="376237"/>
          </a:xfrm>
          <a:prstGeom prst="rect">
            <a:avLst/>
          </a:prstGeom>
          <a:noFill/>
          <a:ln w="9525">
            <a:solidFill>
              <a:srgbClr val="000099"/>
            </a:solidFill>
            <a:miter lim="800000"/>
            <a:headEnd/>
            <a:tailEnd/>
          </a:ln>
          <a:effectLst/>
        </p:spPr>
        <p:txBody>
          <a:bodyPr wrap="none">
            <a:spAutoFit/>
          </a:bodyPr>
          <a:lstStyle/>
          <a:p>
            <a:r>
              <a:rPr lang="en-GB" b="1"/>
              <a:t>Accept</a:t>
            </a:r>
          </a:p>
        </p:txBody>
      </p:sp>
      <p:sp>
        <p:nvSpPr>
          <p:cNvPr id="80909" name="Line 13"/>
          <p:cNvSpPr>
            <a:spLocks noChangeShapeType="1"/>
          </p:cNvSpPr>
          <p:nvPr/>
        </p:nvSpPr>
        <p:spPr bwMode="auto">
          <a:xfrm>
            <a:off x="1979613" y="1341438"/>
            <a:ext cx="0" cy="287337"/>
          </a:xfrm>
          <a:prstGeom prst="line">
            <a:avLst/>
          </a:prstGeom>
          <a:noFill/>
          <a:ln w="9525">
            <a:solidFill>
              <a:schemeClr val="tx1"/>
            </a:solidFill>
            <a:round/>
            <a:headEnd/>
            <a:tailEnd/>
          </a:ln>
          <a:effectLst/>
        </p:spPr>
        <p:txBody>
          <a:bodyPr/>
          <a:lstStyle/>
          <a:p>
            <a:endParaRPr lang="en-US"/>
          </a:p>
        </p:txBody>
      </p:sp>
      <p:sp>
        <p:nvSpPr>
          <p:cNvPr id="80910" name="Line 14"/>
          <p:cNvSpPr>
            <a:spLocks noChangeShapeType="1"/>
          </p:cNvSpPr>
          <p:nvPr/>
        </p:nvSpPr>
        <p:spPr bwMode="auto">
          <a:xfrm>
            <a:off x="1979613" y="1979613"/>
            <a:ext cx="0" cy="287337"/>
          </a:xfrm>
          <a:prstGeom prst="line">
            <a:avLst/>
          </a:prstGeom>
          <a:noFill/>
          <a:ln w="9525">
            <a:solidFill>
              <a:schemeClr val="tx1"/>
            </a:solidFill>
            <a:round/>
            <a:headEnd/>
            <a:tailEnd/>
          </a:ln>
          <a:effectLst/>
        </p:spPr>
        <p:txBody>
          <a:bodyPr/>
          <a:lstStyle/>
          <a:p>
            <a:endParaRPr lang="en-US"/>
          </a:p>
        </p:txBody>
      </p:sp>
      <p:sp>
        <p:nvSpPr>
          <p:cNvPr id="80911" name="Line 15"/>
          <p:cNvSpPr>
            <a:spLocks noChangeShapeType="1"/>
          </p:cNvSpPr>
          <p:nvPr/>
        </p:nvSpPr>
        <p:spPr bwMode="auto">
          <a:xfrm>
            <a:off x="827088" y="2636838"/>
            <a:ext cx="0" cy="287337"/>
          </a:xfrm>
          <a:prstGeom prst="line">
            <a:avLst/>
          </a:prstGeom>
          <a:noFill/>
          <a:ln w="9525">
            <a:solidFill>
              <a:schemeClr val="tx1"/>
            </a:solidFill>
            <a:round/>
            <a:headEnd/>
            <a:tailEnd/>
          </a:ln>
          <a:effectLst/>
        </p:spPr>
        <p:txBody>
          <a:bodyPr/>
          <a:lstStyle/>
          <a:p>
            <a:endParaRPr lang="en-US"/>
          </a:p>
        </p:txBody>
      </p:sp>
      <p:sp>
        <p:nvSpPr>
          <p:cNvPr id="80912" name="Line 16"/>
          <p:cNvSpPr>
            <a:spLocks noChangeShapeType="1"/>
          </p:cNvSpPr>
          <p:nvPr/>
        </p:nvSpPr>
        <p:spPr bwMode="auto">
          <a:xfrm>
            <a:off x="2627313" y="2636838"/>
            <a:ext cx="0" cy="287337"/>
          </a:xfrm>
          <a:prstGeom prst="line">
            <a:avLst/>
          </a:prstGeom>
          <a:noFill/>
          <a:ln w="9525">
            <a:solidFill>
              <a:schemeClr val="tx1"/>
            </a:solidFill>
            <a:round/>
            <a:headEnd/>
            <a:tailEnd/>
          </a:ln>
          <a:effectLst/>
        </p:spPr>
        <p:txBody>
          <a:bodyPr/>
          <a:lstStyle/>
          <a:p>
            <a:endParaRPr lang="en-US"/>
          </a:p>
        </p:txBody>
      </p:sp>
      <p:sp>
        <p:nvSpPr>
          <p:cNvPr id="80913" name="Line 17"/>
          <p:cNvSpPr>
            <a:spLocks noChangeShapeType="1"/>
          </p:cNvSpPr>
          <p:nvPr/>
        </p:nvSpPr>
        <p:spPr bwMode="auto">
          <a:xfrm>
            <a:off x="2627313" y="3298825"/>
            <a:ext cx="0" cy="287338"/>
          </a:xfrm>
          <a:prstGeom prst="line">
            <a:avLst/>
          </a:prstGeom>
          <a:noFill/>
          <a:ln w="9525">
            <a:solidFill>
              <a:schemeClr val="tx1"/>
            </a:solidFill>
            <a:round/>
            <a:headEnd/>
            <a:tailEnd/>
          </a:ln>
          <a:effectLst/>
        </p:spPr>
        <p:txBody>
          <a:bodyPr/>
          <a:lstStyle/>
          <a:p>
            <a:endParaRPr lang="en-US"/>
          </a:p>
        </p:txBody>
      </p:sp>
      <p:sp>
        <p:nvSpPr>
          <p:cNvPr id="80914" name="Line 18"/>
          <p:cNvSpPr>
            <a:spLocks noChangeShapeType="1"/>
          </p:cNvSpPr>
          <p:nvPr/>
        </p:nvSpPr>
        <p:spPr bwMode="auto">
          <a:xfrm>
            <a:off x="2627313" y="3984625"/>
            <a:ext cx="0" cy="287338"/>
          </a:xfrm>
          <a:prstGeom prst="line">
            <a:avLst/>
          </a:prstGeom>
          <a:noFill/>
          <a:ln w="9525">
            <a:solidFill>
              <a:schemeClr val="tx1"/>
            </a:solidFill>
            <a:round/>
            <a:headEnd/>
            <a:tailEnd/>
          </a:ln>
          <a:effectLst/>
        </p:spPr>
        <p:txBody>
          <a:bodyPr/>
          <a:lstStyle/>
          <a:p>
            <a:endParaRPr lang="en-US"/>
          </a:p>
        </p:txBody>
      </p:sp>
      <p:sp>
        <p:nvSpPr>
          <p:cNvPr id="80915" name="Line 19"/>
          <p:cNvSpPr>
            <a:spLocks noChangeShapeType="1"/>
          </p:cNvSpPr>
          <p:nvPr/>
        </p:nvSpPr>
        <p:spPr bwMode="auto">
          <a:xfrm>
            <a:off x="2627313" y="4670425"/>
            <a:ext cx="0" cy="287338"/>
          </a:xfrm>
          <a:prstGeom prst="line">
            <a:avLst/>
          </a:prstGeom>
          <a:noFill/>
          <a:ln w="9525">
            <a:solidFill>
              <a:schemeClr val="tx1"/>
            </a:solidFill>
            <a:round/>
            <a:headEnd/>
            <a:tailEnd/>
          </a:ln>
          <a:effectLst/>
        </p:spPr>
        <p:txBody>
          <a:bodyPr/>
          <a:lstStyle/>
          <a:p>
            <a:endParaRPr lang="en-US"/>
          </a:p>
        </p:txBody>
      </p:sp>
      <p:sp>
        <p:nvSpPr>
          <p:cNvPr id="80916" name="Text Box 20"/>
          <p:cNvSpPr txBox="1">
            <a:spLocks noChangeArrowheads="1"/>
          </p:cNvSpPr>
          <p:nvPr/>
        </p:nvSpPr>
        <p:spPr bwMode="auto">
          <a:xfrm>
            <a:off x="5219700" y="1412875"/>
            <a:ext cx="2543175" cy="376238"/>
          </a:xfrm>
          <a:prstGeom prst="rect">
            <a:avLst/>
          </a:prstGeom>
          <a:noFill/>
          <a:ln w="9525">
            <a:solidFill>
              <a:srgbClr val="000099"/>
            </a:solidFill>
            <a:miter lim="800000"/>
            <a:headEnd/>
            <a:tailEnd/>
          </a:ln>
          <a:effectLst/>
        </p:spPr>
        <p:txBody>
          <a:bodyPr wrap="none">
            <a:spAutoFit/>
          </a:bodyPr>
          <a:lstStyle/>
          <a:p>
            <a:r>
              <a:rPr lang="en-GB" b="1"/>
              <a:t>Notification to Author</a:t>
            </a:r>
          </a:p>
        </p:txBody>
      </p:sp>
      <p:sp>
        <p:nvSpPr>
          <p:cNvPr id="80917" name="Line 21"/>
          <p:cNvSpPr>
            <a:spLocks noChangeShapeType="1"/>
          </p:cNvSpPr>
          <p:nvPr/>
        </p:nvSpPr>
        <p:spPr bwMode="auto">
          <a:xfrm>
            <a:off x="5676900" y="1125538"/>
            <a:ext cx="0" cy="287337"/>
          </a:xfrm>
          <a:prstGeom prst="line">
            <a:avLst/>
          </a:prstGeom>
          <a:noFill/>
          <a:ln w="9525">
            <a:solidFill>
              <a:schemeClr val="tx1"/>
            </a:solidFill>
            <a:round/>
            <a:headEnd/>
            <a:tailEnd/>
          </a:ln>
          <a:effectLst/>
        </p:spPr>
        <p:txBody>
          <a:bodyPr/>
          <a:lstStyle/>
          <a:p>
            <a:endParaRPr lang="en-US"/>
          </a:p>
        </p:txBody>
      </p:sp>
      <p:sp>
        <p:nvSpPr>
          <p:cNvPr id="80918" name="Text Box 22"/>
          <p:cNvSpPr txBox="1">
            <a:spLocks noChangeArrowheads="1"/>
          </p:cNvSpPr>
          <p:nvPr/>
        </p:nvSpPr>
        <p:spPr bwMode="auto">
          <a:xfrm>
            <a:off x="1042988" y="5919788"/>
            <a:ext cx="930275" cy="376237"/>
          </a:xfrm>
          <a:prstGeom prst="rect">
            <a:avLst/>
          </a:prstGeom>
          <a:noFill/>
          <a:ln w="9525">
            <a:solidFill>
              <a:srgbClr val="000099"/>
            </a:solidFill>
            <a:miter lim="800000"/>
            <a:headEnd/>
            <a:tailEnd/>
          </a:ln>
          <a:effectLst/>
        </p:spPr>
        <p:txBody>
          <a:bodyPr wrap="none">
            <a:spAutoFit/>
          </a:bodyPr>
          <a:lstStyle/>
          <a:p>
            <a:r>
              <a:rPr lang="en-GB" b="1"/>
              <a:t>Revise</a:t>
            </a:r>
          </a:p>
        </p:txBody>
      </p:sp>
      <p:sp>
        <p:nvSpPr>
          <p:cNvPr id="80919" name="Text Box 23"/>
          <p:cNvSpPr txBox="1">
            <a:spLocks noChangeArrowheads="1"/>
          </p:cNvSpPr>
          <p:nvPr/>
        </p:nvSpPr>
        <p:spPr bwMode="auto">
          <a:xfrm>
            <a:off x="5641975" y="5084763"/>
            <a:ext cx="2746375" cy="376237"/>
          </a:xfrm>
          <a:prstGeom prst="rect">
            <a:avLst/>
          </a:prstGeom>
          <a:noFill/>
          <a:ln w="9525">
            <a:solidFill>
              <a:srgbClr val="000099"/>
            </a:solidFill>
            <a:miter lim="800000"/>
            <a:headEnd/>
            <a:tailEnd/>
          </a:ln>
          <a:effectLst/>
        </p:spPr>
        <p:txBody>
          <a:bodyPr wrap="none">
            <a:spAutoFit/>
          </a:bodyPr>
          <a:lstStyle/>
          <a:p>
            <a:r>
              <a:rPr lang="en-GB" b="1"/>
              <a:t>Paper sent to Publisher</a:t>
            </a:r>
          </a:p>
        </p:txBody>
      </p:sp>
      <p:sp>
        <p:nvSpPr>
          <p:cNvPr id="80920" name="Line 24"/>
          <p:cNvSpPr>
            <a:spLocks noChangeShapeType="1"/>
          </p:cNvSpPr>
          <p:nvPr/>
        </p:nvSpPr>
        <p:spPr bwMode="auto">
          <a:xfrm>
            <a:off x="7188200" y="1125538"/>
            <a:ext cx="0" cy="287337"/>
          </a:xfrm>
          <a:prstGeom prst="line">
            <a:avLst/>
          </a:prstGeom>
          <a:noFill/>
          <a:ln w="9525">
            <a:solidFill>
              <a:schemeClr val="tx1"/>
            </a:solidFill>
            <a:round/>
            <a:headEnd/>
            <a:tailEnd/>
          </a:ln>
          <a:effectLst/>
        </p:spPr>
        <p:txBody>
          <a:bodyPr/>
          <a:lstStyle/>
          <a:p>
            <a:endParaRPr lang="en-US"/>
          </a:p>
        </p:txBody>
      </p:sp>
      <p:sp>
        <p:nvSpPr>
          <p:cNvPr id="80921" name="Line 25"/>
          <p:cNvSpPr>
            <a:spLocks noChangeShapeType="1"/>
          </p:cNvSpPr>
          <p:nvPr/>
        </p:nvSpPr>
        <p:spPr bwMode="auto">
          <a:xfrm>
            <a:off x="2640013" y="5338763"/>
            <a:ext cx="0" cy="287337"/>
          </a:xfrm>
          <a:prstGeom prst="line">
            <a:avLst/>
          </a:prstGeom>
          <a:noFill/>
          <a:ln w="9525">
            <a:solidFill>
              <a:schemeClr val="tx1"/>
            </a:solidFill>
            <a:round/>
            <a:headEnd/>
            <a:tailEnd/>
          </a:ln>
          <a:effectLst/>
        </p:spPr>
        <p:txBody>
          <a:bodyPr/>
          <a:lstStyle/>
          <a:p>
            <a:endParaRPr lang="en-US"/>
          </a:p>
        </p:txBody>
      </p:sp>
      <p:sp>
        <p:nvSpPr>
          <p:cNvPr id="80922" name="Line 26"/>
          <p:cNvSpPr>
            <a:spLocks noChangeShapeType="1"/>
          </p:cNvSpPr>
          <p:nvPr/>
        </p:nvSpPr>
        <p:spPr bwMode="auto">
          <a:xfrm>
            <a:off x="1476375" y="5635625"/>
            <a:ext cx="0" cy="287338"/>
          </a:xfrm>
          <a:prstGeom prst="line">
            <a:avLst/>
          </a:prstGeom>
          <a:noFill/>
          <a:ln w="9525">
            <a:solidFill>
              <a:schemeClr val="tx1"/>
            </a:solidFill>
            <a:round/>
            <a:headEnd/>
            <a:tailEnd/>
          </a:ln>
          <a:effectLst/>
        </p:spPr>
        <p:txBody>
          <a:bodyPr/>
          <a:lstStyle/>
          <a:p>
            <a:endParaRPr lang="en-US"/>
          </a:p>
        </p:txBody>
      </p:sp>
      <p:sp>
        <p:nvSpPr>
          <p:cNvPr id="80923" name="Line 27"/>
          <p:cNvSpPr>
            <a:spLocks noChangeShapeType="1"/>
          </p:cNvSpPr>
          <p:nvPr/>
        </p:nvSpPr>
        <p:spPr bwMode="auto">
          <a:xfrm>
            <a:off x="2640013" y="5635625"/>
            <a:ext cx="0" cy="287338"/>
          </a:xfrm>
          <a:prstGeom prst="line">
            <a:avLst/>
          </a:prstGeom>
          <a:noFill/>
          <a:ln w="9525">
            <a:solidFill>
              <a:schemeClr val="tx1"/>
            </a:solidFill>
            <a:round/>
            <a:headEnd/>
            <a:tailEnd/>
          </a:ln>
          <a:effectLst/>
        </p:spPr>
        <p:txBody>
          <a:bodyPr/>
          <a:lstStyle/>
          <a:p>
            <a:endParaRPr lang="en-US"/>
          </a:p>
        </p:txBody>
      </p:sp>
      <p:sp>
        <p:nvSpPr>
          <p:cNvPr id="80924" name="Line 28"/>
          <p:cNvSpPr>
            <a:spLocks noChangeShapeType="1"/>
          </p:cNvSpPr>
          <p:nvPr/>
        </p:nvSpPr>
        <p:spPr bwMode="auto">
          <a:xfrm>
            <a:off x="3635375" y="5635625"/>
            <a:ext cx="0" cy="287338"/>
          </a:xfrm>
          <a:prstGeom prst="line">
            <a:avLst/>
          </a:prstGeom>
          <a:noFill/>
          <a:ln w="9525">
            <a:solidFill>
              <a:schemeClr val="tx1"/>
            </a:solidFill>
            <a:round/>
            <a:headEnd/>
            <a:tailEnd/>
          </a:ln>
          <a:effectLst/>
        </p:spPr>
        <p:txBody>
          <a:bodyPr/>
          <a:lstStyle/>
          <a:p>
            <a:endParaRPr lang="en-US"/>
          </a:p>
        </p:txBody>
      </p:sp>
      <p:sp>
        <p:nvSpPr>
          <p:cNvPr id="80925" name="Line 29"/>
          <p:cNvSpPr>
            <a:spLocks noChangeShapeType="1"/>
          </p:cNvSpPr>
          <p:nvPr/>
        </p:nvSpPr>
        <p:spPr bwMode="auto">
          <a:xfrm>
            <a:off x="1476375" y="5635625"/>
            <a:ext cx="2159000" cy="0"/>
          </a:xfrm>
          <a:prstGeom prst="line">
            <a:avLst/>
          </a:prstGeom>
          <a:noFill/>
          <a:ln w="9525">
            <a:solidFill>
              <a:schemeClr val="tx1"/>
            </a:solidFill>
            <a:round/>
            <a:headEnd/>
            <a:tailEnd/>
          </a:ln>
          <a:effectLst/>
        </p:spPr>
        <p:txBody>
          <a:bodyPr/>
          <a:lstStyle/>
          <a:p>
            <a:endParaRPr lang="en-US"/>
          </a:p>
        </p:txBody>
      </p:sp>
      <p:sp>
        <p:nvSpPr>
          <p:cNvPr id="80926" name="Line 30"/>
          <p:cNvSpPr>
            <a:spLocks noChangeShapeType="1"/>
          </p:cNvSpPr>
          <p:nvPr/>
        </p:nvSpPr>
        <p:spPr bwMode="auto">
          <a:xfrm>
            <a:off x="6443663" y="1123950"/>
            <a:ext cx="0" cy="287338"/>
          </a:xfrm>
          <a:prstGeom prst="line">
            <a:avLst/>
          </a:prstGeom>
          <a:noFill/>
          <a:ln w="9525">
            <a:solidFill>
              <a:schemeClr val="tx1"/>
            </a:solidFill>
            <a:round/>
            <a:headEnd/>
            <a:tailEnd/>
          </a:ln>
          <a:effectLst/>
        </p:spPr>
        <p:txBody>
          <a:bodyPr/>
          <a:lstStyle/>
          <a:p>
            <a:endParaRPr lang="en-US"/>
          </a:p>
        </p:txBody>
      </p:sp>
      <p:sp>
        <p:nvSpPr>
          <p:cNvPr id="80927" name="Text Box 31"/>
          <p:cNvSpPr txBox="1">
            <a:spLocks noChangeArrowheads="1"/>
          </p:cNvSpPr>
          <p:nvPr/>
        </p:nvSpPr>
        <p:spPr bwMode="auto">
          <a:xfrm>
            <a:off x="6516688" y="2073275"/>
            <a:ext cx="955675" cy="376238"/>
          </a:xfrm>
          <a:prstGeom prst="rect">
            <a:avLst/>
          </a:prstGeom>
          <a:noFill/>
          <a:ln w="9525">
            <a:solidFill>
              <a:srgbClr val="000099"/>
            </a:solidFill>
            <a:miter lim="800000"/>
            <a:headEnd/>
            <a:tailEnd/>
          </a:ln>
          <a:effectLst/>
        </p:spPr>
        <p:txBody>
          <a:bodyPr wrap="none">
            <a:spAutoFit/>
          </a:bodyPr>
          <a:lstStyle/>
          <a:p>
            <a:r>
              <a:rPr lang="en-GB" b="1"/>
              <a:t>Accept</a:t>
            </a:r>
          </a:p>
        </p:txBody>
      </p:sp>
      <p:sp>
        <p:nvSpPr>
          <p:cNvPr id="80928" name="Text Box 32"/>
          <p:cNvSpPr txBox="1">
            <a:spLocks noChangeArrowheads="1"/>
          </p:cNvSpPr>
          <p:nvPr/>
        </p:nvSpPr>
        <p:spPr bwMode="auto">
          <a:xfrm>
            <a:off x="5435600" y="2073275"/>
            <a:ext cx="930275" cy="376238"/>
          </a:xfrm>
          <a:prstGeom prst="rect">
            <a:avLst/>
          </a:prstGeom>
          <a:noFill/>
          <a:ln w="9525">
            <a:solidFill>
              <a:srgbClr val="000099"/>
            </a:solidFill>
            <a:miter lim="800000"/>
            <a:headEnd/>
            <a:tailEnd/>
          </a:ln>
          <a:effectLst/>
        </p:spPr>
        <p:txBody>
          <a:bodyPr wrap="none">
            <a:spAutoFit/>
          </a:bodyPr>
          <a:lstStyle/>
          <a:p>
            <a:r>
              <a:rPr lang="en-GB" b="1"/>
              <a:t>Revise</a:t>
            </a:r>
          </a:p>
        </p:txBody>
      </p:sp>
      <p:sp>
        <p:nvSpPr>
          <p:cNvPr id="80929" name="Line 33"/>
          <p:cNvSpPr>
            <a:spLocks noChangeShapeType="1"/>
          </p:cNvSpPr>
          <p:nvPr/>
        </p:nvSpPr>
        <p:spPr bwMode="auto">
          <a:xfrm>
            <a:off x="5940425" y="1785938"/>
            <a:ext cx="0" cy="287337"/>
          </a:xfrm>
          <a:prstGeom prst="line">
            <a:avLst/>
          </a:prstGeom>
          <a:noFill/>
          <a:ln w="9525">
            <a:solidFill>
              <a:schemeClr val="tx1"/>
            </a:solidFill>
            <a:round/>
            <a:headEnd/>
            <a:tailEnd/>
          </a:ln>
          <a:effectLst/>
        </p:spPr>
        <p:txBody>
          <a:bodyPr/>
          <a:lstStyle/>
          <a:p>
            <a:endParaRPr lang="en-US"/>
          </a:p>
        </p:txBody>
      </p:sp>
      <p:sp>
        <p:nvSpPr>
          <p:cNvPr id="80930" name="Line 34"/>
          <p:cNvSpPr>
            <a:spLocks noChangeShapeType="1"/>
          </p:cNvSpPr>
          <p:nvPr/>
        </p:nvSpPr>
        <p:spPr bwMode="auto">
          <a:xfrm>
            <a:off x="7019925" y="1784350"/>
            <a:ext cx="0" cy="287338"/>
          </a:xfrm>
          <a:prstGeom prst="line">
            <a:avLst/>
          </a:prstGeom>
          <a:noFill/>
          <a:ln w="9525">
            <a:solidFill>
              <a:schemeClr val="tx1"/>
            </a:solidFill>
            <a:round/>
            <a:headEnd/>
            <a:tailEnd/>
          </a:ln>
          <a:effectLst/>
        </p:spPr>
        <p:txBody>
          <a:bodyPr/>
          <a:lstStyle/>
          <a:p>
            <a:endParaRPr lang="en-US"/>
          </a:p>
        </p:txBody>
      </p:sp>
      <p:sp>
        <p:nvSpPr>
          <p:cNvPr id="80931" name="Text Box 35"/>
          <p:cNvSpPr txBox="1">
            <a:spLocks noChangeArrowheads="1"/>
          </p:cNvSpPr>
          <p:nvPr/>
        </p:nvSpPr>
        <p:spPr bwMode="auto">
          <a:xfrm>
            <a:off x="4519613" y="2733675"/>
            <a:ext cx="2212975" cy="376238"/>
          </a:xfrm>
          <a:prstGeom prst="rect">
            <a:avLst/>
          </a:prstGeom>
          <a:noFill/>
          <a:ln w="9525">
            <a:solidFill>
              <a:srgbClr val="000099"/>
            </a:solidFill>
            <a:miter lim="800000"/>
            <a:headEnd/>
            <a:tailEnd/>
          </a:ln>
          <a:effectLst/>
        </p:spPr>
        <p:txBody>
          <a:bodyPr wrap="none">
            <a:spAutoFit/>
          </a:bodyPr>
          <a:lstStyle/>
          <a:p>
            <a:r>
              <a:rPr lang="en-GB" b="1"/>
              <a:t>Revision Received</a:t>
            </a:r>
          </a:p>
        </p:txBody>
      </p:sp>
      <p:sp>
        <p:nvSpPr>
          <p:cNvPr id="80932" name="Line 36"/>
          <p:cNvSpPr>
            <a:spLocks noChangeShapeType="1"/>
          </p:cNvSpPr>
          <p:nvPr/>
        </p:nvSpPr>
        <p:spPr bwMode="auto">
          <a:xfrm>
            <a:off x="5940425" y="2446338"/>
            <a:ext cx="0" cy="287337"/>
          </a:xfrm>
          <a:prstGeom prst="line">
            <a:avLst/>
          </a:prstGeom>
          <a:noFill/>
          <a:ln w="9525">
            <a:solidFill>
              <a:schemeClr val="tx1"/>
            </a:solidFill>
            <a:round/>
            <a:headEnd/>
            <a:tailEnd/>
          </a:ln>
          <a:effectLst/>
        </p:spPr>
        <p:txBody>
          <a:bodyPr/>
          <a:lstStyle/>
          <a:p>
            <a:endParaRPr lang="en-US"/>
          </a:p>
        </p:txBody>
      </p:sp>
      <p:sp>
        <p:nvSpPr>
          <p:cNvPr id="80933" name="Text Box 37"/>
          <p:cNvSpPr txBox="1">
            <a:spLocks noChangeArrowheads="1"/>
          </p:cNvSpPr>
          <p:nvPr/>
        </p:nvSpPr>
        <p:spPr bwMode="auto">
          <a:xfrm>
            <a:off x="4557713" y="3416300"/>
            <a:ext cx="2162175" cy="376238"/>
          </a:xfrm>
          <a:prstGeom prst="rect">
            <a:avLst/>
          </a:prstGeom>
          <a:noFill/>
          <a:ln w="9525">
            <a:solidFill>
              <a:srgbClr val="000099"/>
            </a:solidFill>
            <a:miter lim="800000"/>
            <a:headEnd/>
            <a:tailEnd/>
          </a:ln>
          <a:effectLst/>
        </p:spPr>
        <p:txBody>
          <a:bodyPr wrap="none">
            <a:spAutoFit/>
          </a:bodyPr>
          <a:lstStyle/>
          <a:p>
            <a:r>
              <a:rPr lang="en-GB" b="1"/>
              <a:t>Revision Checked</a:t>
            </a:r>
          </a:p>
        </p:txBody>
      </p:sp>
      <p:sp>
        <p:nvSpPr>
          <p:cNvPr id="80934" name="Line 38"/>
          <p:cNvSpPr>
            <a:spLocks noChangeShapeType="1"/>
          </p:cNvSpPr>
          <p:nvPr/>
        </p:nvSpPr>
        <p:spPr bwMode="auto">
          <a:xfrm>
            <a:off x="5940425" y="3119438"/>
            <a:ext cx="0" cy="287337"/>
          </a:xfrm>
          <a:prstGeom prst="line">
            <a:avLst/>
          </a:prstGeom>
          <a:noFill/>
          <a:ln w="9525">
            <a:solidFill>
              <a:schemeClr val="tx1"/>
            </a:solidFill>
            <a:round/>
            <a:headEnd/>
            <a:tailEnd/>
          </a:ln>
          <a:effectLst/>
        </p:spPr>
        <p:txBody>
          <a:bodyPr/>
          <a:lstStyle/>
          <a:p>
            <a:endParaRPr lang="en-US"/>
          </a:p>
        </p:txBody>
      </p:sp>
      <p:sp>
        <p:nvSpPr>
          <p:cNvPr id="80935" name="Line 39"/>
          <p:cNvSpPr>
            <a:spLocks noChangeShapeType="1"/>
          </p:cNvSpPr>
          <p:nvPr/>
        </p:nvSpPr>
        <p:spPr bwMode="auto">
          <a:xfrm>
            <a:off x="7019925" y="2446338"/>
            <a:ext cx="0" cy="2638425"/>
          </a:xfrm>
          <a:prstGeom prst="line">
            <a:avLst/>
          </a:prstGeom>
          <a:noFill/>
          <a:ln w="9525">
            <a:solidFill>
              <a:schemeClr val="tx1"/>
            </a:solidFill>
            <a:round/>
            <a:headEnd/>
            <a:tailEnd type="triangle" w="med" len="med"/>
          </a:ln>
          <a:effectLst/>
        </p:spPr>
        <p:txBody>
          <a:bodyPr/>
          <a:lstStyle/>
          <a:p>
            <a:endParaRPr lang="en-US"/>
          </a:p>
        </p:txBody>
      </p:sp>
      <p:sp>
        <p:nvSpPr>
          <p:cNvPr id="80936" name="Line 40"/>
          <p:cNvSpPr>
            <a:spLocks noChangeShapeType="1"/>
          </p:cNvSpPr>
          <p:nvPr/>
        </p:nvSpPr>
        <p:spPr bwMode="auto">
          <a:xfrm>
            <a:off x="4643438" y="3789363"/>
            <a:ext cx="0" cy="2303462"/>
          </a:xfrm>
          <a:prstGeom prst="line">
            <a:avLst/>
          </a:prstGeom>
          <a:noFill/>
          <a:ln w="9525">
            <a:solidFill>
              <a:schemeClr val="tx1"/>
            </a:solidFill>
            <a:round/>
            <a:headEnd/>
            <a:tailEnd/>
          </a:ln>
          <a:effectLst/>
        </p:spPr>
        <p:txBody>
          <a:bodyPr/>
          <a:lstStyle/>
          <a:p>
            <a:endParaRPr lang="en-US"/>
          </a:p>
        </p:txBody>
      </p:sp>
      <p:sp>
        <p:nvSpPr>
          <p:cNvPr id="80937" name="Line 41"/>
          <p:cNvSpPr>
            <a:spLocks noChangeShapeType="1"/>
          </p:cNvSpPr>
          <p:nvPr/>
        </p:nvSpPr>
        <p:spPr bwMode="auto">
          <a:xfrm flipH="1">
            <a:off x="4067175" y="6092825"/>
            <a:ext cx="576263" cy="0"/>
          </a:xfrm>
          <a:prstGeom prst="line">
            <a:avLst/>
          </a:prstGeom>
          <a:noFill/>
          <a:ln w="9525">
            <a:solidFill>
              <a:schemeClr val="tx1"/>
            </a:solidFill>
            <a:round/>
            <a:headEnd/>
            <a:tailEnd type="triangle" w="med" len="med"/>
          </a:ln>
          <a:effectLst/>
        </p:spPr>
        <p:txBody>
          <a:bodyPr/>
          <a:lstStyle/>
          <a:p>
            <a:endParaRPr lang="en-US"/>
          </a:p>
        </p:txBody>
      </p:sp>
      <p:sp>
        <p:nvSpPr>
          <p:cNvPr id="80938" name="Line 42"/>
          <p:cNvSpPr>
            <a:spLocks noChangeShapeType="1"/>
          </p:cNvSpPr>
          <p:nvPr/>
        </p:nvSpPr>
        <p:spPr bwMode="auto">
          <a:xfrm>
            <a:off x="6732588" y="3573463"/>
            <a:ext cx="144462" cy="0"/>
          </a:xfrm>
          <a:prstGeom prst="line">
            <a:avLst/>
          </a:prstGeom>
          <a:noFill/>
          <a:ln w="9525">
            <a:solidFill>
              <a:schemeClr val="tx1"/>
            </a:solidFill>
            <a:round/>
            <a:headEnd/>
            <a:tailEnd/>
          </a:ln>
          <a:effectLst/>
        </p:spPr>
        <p:txBody>
          <a:bodyPr/>
          <a:lstStyle/>
          <a:p>
            <a:endParaRPr lang="en-US"/>
          </a:p>
        </p:txBody>
      </p:sp>
      <p:sp>
        <p:nvSpPr>
          <p:cNvPr id="80939" name="Line 43"/>
          <p:cNvSpPr>
            <a:spLocks noChangeShapeType="1"/>
          </p:cNvSpPr>
          <p:nvPr/>
        </p:nvSpPr>
        <p:spPr bwMode="auto">
          <a:xfrm flipV="1">
            <a:off x="6877050" y="2420938"/>
            <a:ext cx="0" cy="1152525"/>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28600"/>
            <a:ext cx="8229600" cy="1143000"/>
          </a:xfrm>
        </p:spPr>
        <p:txBody>
          <a:bodyPr/>
          <a:lstStyle/>
          <a:p>
            <a:r>
              <a:rPr lang="en-US" b="1"/>
              <a:t>Overview</a:t>
            </a:r>
          </a:p>
        </p:txBody>
      </p:sp>
      <p:sp>
        <p:nvSpPr>
          <p:cNvPr id="55299" name="Rectangle 3"/>
          <p:cNvSpPr>
            <a:spLocks noGrp="1" noChangeArrowheads="1"/>
          </p:cNvSpPr>
          <p:nvPr>
            <p:ph type="body" idx="1"/>
          </p:nvPr>
        </p:nvSpPr>
        <p:spPr>
          <a:xfrm>
            <a:off x="838200" y="1371600"/>
            <a:ext cx="8077200" cy="5181600"/>
          </a:xfrm>
        </p:spPr>
        <p:txBody>
          <a:bodyPr>
            <a:normAutofit fontScale="92500" lnSpcReduction="20000"/>
          </a:bodyPr>
          <a:lstStyle/>
          <a:p>
            <a:r>
              <a:rPr lang="en-GB" dirty="0"/>
              <a:t>Task of writing a research paper </a:t>
            </a:r>
            <a:r>
              <a:rPr lang="en-GB" dirty="0" smtClean="0"/>
              <a:t>could be a hectic effort</a:t>
            </a:r>
            <a:endParaRPr lang="en-GB" dirty="0"/>
          </a:p>
          <a:p>
            <a:r>
              <a:rPr lang="en-GB" dirty="0"/>
              <a:t>Even </a:t>
            </a:r>
            <a:r>
              <a:rPr lang="en-GB" dirty="0" smtClean="0"/>
              <a:t>with groundbreaking, innovative and original </a:t>
            </a:r>
            <a:r>
              <a:rPr lang="en-GB" dirty="0"/>
              <a:t>research, </a:t>
            </a:r>
            <a:r>
              <a:rPr lang="en-GB" dirty="0" smtClean="0"/>
              <a:t>the presentation and documented form of research paper </a:t>
            </a:r>
            <a:r>
              <a:rPr lang="en-GB" dirty="0"/>
              <a:t>is </a:t>
            </a:r>
            <a:r>
              <a:rPr lang="en-GB" dirty="0" smtClean="0"/>
              <a:t>very important.</a:t>
            </a:r>
          </a:p>
          <a:p>
            <a:r>
              <a:rPr lang="en-GB" dirty="0" smtClean="0"/>
              <a:t>Incorrect written paper could</a:t>
            </a:r>
            <a:endParaRPr lang="en-GB" dirty="0"/>
          </a:p>
          <a:p>
            <a:pPr lvl="1"/>
            <a:r>
              <a:rPr lang="en-GB" sz="3200" dirty="0" smtClean="0"/>
              <a:t> delay the publication process</a:t>
            </a:r>
            <a:endParaRPr lang="en-GB" sz="3200" dirty="0"/>
          </a:p>
          <a:p>
            <a:pPr lvl="1"/>
            <a:r>
              <a:rPr lang="en-GB" sz="3200" dirty="0"/>
              <a:t> at worse, never published</a:t>
            </a:r>
            <a:r>
              <a:rPr lang="en-GB" dirty="0"/>
              <a:t> </a:t>
            </a:r>
            <a:endParaRPr lang="en-GB" dirty="0" smtClean="0"/>
          </a:p>
          <a:p>
            <a:pPr lvl="1"/>
            <a:r>
              <a:rPr lang="en-GB" dirty="0" smtClean="0"/>
              <a:t>So writing of scientific paper is an art comes with</a:t>
            </a:r>
          </a:p>
          <a:p>
            <a:pPr lvl="1"/>
            <a:r>
              <a:rPr lang="en-GB" dirty="0" smtClean="0"/>
              <a:t>Experience</a:t>
            </a:r>
          </a:p>
          <a:p>
            <a:pPr lvl="1"/>
            <a:r>
              <a:rPr lang="en-GB" dirty="0" smtClean="0"/>
              <a:t>Scientific learning</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z="3600" b="1"/>
              <a:t>Background:  Author’s Perspective</a:t>
            </a:r>
          </a:p>
        </p:txBody>
      </p:sp>
      <p:sp>
        <p:nvSpPr>
          <p:cNvPr id="82947" name="Rectangle 3"/>
          <p:cNvSpPr>
            <a:spLocks noGrp="1" noChangeArrowheads="1"/>
          </p:cNvSpPr>
          <p:nvPr>
            <p:ph type="body" idx="1"/>
          </p:nvPr>
        </p:nvSpPr>
        <p:spPr/>
        <p:txBody>
          <a:bodyPr/>
          <a:lstStyle/>
          <a:p>
            <a:pPr>
              <a:lnSpc>
                <a:spcPct val="90000"/>
              </a:lnSpc>
              <a:buFontTx/>
              <a:buNone/>
            </a:pPr>
            <a:r>
              <a:rPr lang="en-US"/>
              <a:t>   Motivation to publish:</a:t>
            </a:r>
          </a:p>
          <a:p>
            <a:pPr lvl="1">
              <a:lnSpc>
                <a:spcPct val="90000"/>
              </a:lnSpc>
            </a:pPr>
            <a:r>
              <a:rPr lang="en-GB"/>
              <a:t>Dissemination (54% 1st choice)</a:t>
            </a:r>
          </a:p>
          <a:p>
            <a:pPr lvl="1">
              <a:lnSpc>
                <a:spcPct val="90000"/>
              </a:lnSpc>
            </a:pPr>
            <a:r>
              <a:rPr lang="en-GB"/>
              <a:t>Career prospects (20% 1st choice)</a:t>
            </a:r>
          </a:p>
          <a:p>
            <a:pPr lvl="1">
              <a:lnSpc>
                <a:spcPct val="90000"/>
              </a:lnSpc>
            </a:pPr>
            <a:r>
              <a:rPr lang="en-GB"/>
              <a:t>Improved funding (13% 1st choice)</a:t>
            </a:r>
          </a:p>
          <a:p>
            <a:pPr lvl="1">
              <a:lnSpc>
                <a:spcPct val="90000"/>
              </a:lnSpc>
            </a:pPr>
            <a:r>
              <a:rPr lang="en-GB"/>
              <a:t>Ego (9% 1st choice)</a:t>
            </a:r>
          </a:p>
          <a:p>
            <a:pPr lvl="1">
              <a:lnSpc>
                <a:spcPct val="90000"/>
              </a:lnSpc>
            </a:pPr>
            <a:r>
              <a:rPr lang="en-GB"/>
              <a:t>Patent protection (4% 1st choice)</a:t>
            </a:r>
          </a:p>
          <a:p>
            <a:pPr lvl="1">
              <a:lnSpc>
                <a:spcPct val="90000"/>
              </a:lnSpc>
            </a:pPr>
            <a:r>
              <a:rPr lang="en-GB"/>
              <a:t>Other (5% 1st choice)</a:t>
            </a:r>
          </a:p>
          <a:p>
            <a:pPr>
              <a:lnSpc>
                <a:spcPct val="90000"/>
              </a:lnSpc>
              <a:buFontTx/>
              <a:buNone/>
            </a:pPr>
            <a:r>
              <a:rPr lang="en-GB" sz="2400"/>
              <a:t>    </a:t>
            </a:r>
          </a:p>
          <a:p>
            <a:pPr>
              <a:lnSpc>
                <a:spcPct val="90000"/>
              </a:lnSpc>
              <a:buFontTx/>
              <a:buNone/>
            </a:pPr>
            <a:r>
              <a:rPr lang="en-GB" sz="2000"/>
              <a:t>     Bryan Coles (ed.) The STM Information System in the UK, BL Report 6123, Royal Society, BL, ALPSP, 1993</a:t>
            </a:r>
            <a:endParaRPr lang="en-US" sz="24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TotalTime>
  <Words>1044</Words>
  <Application>Microsoft Office PowerPoint</Application>
  <PresentationFormat>On-screen Show (4:3)</PresentationFormat>
  <Paragraphs>163</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Solstice</vt:lpstr>
      <vt:lpstr>Document</vt:lpstr>
      <vt:lpstr>Publishing Research articles and indexes</vt:lpstr>
      <vt:lpstr>Categories of Publication</vt:lpstr>
      <vt:lpstr>Engineering Index or Ei</vt:lpstr>
      <vt:lpstr>Slide 4</vt:lpstr>
      <vt:lpstr>Science Citation index or SCI</vt:lpstr>
      <vt:lpstr>Author Priorities for Journal Selection</vt:lpstr>
      <vt:lpstr>Overview of Peer Review Process</vt:lpstr>
      <vt:lpstr>Overview</vt:lpstr>
      <vt:lpstr>Background:  Author’s Perspective</vt:lpstr>
      <vt:lpstr>Author versus Reader Behaviour</vt:lpstr>
      <vt:lpstr>Key Elements of Publishing</vt:lpstr>
      <vt:lpstr>Structure of a Paper</vt:lpstr>
      <vt:lpstr>Components of a Paper</vt:lpstr>
      <vt:lpstr>Authors Listing</vt:lpstr>
      <vt:lpstr>Title</vt:lpstr>
      <vt:lpstr>Abstract</vt:lpstr>
      <vt:lpstr>Introduction</vt:lpstr>
      <vt:lpstr>Methods</vt:lpstr>
      <vt:lpstr>Results</vt:lpstr>
      <vt:lpstr>Discussion/Conclusion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articles and indexes</dc:title>
  <dc:creator>Kaleem</dc:creator>
  <cp:lastModifiedBy>all</cp:lastModifiedBy>
  <cp:revision>4</cp:revision>
  <dcterms:created xsi:type="dcterms:W3CDTF">2006-08-16T00:00:00Z</dcterms:created>
  <dcterms:modified xsi:type="dcterms:W3CDTF">2013-11-20T08:10:38Z</dcterms:modified>
</cp:coreProperties>
</file>