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15"/>
  </p:notesMasterIdLst>
  <p:handoutMasterIdLst>
    <p:handoutMasterId r:id="rId16"/>
  </p:handoutMasterIdLst>
  <p:sldIdLst>
    <p:sldId id="256" r:id="rId3"/>
    <p:sldId id="303" r:id="rId4"/>
    <p:sldId id="296" r:id="rId5"/>
    <p:sldId id="258" r:id="rId6"/>
    <p:sldId id="291" r:id="rId7"/>
    <p:sldId id="297" r:id="rId8"/>
    <p:sldId id="298" r:id="rId9"/>
    <p:sldId id="299" r:id="rId10"/>
    <p:sldId id="302" r:id="rId11"/>
    <p:sldId id="301" r:id="rId12"/>
    <p:sldId id="264" r:id="rId13"/>
    <p:sldId id="27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1002" y="24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391CF6-F9D5-4EF9-9D6A-235383CF27C1}" type="datetimeFigureOut">
              <a:rPr lang="en-US" smtClean="0"/>
              <a:pPr/>
              <a:t>6/13/2018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E2E1AB8-6316-4760-921F-539B9BD8505B}" type="slidenum">
              <a:rPr lang="en-US" smtClean="0"/>
              <a:pPr/>
              <a:t>‹#›</a:t>
            </a:fld>
            <a:endParaRPr lang="en-US"/>
          </a:p>
        </p:txBody>
      </p:sp>
    </p:spTree>
    <p:extLst>
      <p:ext uri="{BB962C8B-B14F-4D97-AF65-F5344CB8AC3E}">
        <p14:creationId xmlns:p14="http://schemas.microsoft.com/office/powerpoint/2010/main" val="906689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18FAE9-B3AB-48C1-8FAE-C034FE430498}" type="datetimeFigureOut">
              <a:rPr lang="en-US" smtClean="0"/>
              <a:pPr/>
              <a:t>6/13/2018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A40496-8FF5-4245-BCD5-D0AC6A87B09D}" type="slidenum">
              <a:rPr lang="en-US" smtClean="0"/>
              <a:pPr/>
              <a:t>‹#›</a:t>
            </a:fld>
            <a:endParaRPr lang="en-US"/>
          </a:p>
        </p:txBody>
      </p:sp>
    </p:spTree>
    <p:extLst>
      <p:ext uri="{BB962C8B-B14F-4D97-AF65-F5344CB8AC3E}">
        <p14:creationId xmlns:p14="http://schemas.microsoft.com/office/powerpoint/2010/main" val="3334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8A3A2D-4D07-4A9D-872A-11B2FFF13AE6}"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1B751C-49DB-4C6F-9DE0-5B715C018878}"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16DE00-CEC1-41F1-910D-1473E6A11F29}"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08A3A2D-4D07-4A9D-872A-11B2FFF13AE6}" type="datetime1">
              <a:rPr lang="en-US" smtClean="0"/>
              <a:t>6/13/2018</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4AB3ED2-6DE2-48A4-ADFE-2C2B60251AB2}"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5001E096-9F41-49D0-BCA5-9654BBDC0C03}" type="datetime1">
              <a:rPr lang="en-US" smtClean="0"/>
              <a:t>6/13/2018</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65553A2-20A0-458E-8719-5FB579FB3768}" type="datetime1">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561C336-5A54-46AB-89F3-B4B022073025}" type="datetime1">
              <a:rPr lang="en-US" smtClean="0"/>
              <a:t>6/13/2018</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F15528-21DE-4FAA-801E-634DDDAF4B2B}"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B99D2F5-9DE0-4A37-B8A4-943AB851EB9E}" type="datetime1">
              <a:rPr lang="en-US" smtClean="0"/>
              <a:t>6/13/2018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6F15528-21DE-4FAA-801E-634DDDAF4B2B}"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1BDFAC3-F76F-445D-B7A6-12DEA4A06FC0}" type="datetime1">
              <a:rPr lang="en-US" smtClean="0"/>
              <a:t>6/13/2018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22978791-7293-4277-BA21-885B5270B737}" type="datetime1">
              <a:rPr lang="en-US" smtClean="0"/>
              <a:t>6/13/2018</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AB3ED2-6DE2-48A4-ADFE-2C2B60251AB2}"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01474BA5-6EB5-4075-A75A-32C5653FE850}" type="datetime1">
              <a:rPr lang="en-US" smtClean="0"/>
              <a:t>6/13/2018</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1B751C-49DB-4C6F-9DE0-5B715C018878}"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6F15528-21DE-4FAA-801E-634DDDAF4B2B}"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16DE00-CEC1-41F1-910D-1473E6A11F29}"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01E096-9F41-49D0-BCA5-9654BBDC0C03}"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5553A2-20A0-458E-8719-5FB579FB3768}" type="datetime1">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61C336-5A54-46AB-89F3-B4B022073025}" type="datetime1">
              <a:rPr lang="en-US" smtClean="0"/>
              <a:t>6/13/2018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99D2F5-9DE0-4A37-B8A4-943AB851EB9E}" type="datetime1">
              <a:rPr lang="en-US" smtClean="0"/>
              <a:t>6/13/2018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BDFAC3-F76F-445D-B7A6-12DEA4A06FC0}" type="datetime1">
              <a:rPr lang="en-US" smtClean="0"/>
              <a:t>6/13/2018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978791-7293-4277-BA21-885B5270B737}" type="datetime1">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474BA5-6EB5-4075-A75A-32C5653FE850}" type="datetime1">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4E55A0-DEEC-4712-8DDD-871D4CA311CE}" type="datetime1">
              <a:rPr lang="en-US" smtClean="0"/>
              <a:t>6/13/2018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24E55A0-DEEC-4712-8DDD-871D4CA311CE}" type="datetime1">
              <a:rPr lang="en-US" smtClean="0"/>
              <a:t>6/13/2018</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F15528-21DE-4FAA-801E-634DDDAF4B2B}"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76200"/>
            <a:ext cx="9144000" cy="6781800"/>
          </a:xfrm>
        </p:spPr>
        <p:style>
          <a:lnRef idx="1">
            <a:schemeClr val="accent5"/>
          </a:lnRef>
          <a:fillRef idx="2">
            <a:schemeClr val="accent5"/>
          </a:fillRef>
          <a:effectRef idx="1">
            <a:schemeClr val="accent5"/>
          </a:effectRef>
          <a:fontRef idx="minor">
            <a:schemeClr val="dk1"/>
          </a:fontRef>
        </p:style>
        <p:txBody>
          <a:bodyPr>
            <a:normAutofit fontScale="77500" lnSpcReduction="20000"/>
          </a:bodyPr>
          <a:lstStyle/>
          <a:p>
            <a:endParaRPr lang="en-US" dirty="0" smtClean="0"/>
          </a:p>
          <a:p>
            <a:r>
              <a:rPr lang="en-US" sz="4000" b="1" dirty="0">
                <a:solidFill>
                  <a:srgbClr val="7030A0"/>
                </a:solidFill>
                <a:latin typeface="Times New Roman" pitchFamily="18" charset="0"/>
                <a:cs typeface="Times New Roman" pitchFamily="18" charset="0"/>
              </a:rPr>
              <a:t>Inculcating Moral &amp; Social Values in Students</a:t>
            </a:r>
          </a:p>
          <a:p>
            <a:endParaRPr lang="en-US" dirty="0" smtClean="0"/>
          </a:p>
          <a:p>
            <a:r>
              <a:rPr lang="en-US" sz="4000" b="1" dirty="0" smtClean="0">
                <a:solidFill>
                  <a:schemeClr val="tx1"/>
                </a:solidFill>
                <a:latin typeface="Times New Roman" pitchFamily="18" charset="0"/>
                <a:cs typeface="Times New Roman" pitchFamily="18" charset="0"/>
              </a:rPr>
              <a:t>Dr. Hazir Ullah </a:t>
            </a:r>
          </a:p>
          <a:p>
            <a:r>
              <a:rPr lang="en-US" b="1" dirty="0" smtClean="0">
                <a:solidFill>
                  <a:schemeClr val="tx1"/>
                </a:solidFill>
                <a:latin typeface="Times New Roman" pitchFamily="18" charset="0"/>
                <a:cs typeface="Times New Roman" pitchFamily="18" charset="0"/>
              </a:rPr>
              <a:t>Associate Professor (Sociology)</a:t>
            </a:r>
          </a:p>
          <a:p>
            <a:r>
              <a:rPr lang="en-US" b="1" dirty="0" smtClean="0">
                <a:solidFill>
                  <a:schemeClr val="tx1"/>
                </a:solidFill>
                <a:latin typeface="Times New Roman" pitchFamily="18" charset="0"/>
                <a:cs typeface="Times New Roman" pitchFamily="18" charset="0"/>
              </a:rPr>
              <a:t>Dy. Dean FSS &amp; Chair Department of Sociology </a:t>
            </a:r>
          </a:p>
          <a:p>
            <a:r>
              <a:rPr lang="en-US" b="1" dirty="0" smtClean="0">
                <a:solidFill>
                  <a:schemeClr val="tx1"/>
                </a:solidFill>
                <a:latin typeface="Times New Roman" pitchFamily="18" charset="0"/>
                <a:cs typeface="Times New Roman" pitchFamily="18" charset="0"/>
              </a:rPr>
              <a:t>International Islamic University </a:t>
            </a:r>
          </a:p>
          <a:p>
            <a:r>
              <a:rPr lang="en-US" b="1" dirty="0" smtClean="0">
                <a:solidFill>
                  <a:schemeClr val="tx1"/>
                </a:solidFill>
                <a:latin typeface="Times New Roman" pitchFamily="18" charset="0"/>
                <a:cs typeface="Times New Roman" pitchFamily="18" charset="0"/>
              </a:rPr>
              <a:t>Islamabad, Pakistan </a:t>
            </a:r>
            <a:endParaRPr lang="en-US" b="1" dirty="0" smtClean="0">
              <a:solidFill>
                <a:schemeClr val="tx1"/>
              </a:solidFill>
              <a:latin typeface="Times New Roman" pitchFamily="18" charset="0"/>
              <a:cs typeface="Times New Roman" pitchFamily="18" charset="0"/>
            </a:endParaRPr>
          </a:p>
          <a:p>
            <a:endParaRPr lang="en-US" b="1" dirty="0">
              <a:solidFill>
                <a:schemeClr val="tx1"/>
              </a:solidFill>
              <a:latin typeface="Times New Roman" pitchFamily="18" charset="0"/>
              <a:cs typeface="Times New Roman" pitchFamily="18" charset="0"/>
            </a:endParaRPr>
          </a:p>
          <a:p>
            <a:endParaRPr lang="en-US" b="1" dirty="0" smtClean="0">
              <a:solidFill>
                <a:schemeClr val="tx1"/>
              </a:solidFill>
              <a:latin typeface="Times New Roman" pitchFamily="18" charset="0"/>
              <a:cs typeface="Times New Roman" pitchFamily="18" charset="0"/>
            </a:endParaRPr>
          </a:p>
          <a:p>
            <a:r>
              <a:rPr lang="en-US" b="1" dirty="0" smtClean="0">
                <a:solidFill>
                  <a:srgbClr val="7030A0"/>
                </a:solidFill>
              </a:rPr>
              <a:t>Keynote </a:t>
            </a:r>
            <a:r>
              <a:rPr lang="en-US" b="1" dirty="0">
                <a:solidFill>
                  <a:srgbClr val="7030A0"/>
                </a:solidFill>
              </a:rPr>
              <a:t>Presented at Two Day International Seminar “Needs of Society and Qualification of Graduates” organized by Department of Education, IIUI on 14-15 May 2018</a:t>
            </a:r>
            <a:endParaRPr lang="en-US" dirty="0">
              <a:solidFill>
                <a:srgbClr val="7030A0"/>
              </a:solidFill>
            </a:endParaRPr>
          </a:p>
          <a:p>
            <a:endParaRPr lang="en-US" dirty="0" smtClean="0">
              <a:solidFill>
                <a:schemeClr val="tx1"/>
              </a:solidFill>
              <a:latin typeface="Times New Roman" pitchFamily="18" charset="0"/>
              <a:cs typeface="Times New Roman" pitchFamily="18" charset="0"/>
            </a:endParaRPr>
          </a:p>
          <a:p>
            <a:endParaRPr lang="en-US" dirty="0" smtClean="0">
              <a:solidFill>
                <a:schemeClr val="tx1"/>
              </a:solidFill>
              <a:latin typeface="Times New Roman" pitchFamily="18" charset="0"/>
              <a:cs typeface="Times New Roman" pitchFamily="18" charset="0"/>
            </a:endParaRPr>
          </a:p>
          <a:p>
            <a:endParaRPr lang="en-US" dirty="0" smtClean="0">
              <a:solidFill>
                <a:schemeClr val="tx1"/>
              </a:solidFill>
              <a:latin typeface="Times New Roman" pitchFamily="18" charset="0"/>
              <a:cs typeface="Times New Roman" pitchFamily="18" charset="0"/>
            </a:endParaRPr>
          </a:p>
          <a:p>
            <a:r>
              <a:rPr lang="en-US" dirty="0" smtClean="0">
                <a:solidFill>
                  <a:schemeClr val="tx1"/>
                </a:solidFill>
                <a:latin typeface="Times New Roman" pitchFamily="18" charset="0"/>
                <a:cs typeface="Times New Roman" pitchFamily="18" charset="0"/>
              </a:rPr>
              <a:t>   </a:t>
            </a:r>
            <a:endParaRPr lang="en-US"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1"/>
          </p:nvPr>
        </p:nvSpPr>
        <p:spPr>
          <a:xfrm>
            <a:off x="457200" y="609600"/>
            <a:ext cx="8229600" cy="5516563"/>
          </a:xfrm>
        </p:spPr>
        <p:txBody>
          <a:bodyPr/>
          <a:lstStyle/>
          <a:p>
            <a:pPr>
              <a:buNone/>
            </a:pPr>
            <a:r>
              <a:rPr lang="en-US" dirty="0" smtClean="0"/>
              <a:t>   </a:t>
            </a:r>
          </a:p>
          <a:p>
            <a:pPr>
              <a:buNone/>
            </a:pPr>
            <a:endParaRPr lang="en-US" dirty="0" smtClean="0"/>
          </a:p>
          <a:p>
            <a:pPr algn="just">
              <a:buNone/>
            </a:pPr>
            <a:r>
              <a:rPr lang="en-US" dirty="0" smtClean="0"/>
              <a:t>     Morality is not the doctrine of how we may         make ourselves happy, but how we may make ourselves worthy of happiness.</a:t>
            </a:r>
          </a:p>
          <a:p>
            <a:pPr algn="just">
              <a:buNone/>
            </a:pPr>
            <a:r>
              <a:rPr lang="en-US" dirty="0" smtClean="0"/>
              <a:t>      Immanuel Kant</a:t>
            </a:r>
            <a:br>
              <a:rPr lang="en-US" dirty="0" smtClean="0"/>
            </a:br>
            <a:endParaRPr lang="en-US" dirty="0"/>
          </a:p>
        </p:txBody>
      </p:sp>
      <p:sp>
        <p:nvSpPr>
          <p:cNvPr id="2" name="Slide Number Placeholder 1"/>
          <p:cNvSpPr>
            <a:spLocks noGrp="1"/>
          </p:cNvSpPr>
          <p:nvPr>
            <p:ph type="sldNum" sz="quarter" idx="12"/>
          </p:nvPr>
        </p:nvSpPr>
        <p:spPr/>
        <p:txBody>
          <a:bodyPr/>
          <a:lstStyle/>
          <a:p>
            <a:fld id="{B6F15528-21DE-4FAA-801E-634DDDAF4B2B}"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763000" cy="838200"/>
          </a:xfrm>
        </p:spPr>
        <p:txBody>
          <a:bodyPr>
            <a:normAutofit fontScale="90000"/>
          </a:bodyPr>
          <a:lstStyle/>
          <a:p>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b="1" dirty="0" smtClean="0">
                <a:latin typeface="Times New Roman" pitchFamily="18" charset="0"/>
                <a:cs typeface="Times New Roman" pitchFamily="18" charset="0"/>
              </a:rPr>
              <a:t>Religious Universality  </a:t>
            </a:r>
            <a:endParaRPr lang="en-US" sz="2800" b="1" dirty="0">
              <a:latin typeface="Times New Roman" pitchFamily="18" charset="0"/>
              <a:cs typeface="Times New Roman" pitchFamily="18" charset="0"/>
            </a:endParaRPr>
          </a:p>
        </p:txBody>
      </p:sp>
      <p:pic>
        <p:nvPicPr>
          <p:cNvPr id="1038" name="Picture 14" descr="C:\Users\user\Desktop\HT.jpg"/>
          <p:cNvPicPr>
            <a:picLocks noChangeAspect="1" noChangeArrowheads="1"/>
          </p:cNvPicPr>
          <p:nvPr/>
        </p:nvPicPr>
        <p:blipFill>
          <a:blip r:embed="rId2"/>
          <a:srcRect/>
          <a:stretch>
            <a:fillRect/>
          </a:stretch>
        </p:blipFill>
        <p:spPr bwMode="auto">
          <a:xfrm>
            <a:off x="228600" y="1447800"/>
            <a:ext cx="3657600" cy="2438400"/>
          </a:xfrm>
          <a:prstGeom prst="rect">
            <a:avLst/>
          </a:prstGeom>
          <a:noFill/>
        </p:spPr>
      </p:pic>
      <p:pic>
        <p:nvPicPr>
          <p:cNvPr id="1039" name="Picture 15" descr="C:\Users\user\Desktop\HTT.jpg"/>
          <p:cNvPicPr>
            <a:picLocks noChangeAspect="1" noChangeArrowheads="1"/>
          </p:cNvPicPr>
          <p:nvPr/>
        </p:nvPicPr>
        <p:blipFill>
          <a:blip r:embed="rId3"/>
          <a:srcRect/>
          <a:stretch>
            <a:fillRect/>
          </a:stretch>
        </p:blipFill>
        <p:spPr bwMode="auto">
          <a:xfrm>
            <a:off x="4191000" y="1524000"/>
            <a:ext cx="3810000" cy="2514600"/>
          </a:xfrm>
          <a:prstGeom prst="rect">
            <a:avLst/>
          </a:prstGeom>
          <a:noFill/>
        </p:spPr>
      </p:pic>
      <p:pic>
        <p:nvPicPr>
          <p:cNvPr id="1040" name="Picture 16" descr="C:\Users\user\Desktop\HTTT.jpg"/>
          <p:cNvPicPr>
            <a:picLocks noChangeAspect="1" noChangeArrowheads="1"/>
          </p:cNvPicPr>
          <p:nvPr/>
        </p:nvPicPr>
        <p:blipFill>
          <a:blip r:embed="rId4"/>
          <a:srcRect/>
          <a:stretch>
            <a:fillRect/>
          </a:stretch>
        </p:blipFill>
        <p:spPr bwMode="auto">
          <a:xfrm>
            <a:off x="4191000" y="4267200"/>
            <a:ext cx="3886200" cy="2133600"/>
          </a:xfrm>
          <a:prstGeom prst="rect">
            <a:avLst/>
          </a:prstGeom>
          <a:noFill/>
        </p:spPr>
      </p:pic>
      <p:pic>
        <p:nvPicPr>
          <p:cNvPr id="1041" name="Picture 17" descr="C:\Users\user\Desktop\H4.jpg"/>
          <p:cNvPicPr>
            <a:picLocks noGrp="1" noChangeAspect="1" noChangeArrowheads="1"/>
          </p:cNvPicPr>
          <p:nvPr>
            <p:ph idx="1"/>
          </p:nvPr>
        </p:nvPicPr>
        <p:blipFill>
          <a:blip r:embed="rId5"/>
          <a:srcRect/>
          <a:stretch>
            <a:fillRect/>
          </a:stretch>
        </p:blipFill>
        <p:spPr bwMode="auto">
          <a:xfrm>
            <a:off x="228600" y="4038600"/>
            <a:ext cx="3733800" cy="2362200"/>
          </a:xfrm>
          <a:prstGeom prst="rect">
            <a:avLst/>
          </a:prstGeom>
          <a:noFill/>
        </p:spPr>
      </p:pic>
      <p:sp>
        <p:nvSpPr>
          <p:cNvPr id="7" name="Rectangle 6"/>
          <p:cNvSpPr/>
          <p:nvPr/>
        </p:nvSpPr>
        <p:spPr>
          <a:xfrm>
            <a:off x="5943600" y="5943600"/>
            <a:ext cx="2743200" cy="457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0000"/>
                </a:solidFill>
              </a:rPr>
              <a:t>global religious unicity</a:t>
            </a:r>
            <a:endParaRPr lang="en-US" dirty="0">
              <a:solidFill>
                <a:srgbClr val="FF0000"/>
              </a:solidFill>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endParaRPr lang="en-US" dirty="0"/>
          </a:p>
        </p:txBody>
      </p:sp>
      <p:sp>
        <p:nvSpPr>
          <p:cNvPr id="4" name="Oval 3"/>
          <p:cNvSpPr/>
          <p:nvPr/>
        </p:nvSpPr>
        <p:spPr>
          <a:xfrm>
            <a:off x="2590800" y="1676400"/>
            <a:ext cx="4648200" cy="3276600"/>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i="1" dirty="0" smtClean="0">
                <a:solidFill>
                  <a:srgbClr val="FF0000"/>
                </a:solidFill>
                <a:latin typeface="Times New Roman" pitchFamily="18" charset="0"/>
                <a:cs typeface="Times New Roman" pitchFamily="18" charset="0"/>
              </a:rPr>
              <a:t>THANK YOU</a:t>
            </a:r>
          </a:p>
          <a:p>
            <a:pPr algn="ctr"/>
            <a:endParaRPr lang="en-US" dirty="0"/>
          </a:p>
        </p:txBody>
      </p:sp>
      <p:sp>
        <p:nvSpPr>
          <p:cNvPr id="2" name="Slide Number Placeholder 1"/>
          <p:cNvSpPr>
            <a:spLocks noGrp="1"/>
          </p:cNvSpPr>
          <p:nvPr>
            <p:ph type="sldNum" sz="quarter" idx="12"/>
          </p:nvPr>
        </p:nvSpPr>
        <p:spPr/>
        <p:txBody>
          <a:bodyPr/>
          <a:lstStyle/>
          <a:p>
            <a:fld id="{B6F15528-21DE-4FAA-801E-634DDDAF4B2B}" type="slidenum">
              <a:rPr lang="en-US" smtClean="0"/>
              <a:pPr/>
              <a:t>12</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Profile</a:t>
            </a:r>
            <a:endParaRPr lang="en-US"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
        <p:nvSpPr>
          <p:cNvPr id="3" name="Content Placeholder 2"/>
          <p:cNvSpPr>
            <a:spLocks noGrp="1"/>
          </p:cNvSpPr>
          <p:nvPr>
            <p:ph sz="quarter" idx="1"/>
          </p:nvPr>
        </p:nvSpPr>
        <p:spPr>
          <a:xfrm>
            <a:off x="152400" y="1600200"/>
            <a:ext cx="8915400" cy="4525963"/>
          </a:xfrm>
        </p:spPr>
        <p:txBody>
          <a:bodyPr>
            <a:normAutofit fontScale="62500" lnSpcReduction="20000"/>
          </a:bodyPr>
          <a:lstStyle/>
          <a:p>
            <a:pPr algn="just"/>
            <a:r>
              <a:rPr lang="en-US" sz="2900" dirty="0"/>
              <a:t>Dr. Hazir Ullah is </a:t>
            </a:r>
            <a:r>
              <a:rPr lang="en-US" sz="2900" dirty="0" err="1" smtClean="0"/>
              <a:t>is</a:t>
            </a:r>
            <a:r>
              <a:rPr lang="en-US" sz="2900" dirty="0" smtClean="0"/>
              <a:t> </a:t>
            </a:r>
            <a:r>
              <a:rPr lang="en-US" sz="2900" dirty="0"/>
              <a:t>Ph. D in Sociology with specialization in Sociology of Education. He was Higher Education Commission’s (HEC) Fellow to the University of Birmingham, UK in 2011 and 2012. He completed his Post-Doc from UK in 2015.  He has published over 20 research articles on gender and education in national and international peer review journals. He presented his research in several international and national conferences. </a:t>
            </a:r>
            <a:endParaRPr lang="en-US" sz="2900" dirty="0" smtClean="0"/>
          </a:p>
          <a:p>
            <a:pPr algn="just"/>
            <a:r>
              <a:rPr lang="en-US" sz="2900" dirty="0" smtClean="0"/>
              <a:t>His </a:t>
            </a:r>
            <a:r>
              <a:rPr lang="en-US" sz="2900" dirty="0"/>
              <a:t>research interest includes the construction of gender identities, gender politics in curriculum and school textbooks, the ideological politics in school textbooks, schooling and the reproduction of class hierarchies. His priority has been to engage in research with strong social justice agenda that address social inequalities of all kind, particularly gender and social class inequalities. Prior to his appointment in Islamic University in 2008, he served Federal Ministries of the Government of Pakistan with appointments in coordination, administration, implementation and monitoring branches. </a:t>
            </a:r>
            <a:endParaRPr lang="en-US" sz="2900" dirty="0" smtClean="0"/>
          </a:p>
          <a:p>
            <a:pPr algn="just"/>
            <a:r>
              <a:rPr lang="en-US" sz="2900" dirty="0" smtClean="0"/>
              <a:t>He </a:t>
            </a:r>
            <a:r>
              <a:rPr lang="en-US" sz="2900" dirty="0"/>
              <a:t>served PBM Ministry of Social Welfare and Special Education as an Assistant Director. He served NEF Ministry of Education as Programme Coordinator with an additional charge of Assistant Director Basic Education Community School Project in FATA, FANA, ICT and KP. </a:t>
            </a:r>
          </a:p>
          <a:p>
            <a:endParaRPr lang="en-US" dirty="0"/>
          </a:p>
        </p:txBody>
      </p:sp>
    </p:spTree>
    <p:extLst>
      <p:ext uri="{BB962C8B-B14F-4D97-AF65-F5344CB8AC3E}">
        <p14:creationId xmlns:p14="http://schemas.microsoft.com/office/powerpoint/2010/main" val="13864626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14400"/>
          </a:xfrm>
        </p:spPr>
        <p:txBody>
          <a:bodyPr>
            <a:normAutofit fontScale="90000"/>
          </a:bodyPr>
          <a:lstStyle/>
          <a:p>
            <a:r>
              <a:rPr lang="en-US" sz="3600" b="1" dirty="0">
                <a:latin typeface="Times New Roman" pitchFamily="18" charset="0"/>
                <a:cs typeface="Times New Roman" pitchFamily="18" charset="0"/>
              </a:rPr>
              <a:t>Inculcating Moral &amp; Social Values in Students</a:t>
            </a:r>
            <a:br>
              <a:rPr lang="en-US" sz="3600" b="1" dirty="0">
                <a:latin typeface="Times New Roman" pitchFamily="18" charset="0"/>
                <a:cs typeface="Times New Roman" pitchFamily="18" charset="0"/>
              </a:rPr>
            </a:br>
            <a:endParaRPr lang="en-US" dirty="0"/>
          </a:p>
        </p:txBody>
      </p:sp>
      <p:sp>
        <p:nvSpPr>
          <p:cNvPr id="3" name="Content Placeholder 2"/>
          <p:cNvSpPr>
            <a:spLocks noGrp="1"/>
          </p:cNvSpPr>
          <p:nvPr>
            <p:ph idx="1"/>
          </p:nvPr>
        </p:nvSpPr>
        <p:spPr/>
        <p:txBody>
          <a:bodyPr/>
          <a:lstStyle/>
          <a:p>
            <a:endParaRPr lang="en-US" b="1" dirty="0" smtClean="0">
              <a:latin typeface="Times New Roman" pitchFamily="18" charset="0"/>
              <a:cs typeface="Times New Roman" pitchFamily="18" charset="0"/>
            </a:endParaRPr>
          </a:p>
          <a:p>
            <a:endParaRPr lang="en-US" b="1" dirty="0" smtClean="0">
              <a:latin typeface="Times New Roman" pitchFamily="18" charset="0"/>
              <a:cs typeface="Times New Roman" pitchFamily="18" charset="0"/>
            </a:endParaRPr>
          </a:p>
          <a:p>
            <a:pPr algn="ctr">
              <a:buNone/>
            </a:pPr>
            <a:r>
              <a:rPr lang="en-US" sz="2800" b="1" dirty="0" smtClean="0">
                <a:latin typeface="Times New Roman" pitchFamily="18" charset="0"/>
                <a:cs typeface="Times New Roman" pitchFamily="18" charset="0"/>
              </a:rPr>
              <a:t> </a:t>
            </a:r>
            <a:endParaRPr lang="en-US" sz="2800" b="1" dirty="0" smtClean="0">
              <a:latin typeface="Times New Roman" pitchFamily="18" charset="0"/>
              <a:cs typeface="Times New Roman" pitchFamily="18" charset="0"/>
            </a:endParaRPr>
          </a:p>
          <a:p>
            <a:pPr>
              <a:buNone/>
            </a:pPr>
            <a:endParaRPr lang="en-US" dirty="0"/>
          </a:p>
        </p:txBody>
      </p:sp>
      <p:sp>
        <p:nvSpPr>
          <p:cNvPr id="5" name="Rectangle 4"/>
          <p:cNvSpPr/>
          <p:nvPr/>
        </p:nvSpPr>
        <p:spPr>
          <a:xfrm>
            <a:off x="1066800" y="2057400"/>
            <a:ext cx="7391400" cy="35814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tx1"/>
                </a:solidFill>
                <a:latin typeface="Times New Roman" pitchFamily="18" charset="0"/>
                <a:cs typeface="Times New Roman" pitchFamily="18" charset="0"/>
              </a:rPr>
              <a:t>The General Moral  Fabric of Society  is Rotten </a:t>
            </a:r>
          </a:p>
          <a:p>
            <a:r>
              <a:rPr lang="en-US" sz="2400" dirty="0" smtClean="0">
                <a:solidFill>
                  <a:schemeClr val="tx1"/>
                </a:solidFill>
                <a:latin typeface="Times New Roman" pitchFamily="18" charset="0"/>
                <a:cs typeface="Times New Roman" pitchFamily="18" charset="0"/>
              </a:rPr>
              <a:t>Anomie</a:t>
            </a:r>
          </a:p>
          <a:p>
            <a:r>
              <a:rPr lang="en-US" sz="2400" dirty="0" smtClean="0">
                <a:solidFill>
                  <a:schemeClr val="tx1"/>
                </a:solidFill>
                <a:latin typeface="Times New Roman" pitchFamily="18" charset="0"/>
                <a:cs typeface="Times New Roman" pitchFamily="18" charset="0"/>
              </a:rPr>
              <a:t>Emile Durkheim                   </a:t>
            </a:r>
            <a:r>
              <a:rPr lang="en-US" sz="2400" b="1" dirty="0" smtClean="0">
                <a:solidFill>
                  <a:srgbClr val="7030A0"/>
                </a:solidFill>
                <a:latin typeface="Times New Roman" pitchFamily="18" charset="0"/>
                <a:cs typeface="Times New Roman" pitchFamily="18" charset="0"/>
              </a:rPr>
              <a:t>(Food for thought)  </a:t>
            </a:r>
            <a:endParaRPr lang="en-US" sz="2400" b="1" dirty="0">
              <a:solidFill>
                <a:srgbClr val="7030A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228600"/>
            <a:ext cx="8686800" cy="6477000"/>
          </a:xfrm>
        </p:spPr>
        <p:txBody>
          <a:bodyPr>
            <a:normAutofit/>
          </a:bodyPr>
          <a:lstStyle/>
          <a:p>
            <a:r>
              <a:rPr lang="en-US" b="1" dirty="0" smtClean="0">
                <a:solidFill>
                  <a:srgbClr val="00B050"/>
                </a:solidFill>
                <a:latin typeface="Times New Roman" pitchFamily="18" charset="0"/>
                <a:cs typeface="Times New Roman" pitchFamily="18" charset="0"/>
              </a:rPr>
              <a:t>Inculcating Moral and Social Values in Students </a:t>
            </a:r>
          </a:p>
          <a:p>
            <a:pPr lvl="1" algn="l">
              <a:buFont typeface="Arial" pitchFamily="34" charset="0"/>
              <a:buChar char="•"/>
            </a:pPr>
            <a:endParaRPr lang="en-US" dirty="0" smtClean="0">
              <a:solidFill>
                <a:schemeClr val="tx1"/>
              </a:solidFill>
              <a:latin typeface="Times New Roman" pitchFamily="18" charset="0"/>
              <a:cs typeface="Times New Roman" pitchFamily="18" charset="0"/>
            </a:endParaRPr>
          </a:p>
          <a:p>
            <a:pPr lvl="1" algn="l">
              <a:buFont typeface="Arial" pitchFamily="34" charset="0"/>
              <a:buChar char="•"/>
            </a:pPr>
            <a:r>
              <a:rPr lang="en-US" dirty="0" smtClean="0">
                <a:solidFill>
                  <a:schemeClr val="tx1"/>
                </a:solidFill>
                <a:latin typeface="Times New Roman" pitchFamily="18" charset="0"/>
                <a:cs typeface="Times New Roman" pitchFamily="18" charset="0"/>
              </a:rPr>
              <a:t>What is Morality /Moral Value? </a:t>
            </a:r>
          </a:p>
          <a:p>
            <a:pPr lvl="1" algn="l">
              <a:buFont typeface="Arial" pitchFamily="34" charset="0"/>
              <a:buChar char="•"/>
            </a:pPr>
            <a:r>
              <a:rPr lang="en-US" dirty="0" smtClean="0">
                <a:solidFill>
                  <a:schemeClr val="tx1"/>
                </a:solidFill>
                <a:latin typeface="Times New Roman" pitchFamily="18" charset="0"/>
                <a:cs typeface="Times New Roman" pitchFamily="18" charset="0"/>
              </a:rPr>
              <a:t>What are Social Values?</a:t>
            </a:r>
          </a:p>
          <a:p>
            <a:pPr lvl="1" algn="l">
              <a:buFont typeface="Arial" pitchFamily="34" charset="0"/>
              <a:buChar char="•"/>
            </a:pPr>
            <a:r>
              <a:rPr lang="en-US" dirty="0" smtClean="0">
                <a:solidFill>
                  <a:schemeClr val="tx1"/>
                </a:solidFill>
                <a:latin typeface="Times New Roman" pitchFamily="18" charset="0"/>
                <a:cs typeface="Times New Roman" pitchFamily="18" charset="0"/>
              </a:rPr>
              <a:t>What are the Sources of Morality and Social Values? </a:t>
            </a:r>
          </a:p>
          <a:p>
            <a:pPr lvl="1" algn="l">
              <a:buFont typeface="Arial" pitchFamily="34" charset="0"/>
              <a:buChar char="•"/>
            </a:pPr>
            <a:r>
              <a:rPr lang="en-US" dirty="0" smtClean="0">
                <a:solidFill>
                  <a:schemeClr val="tx1"/>
                </a:solidFill>
                <a:latin typeface="Times New Roman" pitchFamily="18" charset="0"/>
                <a:cs typeface="Times New Roman" pitchFamily="18" charset="0"/>
              </a:rPr>
              <a:t>Are Moral and Social Values Universal or Variable?</a:t>
            </a:r>
          </a:p>
          <a:p>
            <a:pPr lvl="1" algn="l">
              <a:buFont typeface="Arial" pitchFamily="34" charset="0"/>
              <a:buChar char="•"/>
            </a:pPr>
            <a:r>
              <a:rPr lang="en-US" dirty="0" smtClean="0">
                <a:solidFill>
                  <a:schemeClr val="tx1"/>
                </a:solidFill>
                <a:latin typeface="Times New Roman" pitchFamily="18" charset="0"/>
                <a:cs typeface="Times New Roman" pitchFamily="18" charset="0"/>
              </a:rPr>
              <a:t>Youth / Students and Moral and Social Value? </a:t>
            </a:r>
          </a:p>
          <a:p>
            <a:pPr lvl="1" algn="l">
              <a:buFont typeface="Arial" pitchFamily="34" charset="0"/>
              <a:buChar char="•"/>
            </a:pPr>
            <a:r>
              <a:rPr lang="en-US" dirty="0" smtClean="0">
                <a:solidFill>
                  <a:schemeClr val="tx1"/>
                </a:solidFill>
                <a:latin typeface="Times New Roman" pitchFamily="18" charset="0"/>
                <a:cs typeface="Times New Roman" pitchFamily="18" charset="0"/>
              </a:rPr>
              <a:t>What is the tension between theories and Practices?</a:t>
            </a:r>
          </a:p>
        </p:txBody>
      </p:sp>
      <p:sp>
        <p:nvSpPr>
          <p:cNvPr id="4" name="Rectangle 3"/>
          <p:cNvSpPr/>
          <p:nvPr/>
        </p:nvSpPr>
        <p:spPr>
          <a:xfrm>
            <a:off x="152400" y="685800"/>
            <a:ext cx="8458200" cy="4247317"/>
          </a:xfrm>
          <a:prstGeom prst="rect">
            <a:avLst/>
          </a:prstGeom>
        </p:spPr>
        <p:txBody>
          <a:bodyPr wrap="square">
            <a:spAutoFit/>
          </a:bodyPr>
          <a:lstStyle/>
          <a:p>
            <a:pPr algn="ctr"/>
            <a:endParaRPr lang="en-US" sz="3600" b="1" dirty="0" smtClean="0">
              <a:latin typeface="Times New Roman" pitchFamily="18" charset="0"/>
              <a:cs typeface="Times New Roman" pitchFamily="18" charset="0"/>
            </a:endParaRPr>
          </a:p>
          <a:p>
            <a:pPr algn="ctr"/>
            <a:endParaRPr lang="en-US" sz="3600" b="1" dirty="0" smtClean="0">
              <a:latin typeface="Times New Roman" pitchFamily="18" charset="0"/>
              <a:cs typeface="Times New Roman" pitchFamily="18" charset="0"/>
            </a:endParaRPr>
          </a:p>
          <a:p>
            <a:pPr algn="ctr"/>
            <a:endParaRPr lang="en-US" sz="3600" dirty="0" smtClean="0">
              <a:latin typeface="Times New Roman" pitchFamily="18" charset="0"/>
              <a:cs typeface="Times New Roman" pitchFamily="18" charset="0"/>
            </a:endParaRPr>
          </a:p>
          <a:p>
            <a:pPr algn="ctr"/>
            <a:endParaRPr lang="en-US" sz="3600" b="1" dirty="0" smtClean="0">
              <a:latin typeface="Times New Roman" pitchFamily="18" charset="0"/>
              <a:cs typeface="Times New Roman" pitchFamily="18" charset="0"/>
            </a:endParaRPr>
          </a:p>
          <a:p>
            <a:pPr algn="ctr"/>
            <a:endParaRPr lang="en-US" sz="3600" b="1" dirty="0" smtClean="0">
              <a:latin typeface="Times New Roman" pitchFamily="18" charset="0"/>
              <a:cs typeface="Times New Roman" pitchFamily="18" charset="0"/>
            </a:endParaRPr>
          </a:p>
          <a:p>
            <a:pPr algn="ctr"/>
            <a:endParaRPr lang="en-US" sz="3600" b="1" dirty="0" smtClean="0">
              <a:latin typeface="Times New Roman" pitchFamily="18" charset="0"/>
              <a:cs typeface="Times New Roman" pitchFamily="18" charset="0"/>
            </a:endParaRPr>
          </a:p>
          <a:p>
            <a:pPr algn="ctr"/>
            <a:endParaRPr lang="en-US" sz="3600" b="1" dirty="0" smtClean="0">
              <a:latin typeface="Times New Roman" pitchFamily="18" charset="0"/>
              <a:cs typeface="Times New Roman" pitchFamily="18" charset="0"/>
            </a:endParaRPr>
          </a:p>
          <a:p>
            <a:pPr algn="ct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33400"/>
            <a:ext cx="8458200" cy="6019800"/>
          </a:xfrm>
        </p:spPr>
        <p:txBody>
          <a:bodyPr>
            <a:normAutofit/>
          </a:bodyPr>
          <a:lstStyle/>
          <a:p>
            <a:pPr algn="just"/>
            <a:endParaRPr lang="en-US" sz="2400" b="1" dirty="0" smtClean="0">
              <a:solidFill>
                <a:srgbClr val="C00000"/>
              </a:solidFill>
              <a:latin typeface="Times New Roman" pitchFamily="18" charset="0"/>
              <a:cs typeface="Times New Roman" pitchFamily="18" charset="0"/>
            </a:endParaRPr>
          </a:p>
          <a:p>
            <a:pPr algn="just"/>
            <a:r>
              <a:rPr lang="en-US" sz="2400" b="1" dirty="0" smtClean="0">
                <a:solidFill>
                  <a:srgbClr val="C00000"/>
                </a:solidFill>
                <a:latin typeface="Times New Roman" pitchFamily="18" charset="0"/>
                <a:cs typeface="Times New Roman" pitchFamily="18" charset="0"/>
              </a:rPr>
              <a:t>Morality: </a:t>
            </a:r>
            <a:r>
              <a:rPr lang="en-US" sz="2800" i="1" dirty="0" smtClean="0">
                <a:latin typeface="Times New Roman" pitchFamily="18" charset="0"/>
                <a:cs typeface="Times New Roman" pitchFamily="18" charset="0"/>
              </a:rPr>
              <a:t>Principles concerning the distinction between right and wrong or good and bad behaviours</a:t>
            </a:r>
            <a:r>
              <a:rPr lang="en-US" sz="2400" i="1" dirty="0" smtClean="0">
                <a:latin typeface="Times New Roman" pitchFamily="18" charset="0"/>
                <a:cs typeface="Times New Roman" pitchFamily="18" charset="0"/>
              </a:rPr>
              <a:t>.</a:t>
            </a:r>
          </a:p>
          <a:p>
            <a:pPr algn="just"/>
            <a:endParaRPr lang="en-US" sz="2400" i="1" dirty="0" smtClean="0">
              <a:latin typeface="Times New Roman" pitchFamily="18" charset="0"/>
              <a:cs typeface="Times New Roman" pitchFamily="18" charset="0"/>
            </a:endParaRPr>
          </a:p>
          <a:p>
            <a:pPr algn="just"/>
            <a:r>
              <a:rPr lang="en-US" sz="2400" b="1" dirty="0" smtClean="0">
                <a:solidFill>
                  <a:srgbClr val="C00000"/>
                </a:solidFill>
                <a:latin typeface="Times New Roman" pitchFamily="18" charset="0"/>
                <a:cs typeface="Times New Roman" pitchFamily="18" charset="0"/>
              </a:rPr>
              <a:t>Values: </a:t>
            </a:r>
            <a:r>
              <a:rPr lang="en-US" sz="2400" i="1" dirty="0" smtClean="0">
                <a:latin typeface="Times New Roman" pitchFamily="18" charset="0"/>
                <a:cs typeface="Times New Roman" pitchFamily="18" charset="0"/>
              </a:rPr>
              <a:t>Socially developed Standards by which people define what is desirable or undesirable, good or bad, beautiful or ugly and which serve as broad guidelines for decent social living</a:t>
            </a:r>
          </a:p>
          <a:p>
            <a:pPr algn="just"/>
            <a:endParaRPr lang="en-US" sz="2400" i="1" dirty="0" smtClean="0">
              <a:latin typeface="Times New Roman" pitchFamily="18" charset="0"/>
              <a:cs typeface="Times New Roman" pitchFamily="18" charset="0"/>
            </a:endParaRPr>
          </a:p>
          <a:p>
            <a:pPr algn="just">
              <a:buNone/>
            </a:pPr>
            <a:r>
              <a:rPr lang="en-US" sz="2400" b="1" i="1" dirty="0" smtClean="0">
                <a:solidFill>
                  <a:srgbClr val="C00000"/>
                </a:solidFill>
                <a:latin typeface="Times New Roman" pitchFamily="18" charset="0"/>
                <a:cs typeface="Times New Roman" pitchFamily="18" charset="0"/>
              </a:rPr>
              <a:t>	Sources (Spring)</a:t>
            </a:r>
            <a:r>
              <a:rPr lang="en-US" sz="2400" b="1" i="1"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of Social and Moral  Values</a:t>
            </a:r>
          </a:p>
          <a:p>
            <a:pPr marL="514350" indent="-514350" algn="just">
              <a:buFont typeface="+mj-lt"/>
              <a:buAutoNum type="alphaLcParenR"/>
            </a:pPr>
            <a:r>
              <a:rPr lang="en-US" sz="2800" i="1" dirty="0" smtClean="0">
                <a:latin typeface="Times New Roman" pitchFamily="18" charset="0"/>
                <a:cs typeface="Times New Roman" pitchFamily="18" charset="0"/>
              </a:rPr>
              <a:t> Religion  (Relieved Knowledge)</a:t>
            </a:r>
          </a:p>
          <a:p>
            <a:pPr marL="514350" indent="-514350" algn="just">
              <a:buFont typeface="+mj-lt"/>
              <a:buAutoNum type="alphaLcParenR"/>
            </a:pPr>
            <a:r>
              <a:rPr lang="en-US" sz="2800" i="1" dirty="0" smtClean="0">
                <a:latin typeface="Times New Roman" pitchFamily="18" charset="0"/>
                <a:cs typeface="Times New Roman" pitchFamily="18" charset="0"/>
              </a:rPr>
              <a:t> Philosophy (The love of Wisdom) acquired knowledge </a:t>
            </a:r>
          </a:p>
          <a:p>
            <a:pPr algn="just">
              <a:buNone/>
            </a:pPr>
            <a:endParaRPr lang="en-US" sz="2800" i="1" dirty="0" smtClean="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686800" cy="5791200"/>
          </a:xfrm>
        </p:spPr>
        <p:txBody>
          <a:bodyPr/>
          <a:lstStyle/>
          <a:p>
            <a:pPr marL="514350" indent="-514350" algn="just">
              <a:buNone/>
            </a:pPr>
            <a:endParaRPr lang="en-US" i="1" dirty="0" smtClean="0">
              <a:latin typeface="Times New Roman" pitchFamily="18" charset="0"/>
              <a:cs typeface="Times New Roman" pitchFamily="18" charset="0"/>
            </a:endParaRPr>
          </a:p>
          <a:p>
            <a:pPr marL="514350" indent="-514350" algn="just">
              <a:buNone/>
            </a:pPr>
            <a:r>
              <a:rPr lang="en-US" i="1" dirty="0" smtClean="0">
                <a:latin typeface="Times New Roman" pitchFamily="18" charset="0"/>
                <a:cs typeface="Times New Roman" pitchFamily="18" charset="0"/>
              </a:rPr>
              <a:t>         Universality versus Variability Debate </a:t>
            </a:r>
          </a:p>
          <a:p>
            <a:endParaRPr lang="en-US" dirty="0" smtClean="0"/>
          </a:p>
          <a:p>
            <a:r>
              <a:rPr lang="en-US" dirty="0" smtClean="0">
                <a:latin typeface="Times New Roman" pitchFamily="18" charset="0"/>
                <a:cs typeface="Times New Roman" pitchFamily="18" charset="0"/>
              </a:rPr>
              <a:t>Ethical Relativism versus Absolutism</a:t>
            </a:r>
          </a:p>
          <a:p>
            <a:r>
              <a:rPr lang="en-US" dirty="0" smtClean="0">
                <a:latin typeface="Times New Roman" pitchFamily="18" charset="0"/>
                <a:cs typeface="Times New Roman" pitchFamily="18" charset="0"/>
              </a:rPr>
              <a:t>Universality versus  Relativity  </a:t>
            </a:r>
          </a:p>
          <a:p>
            <a:pPr>
              <a:buNone/>
            </a:pP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4" name="Rectangle 3"/>
          <p:cNvSpPr/>
          <p:nvPr/>
        </p:nvSpPr>
        <p:spPr>
          <a:xfrm>
            <a:off x="6705600" y="4953000"/>
            <a:ext cx="2209800" cy="10668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Times New Roman" pitchFamily="18" charset="0"/>
                <a:cs typeface="Times New Roman" pitchFamily="18" charset="0"/>
              </a:rPr>
              <a:t>Confusion </a:t>
            </a: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lstStyle/>
          <a:p>
            <a:pPr>
              <a:buNone/>
            </a:pPr>
            <a:endParaRPr lang="en-US" dirty="0" smtClean="0"/>
          </a:p>
          <a:p>
            <a:pPr algn="ctr">
              <a:buNone/>
            </a:pPr>
            <a:r>
              <a:rPr lang="en-US" b="1" dirty="0" smtClean="0">
                <a:solidFill>
                  <a:srgbClr val="00B050"/>
                </a:solidFill>
                <a:latin typeface="Times New Roman" pitchFamily="18" charset="0"/>
                <a:cs typeface="Times New Roman" pitchFamily="18" charset="0"/>
              </a:rPr>
              <a:t>Can we have universal moral and social values? </a:t>
            </a:r>
          </a:p>
          <a:p>
            <a:pPr>
              <a:buNone/>
            </a:pPr>
            <a:endParaRPr lang="en-US" dirty="0" smtClean="0"/>
          </a:p>
        </p:txBody>
      </p:sp>
      <p:sp>
        <p:nvSpPr>
          <p:cNvPr id="4" name="Rectangle 3"/>
          <p:cNvSpPr/>
          <p:nvPr/>
        </p:nvSpPr>
        <p:spPr>
          <a:xfrm>
            <a:off x="2209800" y="3048000"/>
            <a:ext cx="44196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moral and social values conundrum </a:t>
            </a:r>
            <a:endParaRPr lang="en-US" dirty="0"/>
          </a:p>
        </p:txBody>
      </p:sp>
      <p:sp>
        <p:nvSpPr>
          <p:cNvPr id="2" name="Slide Number Placeholder 1"/>
          <p:cNvSpPr>
            <a:spLocks noGrp="1"/>
          </p:cNvSpPr>
          <p:nvPr>
            <p:ph type="sldNum" sz="quarter" idx="12"/>
          </p:nvPr>
        </p:nvSpPr>
        <p:spPr/>
        <p:txBody>
          <a:bodyPr/>
          <a:lstStyle/>
          <a:p>
            <a:fld id="{B6F15528-21DE-4FAA-801E-634DDDAF4B2B}"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52400" y="2"/>
          <a:ext cx="8991600" cy="6982090"/>
        </p:xfrm>
        <a:graphic>
          <a:graphicData uri="http://schemas.openxmlformats.org/drawingml/2006/table">
            <a:tbl>
              <a:tblPr firstRow="1" bandRow="1">
                <a:tableStyleId>{5C22544A-7EE6-4342-B048-85BDC9FD1C3A}</a:tableStyleId>
              </a:tblPr>
              <a:tblGrid>
                <a:gridCol w="3296920"/>
                <a:gridCol w="5694680"/>
              </a:tblGrid>
              <a:tr h="545590">
                <a:tc gridSpan="2">
                  <a:txBody>
                    <a:bodyPr/>
                    <a:lstStyle/>
                    <a:p>
                      <a:pPr algn="ctr"/>
                      <a:r>
                        <a:rPr lang="en-US" sz="2800" dirty="0" smtClean="0">
                          <a:latin typeface="Times New Roman" pitchFamily="18" charset="0"/>
                          <a:cs typeface="Times New Roman" pitchFamily="18" charset="0"/>
                        </a:rPr>
                        <a:t>Some Moral and Social </a:t>
                      </a:r>
                      <a:r>
                        <a:rPr lang="en-US" sz="2800" baseline="0" dirty="0" smtClean="0">
                          <a:latin typeface="Times New Roman" pitchFamily="18" charset="0"/>
                          <a:cs typeface="Times New Roman" pitchFamily="18" charset="0"/>
                        </a:rPr>
                        <a:t>Values  </a:t>
                      </a:r>
                      <a:endParaRPr lang="en-US" sz="2800" dirty="0">
                        <a:latin typeface="Times New Roman" pitchFamily="18" charset="0"/>
                        <a:cs typeface="Times New Roman" pitchFamily="18" charset="0"/>
                      </a:endParaRPr>
                    </a:p>
                  </a:txBody>
                  <a:tcPr/>
                </a:tc>
                <a:tc hMerge="1">
                  <a:txBody>
                    <a:bodyPr/>
                    <a:lstStyle/>
                    <a:p>
                      <a:endParaRPr lang="en-US" dirty="0"/>
                    </a:p>
                  </a:txBody>
                  <a:tcPr/>
                </a:tc>
              </a:tr>
              <a:tr h="879616">
                <a:tc>
                  <a:txBody>
                    <a:bodyPr/>
                    <a:lstStyle/>
                    <a:p>
                      <a:r>
                        <a:rPr lang="en-US" sz="2000" b="1" dirty="0" smtClean="0">
                          <a:latin typeface="Times New Roman" pitchFamily="18" charset="0"/>
                          <a:cs typeface="Times New Roman" pitchFamily="18" charset="0"/>
                        </a:rPr>
                        <a:t>Honesty </a:t>
                      </a:r>
                      <a:endParaRPr lang="en-US" sz="2000" b="1" dirty="0">
                        <a:latin typeface="Times New Roman" pitchFamily="18" charset="0"/>
                        <a:cs typeface="Times New Roman" pitchFamily="18" charset="0"/>
                      </a:endParaRPr>
                    </a:p>
                  </a:txBody>
                  <a:tcP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latin typeface="Times New Roman" pitchFamily="18" charset="0"/>
                          <a:cs typeface="Times New Roman" pitchFamily="18" charset="0"/>
                        </a:rPr>
                        <a:t>Truthfulness,</a:t>
                      </a:r>
                      <a:r>
                        <a:rPr lang="en-US" sz="1800" b="0" baseline="0" dirty="0" smtClean="0">
                          <a:latin typeface="Times New Roman" pitchFamily="18" charset="0"/>
                          <a:cs typeface="Times New Roman" pitchFamily="18" charset="0"/>
                        </a:rPr>
                        <a:t> Straight forwardness, Fairness, </a:t>
                      </a:r>
                      <a:endParaRPr lang="en-US" sz="1800" b="0" dirty="0" smtClean="0">
                        <a:latin typeface="Times New Roman" pitchFamily="18" charset="0"/>
                        <a:cs typeface="Times New Roman" pitchFamily="18" charset="0"/>
                      </a:endParaRPr>
                    </a:p>
                    <a:p>
                      <a:r>
                        <a:rPr lang="en-US" sz="1800" b="0" baseline="0" dirty="0" smtClean="0">
                          <a:latin typeface="Times New Roman" pitchFamily="18" charset="0"/>
                          <a:cs typeface="Times New Roman" pitchFamily="18" charset="0"/>
                        </a:rPr>
                        <a:t>Patriotism, </a:t>
                      </a:r>
                      <a:r>
                        <a:rPr lang="en-US" sz="1800" b="0" dirty="0" smtClean="0">
                          <a:latin typeface="Times New Roman" pitchFamily="18" charset="0"/>
                          <a:cs typeface="Times New Roman" pitchFamily="18" charset="0"/>
                        </a:rPr>
                        <a:t>Absence</a:t>
                      </a:r>
                      <a:r>
                        <a:rPr lang="en-US" sz="1800" b="0" baseline="0" dirty="0" smtClean="0">
                          <a:latin typeface="Times New Roman" pitchFamily="18" charset="0"/>
                          <a:cs typeface="Times New Roman" pitchFamily="18" charset="0"/>
                        </a:rPr>
                        <a:t> of Cheating, Lack of Contamination etc </a:t>
                      </a:r>
                      <a:endParaRPr lang="en-US" sz="1800" b="0" dirty="0">
                        <a:latin typeface="Times New Roman" pitchFamily="18" charset="0"/>
                        <a:cs typeface="Times New Roman" pitchFamily="18" charset="0"/>
                      </a:endParaRPr>
                    </a:p>
                  </a:txBody>
                  <a:tcPr>
                    <a:solidFill>
                      <a:schemeClr val="bg2">
                        <a:lumMod val="90000"/>
                      </a:schemeClr>
                    </a:solidFill>
                  </a:tcPr>
                </a:tc>
              </a:tr>
              <a:tr h="673608">
                <a:tc>
                  <a:txBody>
                    <a:bodyPr/>
                    <a:lstStyle/>
                    <a:p>
                      <a:r>
                        <a:rPr lang="en-US" sz="2000" b="1" dirty="0" smtClean="0">
                          <a:latin typeface="Times New Roman" pitchFamily="18" charset="0"/>
                          <a:cs typeface="Times New Roman" pitchFamily="18" charset="0"/>
                        </a:rPr>
                        <a:t>Respect for others </a:t>
                      </a:r>
                    </a:p>
                    <a:p>
                      <a:r>
                        <a:rPr lang="en-US" sz="2000" b="1" dirty="0" smtClean="0">
                          <a:latin typeface="Times New Roman" pitchFamily="18" charset="0"/>
                          <a:cs typeface="Times New Roman" pitchFamily="18" charset="0"/>
                        </a:rPr>
                        <a:t>                         </a:t>
                      </a:r>
                      <a:endParaRPr lang="en-US" sz="2000" b="1" dirty="0">
                        <a:latin typeface="Times New Roman" pitchFamily="18" charset="0"/>
                        <a:cs typeface="Times New Roman" pitchFamily="18" charset="0"/>
                      </a:endParaRPr>
                    </a:p>
                  </a:txBody>
                  <a:tcPr>
                    <a:solidFill>
                      <a:schemeClr val="accent3">
                        <a:lumMod val="60000"/>
                        <a:lumOff val="40000"/>
                      </a:schemeClr>
                    </a:solidFill>
                  </a:tcPr>
                </a:tc>
                <a:tc>
                  <a:txBody>
                    <a:bodyPr/>
                    <a:lstStyle/>
                    <a:p>
                      <a:r>
                        <a:rPr lang="en-US" sz="1800" b="0" dirty="0" smtClean="0">
                          <a:latin typeface="Times New Roman" pitchFamily="18" charset="0"/>
                          <a:cs typeface="Times New Roman" pitchFamily="18" charset="0"/>
                        </a:rPr>
                        <a:t>Humans</a:t>
                      </a:r>
                      <a:r>
                        <a:rPr lang="en-US" sz="1800" b="0" baseline="0" dirty="0" smtClean="0">
                          <a:latin typeface="Times New Roman" pitchFamily="18" charset="0"/>
                          <a:cs typeface="Times New Roman" pitchFamily="18" charset="0"/>
                        </a:rPr>
                        <a:t>---(respect Elders, younger, seniors, juniors, familiar, strangers,  caring others &amp; even objects</a:t>
                      </a:r>
                      <a:endParaRPr lang="en-US" sz="1800" b="0" dirty="0">
                        <a:latin typeface="Times New Roman" pitchFamily="18" charset="0"/>
                        <a:cs typeface="Times New Roman" pitchFamily="18" charset="0"/>
                      </a:endParaRPr>
                    </a:p>
                  </a:txBody>
                  <a:tcPr>
                    <a:solidFill>
                      <a:schemeClr val="bg2">
                        <a:lumMod val="90000"/>
                      </a:schemeClr>
                    </a:solidFill>
                  </a:tcPr>
                </a:tc>
              </a:tr>
              <a:tr h="473526">
                <a:tc>
                  <a:txBody>
                    <a:bodyPr/>
                    <a:lstStyle/>
                    <a:p>
                      <a:r>
                        <a:rPr lang="en-US" sz="2000" b="1" dirty="0" smtClean="0">
                          <a:latin typeface="Times New Roman" pitchFamily="18" charset="0"/>
                          <a:cs typeface="Times New Roman" pitchFamily="18" charset="0"/>
                        </a:rPr>
                        <a:t>Responsibility</a:t>
                      </a:r>
                      <a:r>
                        <a:rPr lang="en-US" sz="2000" b="1" baseline="0" dirty="0" smtClean="0">
                          <a:latin typeface="Times New Roman" pitchFamily="18" charset="0"/>
                          <a:cs typeface="Times New Roman" pitchFamily="18" charset="0"/>
                        </a:rPr>
                        <a:t> </a:t>
                      </a:r>
                      <a:endParaRPr lang="en-US" sz="2000" b="1" dirty="0">
                        <a:latin typeface="Times New Roman" pitchFamily="18" charset="0"/>
                        <a:cs typeface="Times New Roman" pitchFamily="18" charset="0"/>
                      </a:endParaRPr>
                    </a:p>
                  </a:txBody>
                  <a:tcPr>
                    <a:solidFill>
                      <a:schemeClr val="accent3">
                        <a:lumMod val="60000"/>
                        <a:lumOff val="40000"/>
                      </a:schemeClr>
                    </a:solidFill>
                  </a:tcPr>
                </a:tc>
                <a:tc>
                  <a:txBody>
                    <a:bodyPr/>
                    <a:lstStyle/>
                    <a:p>
                      <a:r>
                        <a:rPr lang="en-US" sz="1800" b="0" dirty="0" smtClean="0">
                          <a:latin typeface="Times New Roman" pitchFamily="18" charset="0"/>
                          <a:cs typeface="Times New Roman" pitchFamily="18" charset="0"/>
                        </a:rPr>
                        <a:t>Personal and Social </a:t>
                      </a:r>
                      <a:endParaRPr lang="en-US" sz="1800" b="0" dirty="0">
                        <a:latin typeface="Times New Roman" pitchFamily="18" charset="0"/>
                        <a:cs typeface="Times New Roman" pitchFamily="18" charset="0"/>
                      </a:endParaRPr>
                    </a:p>
                  </a:txBody>
                  <a:tcPr>
                    <a:solidFill>
                      <a:schemeClr val="bg2">
                        <a:lumMod val="90000"/>
                      </a:schemeClr>
                    </a:solidFill>
                  </a:tcPr>
                </a:tc>
              </a:tr>
              <a:tr h="473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Cleanliness </a:t>
                      </a:r>
                      <a:endParaRPr lang="en-US" sz="2000" b="1" dirty="0">
                        <a:latin typeface="Times New Roman" pitchFamily="18" charset="0"/>
                        <a:cs typeface="Times New Roman" pitchFamily="18" charset="0"/>
                      </a:endParaRPr>
                    </a:p>
                  </a:txBody>
                  <a:tcPr>
                    <a:solidFill>
                      <a:schemeClr val="accent3">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smtClean="0">
                          <a:latin typeface="Times New Roman" pitchFamily="18" charset="0"/>
                          <a:cs typeface="Times New Roman" pitchFamily="18" charset="0"/>
                        </a:rPr>
                        <a:t>Cleanliness of what?</a:t>
                      </a:r>
                      <a:r>
                        <a:rPr lang="en-US" sz="1800" b="0" baseline="0" dirty="0" smtClean="0">
                          <a:latin typeface="Times New Roman" pitchFamily="18" charset="0"/>
                          <a:cs typeface="Times New Roman" pitchFamily="18" charset="0"/>
                        </a:rPr>
                        <a:t> </a:t>
                      </a:r>
                      <a:endParaRPr lang="en-US" sz="1800" b="0" dirty="0">
                        <a:latin typeface="Times New Roman" pitchFamily="18" charset="0"/>
                        <a:cs typeface="Times New Roman" pitchFamily="18" charset="0"/>
                      </a:endParaRPr>
                    </a:p>
                  </a:txBody>
                  <a:tcPr>
                    <a:solidFill>
                      <a:schemeClr val="bg2">
                        <a:lumMod val="90000"/>
                      </a:schemeClr>
                    </a:solidFill>
                  </a:tcPr>
                </a:tc>
              </a:tr>
              <a:tr h="473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Punctuality</a:t>
                      </a:r>
                      <a:endParaRPr lang="en-US" sz="2000" b="1" dirty="0">
                        <a:latin typeface="Times New Roman" pitchFamily="18" charset="0"/>
                        <a:cs typeface="Times New Roman" pitchFamily="18" charset="0"/>
                      </a:endParaRPr>
                    </a:p>
                  </a:txBody>
                  <a:tcPr>
                    <a:solidFill>
                      <a:schemeClr val="accent3">
                        <a:lumMod val="60000"/>
                        <a:lumOff val="40000"/>
                      </a:schemeClr>
                    </a:solidFill>
                  </a:tcPr>
                </a:tc>
                <a:tc>
                  <a:txBody>
                    <a:bodyPr/>
                    <a:lstStyle/>
                    <a:p>
                      <a:r>
                        <a:rPr lang="en-US" sz="1800" b="0" dirty="0" smtClean="0">
                          <a:latin typeface="Times New Roman" pitchFamily="18" charset="0"/>
                          <a:cs typeface="Times New Roman" pitchFamily="18" charset="0"/>
                        </a:rPr>
                        <a:t>Self-discipline</a:t>
                      </a:r>
                      <a:r>
                        <a:rPr lang="en-US" sz="1800" b="0" baseline="0" dirty="0" smtClean="0">
                          <a:latin typeface="Times New Roman" pitchFamily="18" charset="0"/>
                          <a:cs typeface="Times New Roman" pitchFamily="18" charset="0"/>
                        </a:rPr>
                        <a:t> (The most effective)  </a:t>
                      </a:r>
                      <a:endParaRPr lang="en-US" sz="1800" b="0" dirty="0">
                        <a:latin typeface="Times New Roman" pitchFamily="18" charset="0"/>
                        <a:cs typeface="Times New Roman" pitchFamily="18" charset="0"/>
                      </a:endParaRPr>
                    </a:p>
                  </a:txBody>
                  <a:tcPr>
                    <a:solidFill>
                      <a:schemeClr val="bg2">
                        <a:lumMod val="90000"/>
                      </a:schemeClr>
                    </a:solidFill>
                  </a:tcPr>
                </a:tc>
              </a:tr>
              <a:tr h="473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Hard-work</a:t>
                      </a:r>
                      <a:endParaRPr lang="en-US" sz="2000" b="1" dirty="0">
                        <a:latin typeface="Times New Roman" pitchFamily="18" charset="0"/>
                        <a:cs typeface="Times New Roman" pitchFamily="18" charset="0"/>
                      </a:endParaRPr>
                    </a:p>
                  </a:txBody>
                  <a:tcPr>
                    <a:solidFill>
                      <a:schemeClr val="accent3">
                        <a:lumMod val="60000"/>
                        <a:lumOff val="40000"/>
                      </a:schemeClr>
                    </a:solidFill>
                  </a:tcPr>
                </a:tc>
                <a:tc>
                  <a:txBody>
                    <a:bodyPr/>
                    <a:lstStyle/>
                    <a:p>
                      <a:r>
                        <a:rPr lang="en-US" sz="1800" b="0" dirty="0" smtClean="0">
                          <a:solidFill>
                            <a:srgbClr val="FF0000"/>
                          </a:solidFill>
                          <a:latin typeface="Times New Roman" pitchFamily="18" charset="0"/>
                          <a:cs typeface="Times New Roman" pitchFamily="18" charset="0"/>
                        </a:rPr>
                        <a:t>Success </a:t>
                      </a:r>
                      <a:r>
                        <a:rPr lang="en-US" sz="1800" b="0" dirty="0" smtClean="0">
                          <a:latin typeface="Times New Roman" pitchFamily="18" charset="0"/>
                          <a:cs typeface="Times New Roman" pitchFamily="18" charset="0"/>
                        </a:rPr>
                        <a:t>is 1 % inspiration and 99</a:t>
                      </a:r>
                      <a:r>
                        <a:rPr lang="en-US" sz="1800" b="0" baseline="0" dirty="0" smtClean="0">
                          <a:latin typeface="Times New Roman" pitchFamily="18" charset="0"/>
                          <a:cs typeface="Times New Roman" pitchFamily="18" charset="0"/>
                        </a:rPr>
                        <a:t> % </a:t>
                      </a:r>
                      <a:r>
                        <a:rPr lang="en-US" sz="1800" b="0" dirty="0" smtClean="0">
                          <a:latin typeface="Times New Roman" pitchFamily="18" charset="0"/>
                          <a:cs typeface="Times New Roman" pitchFamily="18" charset="0"/>
                        </a:rPr>
                        <a:t>perspiration </a:t>
                      </a:r>
                      <a:endParaRPr lang="en-US" sz="1800" b="0" dirty="0">
                        <a:latin typeface="Times New Roman" pitchFamily="18" charset="0"/>
                        <a:cs typeface="Times New Roman" pitchFamily="18" charset="0"/>
                      </a:endParaRPr>
                    </a:p>
                  </a:txBody>
                  <a:tcPr>
                    <a:solidFill>
                      <a:schemeClr val="bg2">
                        <a:lumMod val="90000"/>
                      </a:schemeClr>
                    </a:solidFill>
                  </a:tcPr>
                </a:tc>
              </a:tr>
              <a:tr h="473526">
                <a:tc>
                  <a:txBody>
                    <a:bodyPr/>
                    <a:lstStyle/>
                    <a:p>
                      <a:r>
                        <a:rPr lang="en-US" sz="2000" b="1" dirty="0" smtClean="0">
                          <a:latin typeface="Times New Roman" pitchFamily="18" charset="0"/>
                          <a:cs typeface="Times New Roman" pitchFamily="18" charset="0"/>
                        </a:rPr>
                        <a:t>Obedience </a:t>
                      </a:r>
                      <a:endParaRPr lang="en-US" sz="2000" b="1" dirty="0">
                        <a:latin typeface="Times New Roman" pitchFamily="18" charset="0"/>
                        <a:cs typeface="Times New Roman" pitchFamily="18" charset="0"/>
                      </a:endParaRPr>
                    </a:p>
                  </a:txBody>
                  <a:tcPr>
                    <a:solidFill>
                      <a:schemeClr val="accent3">
                        <a:lumMod val="60000"/>
                        <a:lumOff val="40000"/>
                      </a:schemeClr>
                    </a:solidFill>
                  </a:tcPr>
                </a:tc>
                <a:tc>
                  <a:txBody>
                    <a:bodyPr/>
                    <a:lstStyle/>
                    <a:p>
                      <a:r>
                        <a:rPr lang="en-US" sz="1800" b="0" dirty="0" smtClean="0">
                          <a:solidFill>
                            <a:srgbClr val="FF0000"/>
                          </a:solidFill>
                          <a:latin typeface="Times New Roman" pitchFamily="18" charset="0"/>
                          <a:cs typeface="Times New Roman" pitchFamily="18" charset="0"/>
                        </a:rPr>
                        <a:t>Obedience</a:t>
                      </a:r>
                      <a:r>
                        <a:rPr lang="en-US" sz="1800" b="0" baseline="0" dirty="0" smtClean="0">
                          <a:latin typeface="Times New Roman" pitchFamily="18" charset="0"/>
                          <a:cs typeface="Times New Roman" pitchFamily="18" charset="0"/>
                        </a:rPr>
                        <a:t>? </a:t>
                      </a:r>
                      <a:endParaRPr lang="en-US" sz="1800" b="0" dirty="0">
                        <a:latin typeface="Times New Roman" pitchFamily="18" charset="0"/>
                        <a:cs typeface="Times New Roman" pitchFamily="18" charset="0"/>
                      </a:endParaRPr>
                    </a:p>
                  </a:txBody>
                  <a:tcPr>
                    <a:solidFill>
                      <a:schemeClr val="bg2">
                        <a:lumMod val="90000"/>
                      </a:schemeClr>
                    </a:solidFill>
                  </a:tcPr>
                </a:tc>
              </a:tr>
              <a:tr h="4938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Cooperation</a:t>
                      </a:r>
                      <a:r>
                        <a:rPr lang="en-US" sz="2000" b="1" baseline="0" dirty="0" smtClean="0">
                          <a:latin typeface="Times New Roman" pitchFamily="18" charset="0"/>
                          <a:cs typeface="Times New Roman" pitchFamily="18" charset="0"/>
                        </a:rPr>
                        <a:t> </a:t>
                      </a:r>
                      <a:endParaRPr lang="en-US" sz="2000" b="1" dirty="0">
                        <a:latin typeface="Times New Roman" pitchFamily="18" charset="0"/>
                        <a:cs typeface="Times New Roman" pitchFamily="18" charset="0"/>
                      </a:endParaRPr>
                    </a:p>
                  </a:txBody>
                  <a:tcPr>
                    <a:solidFill>
                      <a:schemeClr val="accent3">
                        <a:lumMod val="60000"/>
                        <a:lumOff val="40000"/>
                      </a:schemeClr>
                    </a:solidFill>
                  </a:tcPr>
                </a:tc>
                <a:tc>
                  <a:txBody>
                    <a:bodyPr/>
                    <a:lstStyle/>
                    <a:p>
                      <a:r>
                        <a:rPr lang="en-US" sz="1800" b="0" dirty="0" smtClean="0">
                          <a:solidFill>
                            <a:srgbClr val="FF0000"/>
                          </a:solidFill>
                          <a:latin typeface="Times New Roman" pitchFamily="18" charset="0"/>
                          <a:cs typeface="Times New Roman" pitchFamily="18" charset="0"/>
                        </a:rPr>
                        <a:t>Sociological Meaning </a:t>
                      </a:r>
                      <a:endParaRPr lang="en-US" sz="1800" b="0" dirty="0">
                        <a:solidFill>
                          <a:srgbClr val="FF0000"/>
                        </a:solidFill>
                        <a:latin typeface="Times New Roman" pitchFamily="18" charset="0"/>
                        <a:cs typeface="Times New Roman" pitchFamily="18" charset="0"/>
                      </a:endParaRPr>
                    </a:p>
                  </a:txBody>
                  <a:tcPr>
                    <a:solidFill>
                      <a:schemeClr val="bg2">
                        <a:lumMod val="90000"/>
                      </a:schemeClr>
                    </a:solidFill>
                  </a:tcPr>
                </a:tc>
              </a:tr>
              <a:tr h="5743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Good Manners </a:t>
                      </a:r>
                      <a:endParaRPr lang="en-US" sz="2000" b="1" dirty="0">
                        <a:latin typeface="Times New Roman" pitchFamily="18" charset="0"/>
                        <a:cs typeface="Times New Roman" pitchFamily="18" charset="0"/>
                      </a:endParaRPr>
                    </a:p>
                  </a:txBody>
                  <a:tcPr>
                    <a:solidFill>
                      <a:schemeClr val="accent3">
                        <a:lumMod val="60000"/>
                        <a:lumOff val="40000"/>
                      </a:schemeClr>
                    </a:solidFill>
                  </a:tcPr>
                </a:tc>
                <a:tc>
                  <a:txBody>
                    <a:bodyPr/>
                    <a:lstStyle/>
                    <a:p>
                      <a:r>
                        <a:rPr lang="en-US" sz="1800" b="0" dirty="0" smtClean="0">
                          <a:solidFill>
                            <a:srgbClr val="FF0000"/>
                          </a:solidFill>
                          <a:latin typeface="Times New Roman" pitchFamily="18" charset="0"/>
                          <a:cs typeface="Times New Roman" pitchFamily="18" charset="0"/>
                        </a:rPr>
                        <a:t>In</a:t>
                      </a:r>
                      <a:r>
                        <a:rPr lang="en-US" sz="1800" b="0" baseline="0" dirty="0" smtClean="0">
                          <a:solidFill>
                            <a:srgbClr val="FF0000"/>
                          </a:solidFill>
                          <a:latin typeface="Times New Roman" pitchFamily="18" charset="0"/>
                          <a:cs typeface="Times New Roman" pitchFamily="18" charset="0"/>
                        </a:rPr>
                        <a:t> what? </a:t>
                      </a:r>
                      <a:r>
                        <a:rPr lang="en-US" sz="1800" b="0" baseline="0" dirty="0" smtClean="0">
                          <a:latin typeface="Times New Roman" pitchFamily="18" charset="0"/>
                          <a:cs typeface="Times New Roman" pitchFamily="18" charset="0"/>
                        </a:rPr>
                        <a:t>Talking, Walking, Eating, Drinking, Driving-- </a:t>
                      </a:r>
                      <a:endParaRPr lang="en-US" sz="1800" b="0" dirty="0">
                        <a:latin typeface="Times New Roman" pitchFamily="18" charset="0"/>
                        <a:cs typeface="Times New Roman" pitchFamily="18" charset="0"/>
                      </a:endParaRPr>
                    </a:p>
                  </a:txBody>
                  <a:tcPr>
                    <a:solidFill>
                      <a:schemeClr val="bg2">
                        <a:lumMod val="90000"/>
                      </a:schemeClr>
                    </a:solidFill>
                  </a:tcPr>
                </a:tc>
              </a:tr>
              <a:tr h="4381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latin typeface="Times New Roman" pitchFamily="18" charset="0"/>
                          <a:cs typeface="Times New Roman" pitchFamily="18" charset="0"/>
                        </a:rPr>
                        <a:t>Humility  and Forgiveness</a:t>
                      </a:r>
                      <a:endParaRPr lang="en-US" sz="2000" b="1" dirty="0">
                        <a:latin typeface="Times New Roman" pitchFamily="18" charset="0"/>
                        <a:cs typeface="Times New Roman" pitchFamily="18" charset="0"/>
                      </a:endParaRPr>
                    </a:p>
                  </a:txBody>
                  <a:tcPr>
                    <a:solidFill>
                      <a:schemeClr val="accent3">
                        <a:lumMod val="60000"/>
                        <a:lumOff val="40000"/>
                      </a:schemeClr>
                    </a:solidFill>
                  </a:tcPr>
                </a:tc>
                <a:tc>
                  <a:txBody>
                    <a:bodyPr/>
                    <a:lstStyle/>
                    <a:p>
                      <a:endParaRPr lang="en-US" sz="1800" b="0" dirty="0">
                        <a:latin typeface="Times New Roman" pitchFamily="18" charset="0"/>
                        <a:cs typeface="Times New Roman" pitchFamily="18" charset="0"/>
                      </a:endParaRPr>
                    </a:p>
                  </a:txBody>
                  <a:tcPr>
                    <a:solidFill>
                      <a:schemeClr val="bg2">
                        <a:lumMod val="90000"/>
                      </a:schemeClr>
                    </a:solidFill>
                  </a:tcPr>
                </a:tc>
              </a:tr>
              <a:tr h="473526">
                <a:tc>
                  <a:txBody>
                    <a:bodyPr/>
                    <a:lstStyle/>
                    <a:p>
                      <a:r>
                        <a:rPr lang="en-US" sz="2000" b="1" dirty="0" smtClean="0">
                          <a:latin typeface="Times New Roman" pitchFamily="18" charset="0"/>
                          <a:cs typeface="Times New Roman" pitchFamily="18" charset="0"/>
                        </a:rPr>
                        <a:t>Austerity</a:t>
                      </a:r>
                      <a:r>
                        <a:rPr lang="en-US" sz="2000" b="1" baseline="0" dirty="0" smtClean="0">
                          <a:latin typeface="Times New Roman" pitchFamily="18" charset="0"/>
                          <a:cs typeface="Times New Roman" pitchFamily="18" charset="0"/>
                        </a:rPr>
                        <a:t> </a:t>
                      </a:r>
                      <a:endParaRPr lang="en-US" sz="2000" b="1" dirty="0">
                        <a:latin typeface="Times New Roman" pitchFamily="18" charset="0"/>
                        <a:cs typeface="Times New Roman" pitchFamily="18" charset="0"/>
                      </a:endParaRPr>
                    </a:p>
                  </a:txBody>
                  <a:tcPr>
                    <a:solidFill>
                      <a:schemeClr val="accent3">
                        <a:lumMod val="60000"/>
                        <a:lumOff val="40000"/>
                      </a:schemeClr>
                    </a:solidFill>
                  </a:tcPr>
                </a:tc>
                <a:tc>
                  <a:txBody>
                    <a:bodyPr/>
                    <a:lstStyle/>
                    <a:p>
                      <a:endParaRPr lang="en-US" sz="1800" b="0" dirty="0">
                        <a:latin typeface="Times New Roman" pitchFamily="18" charset="0"/>
                        <a:cs typeface="Times New Roman" pitchFamily="18" charset="0"/>
                      </a:endParaRPr>
                    </a:p>
                  </a:txBody>
                  <a:tcPr>
                    <a:solidFill>
                      <a:schemeClr val="bg2">
                        <a:lumMod val="90000"/>
                      </a:schemeClr>
                    </a:solidFill>
                  </a:tcPr>
                </a:tc>
              </a:tr>
              <a:tr h="473526">
                <a:tc>
                  <a:txBody>
                    <a:bodyPr/>
                    <a:lstStyle/>
                    <a:p>
                      <a:r>
                        <a:rPr lang="en-US" sz="2000" b="1" dirty="0" smtClean="0">
                          <a:latin typeface="Times New Roman" pitchFamily="18" charset="0"/>
                          <a:cs typeface="Times New Roman" pitchFamily="18" charset="0"/>
                        </a:rPr>
                        <a:t>Social Discipline </a:t>
                      </a:r>
                      <a:endParaRPr lang="en-US" sz="2000" b="1" dirty="0">
                        <a:latin typeface="Times New Roman" pitchFamily="18" charset="0"/>
                        <a:cs typeface="Times New Roman" pitchFamily="18" charset="0"/>
                      </a:endParaRPr>
                    </a:p>
                  </a:txBody>
                  <a:tcPr>
                    <a:solidFill>
                      <a:schemeClr val="accent3">
                        <a:lumMod val="60000"/>
                        <a:lumOff val="40000"/>
                      </a:schemeClr>
                    </a:solidFill>
                  </a:tcPr>
                </a:tc>
                <a:tc>
                  <a:txBody>
                    <a:bodyPr/>
                    <a:lstStyle/>
                    <a:p>
                      <a:endParaRPr lang="en-US" sz="1800" b="0" dirty="0">
                        <a:latin typeface="Times New Roman" pitchFamily="18" charset="0"/>
                        <a:cs typeface="Times New Roman" pitchFamily="18" charset="0"/>
                      </a:endParaRPr>
                    </a:p>
                  </a:txBody>
                  <a:tcPr>
                    <a:solidFill>
                      <a:schemeClr val="bg2">
                        <a:lumMod val="90000"/>
                      </a:schemeClr>
                    </a:solidFill>
                  </a:tcPr>
                </a:tc>
              </a:tr>
            </a:tbl>
          </a:graphicData>
        </a:graphic>
      </p:graphicFrame>
      <p:sp>
        <p:nvSpPr>
          <p:cNvPr id="2" name="Slide Number Placeholder 1"/>
          <p:cNvSpPr>
            <a:spLocks noGrp="1"/>
          </p:cNvSpPr>
          <p:nvPr>
            <p:ph type="sldNum" sz="quarter" idx="12"/>
          </p:nvPr>
        </p:nvSpPr>
        <p:spPr/>
        <p:txBody>
          <a:bodyPr/>
          <a:lstStyle/>
          <a:p>
            <a:fld id="{B6F15528-21DE-4FAA-801E-634DDDAF4B2B}"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pPr algn="ctr">
              <a:buNone/>
            </a:pPr>
            <a:r>
              <a:rPr lang="en-US" dirty="0" smtClean="0">
                <a:latin typeface="Times New Roman" pitchFamily="18" charset="0"/>
                <a:cs typeface="Times New Roman" pitchFamily="18" charset="0"/>
              </a:rPr>
              <a:t> </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 The Tension between Theory and Practice </a:t>
            </a:r>
            <a:endParaRPr lang="en-US" dirty="0">
              <a:latin typeface="Times New Roman" pitchFamily="18" charset="0"/>
              <a:cs typeface="Times New Roman" pitchFamily="18" charset="0"/>
            </a:endParaRPr>
          </a:p>
        </p:txBody>
      </p:sp>
      <p:sp>
        <p:nvSpPr>
          <p:cNvPr id="4" name="Rectangle 3"/>
          <p:cNvSpPr/>
          <p:nvPr/>
        </p:nvSpPr>
        <p:spPr>
          <a:xfrm>
            <a:off x="2743200" y="3352800"/>
            <a:ext cx="4191000" cy="1905000"/>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latin typeface="Times New Roman" pitchFamily="18" charset="0"/>
                <a:cs typeface="Times New Roman" pitchFamily="18" charset="0"/>
              </a:rPr>
              <a:t>Our Children are Constructed more by what we do than what we teach them</a:t>
            </a:r>
          </a:p>
          <a:p>
            <a:pPr>
              <a:buNone/>
            </a:pPr>
            <a:r>
              <a:rPr lang="en-US" b="1" dirty="0" smtClean="0">
                <a:solidFill>
                  <a:schemeClr val="tx1"/>
                </a:solidFill>
                <a:latin typeface="Times New Roman" pitchFamily="18" charset="0"/>
                <a:cs typeface="Times New Roman" pitchFamily="18" charset="0"/>
              </a:rPr>
              <a:t>                                                  </a:t>
            </a:r>
            <a:r>
              <a:rPr lang="en-US" b="1" dirty="0" smtClean="0">
                <a:solidFill>
                  <a:srgbClr val="FF0000"/>
                </a:solidFill>
                <a:latin typeface="Times New Roman" pitchFamily="18" charset="0"/>
                <a:cs typeface="Times New Roman" pitchFamily="18" charset="0"/>
              </a:rPr>
              <a:t>Dr. Hazir  </a:t>
            </a:r>
          </a:p>
          <a:p>
            <a:pPr algn="ctr"/>
            <a:endParaRPr lang="en-US" b="1" dirty="0">
              <a:solidFill>
                <a:schemeClr val="tx1"/>
              </a:solidFill>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9</a:t>
            </a:fld>
            <a:endParaRPr lang="en-US"/>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3648</TotalTime>
  <Words>601</Words>
  <Application>Microsoft Office PowerPoint</Application>
  <PresentationFormat>On-screen Show (4:3)</PresentationFormat>
  <Paragraphs>104</Paragraphs>
  <Slides>12</Slides>
  <Notes>0</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Civic</vt:lpstr>
      <vt:lpstr>PowerPoint Presentation</vt:lpstr>
      <vt:lpstr>Profile</vt:lpstr>
      <vt:lpstr>Inculcating Moral &amp; Social Values in Students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Religious Universality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Hazir</dc:creator>
  <cp:lastModifiedBy>IIUI</cp:lastModifiedBy>
  <cp:revision>327</cp:revision>
  <dcterms:created xsi:type="dcterms:W3CDTF">2006-08-16T00:00:00Z</dcterms:created>
  <dcterms:modified xsi:type="dcterms:W3CDTF">2018-06-13T08:12:01Z</dcterms:modified>
</cp:coreProperties>
</file>