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20"/>
  </p:notesMasterIdLst>
  <p:sldIdLst>
    <p:sldId id="265" r:id="rId3"/>
    <p:sldId id="274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56" r:id="rId13"/>
    <p:sldId id="257" r:id="rId14"/>
    <p:sldId id="258" r:id="rId15"/>
    <p:sldId id="259" r:id="rId16"/>
    <p:sldId id="262" r:id="rId17"/>
    <p:sldId id="261" r:id="rId18"/>
    <p:sldId id="260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77" d="100"/>
          <a:sy n="77" d="100"/>
        </p:scale>
        <p:origin x="-336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F88133-A5D1-4AAD-AB2B-F73FC731E254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C69635-2B66-40CD-908F-50FC508F69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481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88B9F22-C2D5-4BB5-B5B8-3868AA0AAA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F3AD4713-0CE1-454C-8820-C3AC15DB1F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A036065-8F3D-4131-B74B-9F6798DE50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7165-1266-4B80-A4E8-4F095806B00F}" type="datetime1">
              <a:rPr lang="en-CA" smtClean="0"/>
              <a:t>2018-06-13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299DB0C-3B22-4C30-BC61-67DA4C7B0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497A824-DD12-4956-9AEA-0EABCF072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C70E9-03F1-45B9-ABF7-4AD97B31A4A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22204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2D89145-DA30-4452-B58C-E6ABC5BC3D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7655F0CC-095D-4919-92E1-3C6F8164D1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A9C3343-F87F-4556-B5AC-F4A6A2418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5FD46-236B-4EFD-8A2F-0A411DB09A27}" type="datetime1">
              <a:rPr lang="en-CA" smtClean="0"/>
              <a:t>2018-06-13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1EB43C4-B5A1-4A60-9CAA-FEA13CE41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5CB58C9-518C-40C7-BCB9-8EEC11D99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C70E9-03F1-45B9-ABF7-4AD97B31A4A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38643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CDB06560-2A63-4871-A677-10FCD35368A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6EEE8813-7415-49A7-AFC3-2D00ECFA11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3616321-5C4B-466B-938C-F9A08D90A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2E352-4EF8-4FAA-AC54-8793D1C90A5A}" type="datetime1">
              <a:rPr lang="en-CA" smtClean="0"/>
              <a:t>2018-06-13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B46DE19-5873-4F93-8E9B-B802C7B63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2B6A2CA-F041-457B-829A-FA5AF82EC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C70E9-03F1-45B9-ABF7-4AD97B31A4A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864076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1988800" y="3048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12192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95072" y="6391657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828800" y="2819400"/>
            <a:ext cx="85344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7165-1266-4B80-A4E8-4F095806B00F}" type="datetime1">
              <a:rPr lang="en-CA" smtClean="0"/>
              <a:t>2018-06-13</a:t>
            </a:fld>
            <a:endParaRPr lang="en-C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207264" y="2420112"/>
            <a:ext cx="1177747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203200" y="152400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5689600" y="2115312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5815584" y="2209800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5791200" y="2199451"/>
            <a:ext cx="6096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F4C70E9-03F1-45B9-ABF7-4AD97B31A4A0}" type="slidenum">
              <a:rPr lang="en-CA" smtClean="0"/>
              <a:t>‹#›</a:t>
            </a:fld>
            <a:endParaRPr lang="en-CA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381000"/>
            <a:ext cx="103632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6983D-C41A-434B-951A-E1B5F392A411}" type="datetime1">
              <a:rPr lang="en-CA" smtClean="0"/>
              <a:t>2018-06-13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15584" y="1026372"/>
            <a:ext cx="609600" cy="441325"/>
          </a:xfrm>
        </p:spPr>
        <p:txBody>
          <a:bodyPr/>
          <a:lstStyle/>
          <a:p>
            <a:fld id="{CF4C70E9-03F1-45B9-ABF7-4AD97B31A4A0}" type="slidenum">
              <a:rPr lang="en-CA" smtClean="0"/>
              <a:t>‹#›</a:t>
            </a:fld>
            <a:endParaRPr lang="en-C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02336" y="1527048"/>
            <a:ext cx="1133856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11988800" y="1905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203200" y="2286000"/>
            <a:ext cx="11777472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207264" y="142352"/>
            <a:ext cx="11777472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4568" y="2743200"/>
            <a:ext cx="8640232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95072" y="6391657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203200" y="152400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4EA1-882C-4740-A30E-9AD7C5319C1B}" type="datetime1">
              <a:rPr lang="en-CA" smtClean="0"/>
              <a:t>2018-06-13</a:t>
            </a:fld>
            <a:endParaRPr lang="en-C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203200" y="2438400"/>
            <a:ext cx="1177747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5689600" y="2115312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5815584" y="2209800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791200" y="2199451"/>
            <a:ext cx="6096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F4C70E9-03F1-45B9-ABF7-4AD97B31A4A0}" type="slidenum">
              <a:rPr lang="en-CA" smtClean="0"/>
              <a:t>‹#›</a:t>
            </a:fld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533400"/>
            <a:ext cx="103632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336" y="228600"/>
            <a:ext cx="113792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721600" y="6409944"/>
            <a:ext cx="4059936" cy="365760"/>
          </a:xfrm>
        </p:spPr>
        <p:txBody>
          <a:bodyPr/>
          <a:lstStyle/>
          <a:p>
            <a:fld id="{ACE8E997-89C7-4F78-979F-59E7E0AE7E1B}" type="datetime1">
              <a:rPr lang="en-CA" smtClean="0"/>
              <a:t>2018-06-13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C70E9-03F1-45B9-ABF7-4AD97B31A4A0}" type="slidenum">
              <a:rPr lang="en-CA" smtClean="0"/>
              <a:t>‹#›</a:t>
            </a:fld>
            <a:endParaRPr lang="en-C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6084107" y="1575652"/>
            <a:ext cx="11895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402336" y="1371600"/>
            <a:ext cx="53848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6400800" y="1371600"/>
            <a:ext cx="53848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6096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12192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03200" y="1371600"/>
            <a:ext cx="11777472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94564" y="6391656"/>
            <a:ext cx="11777472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2336" y="1524000"/>
            <a:ext cx="5386917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388441" y="1524000"/>
            <a:ext cx="5389033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80985-8B14-461A-9131-0B26FFA2FE02}" type="datetime1">
              <a:rPr lang="en-CA" smtClean="0"/>
              <a:t>2018-06-13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6400" y="6409944"/>
            <a:ext cx="4775200" cy="365760"/>
          </a:xfrm>
        </p:spPr>
        <p:txBody>
          <a:bodyPr/>
          <a:lstStyle/>
          <a:p>
            <a:endParaRPr lang="en-CA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203200" y="1280160"/>
            <a:ext cx="1177747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203200" y="155448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402336" y="2471383"/>
            <a:ext cx="5388864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6400800" y="2471383"/>
            <a:ext cx="53848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5689600" y="956036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5815584" y="1050524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791200" y="1042417"/>
            <a:ext cx="609600" cy="441325"/>
          </a:xfrm>
        </p:spPr>
        <p:txBody>
          <a:bodyPr/>
          <a:lstStyle>
            <a:lvl1pPr algn="ctr">
              <a:defRPr/>
            </a:lvl1pPr>
          </a:lstStyle>
          <a:p>
            <a:fld id="{CF4C70E9-03F1-45B9-ABF7-4AD97B31A4A0}" type="slidenum">
              <a:rPr lang="en-CA" smtClean="0"/>
              <a:t>‹#›</a:t>
            </a:fld>
            <a:endParaRPr lang="en-CA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D75EF-7B6F-4DF9-B7E6-E6CB7B0B89F0}" type="datetime1">
              <a:rPr lang="en-CA" smtClean="0"/>
              <a:t>2018-06-13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791200" y="1036021"/>
            <a:ext cx="609600" cy="441325"/>
          </a:xfrm>
        </p:spPr>
        <p:txBody>
          <a:bodyPr/>
          <a:lstStyle/>
          <a:p>
            <a:fld id="{CF4C70E9-03F1-45B9-ABF7-4AD97B31A4A0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12192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95072" y="6391657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03200" y="158496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9F925-4349-47FA-811B-2069A6889B80}" type="datetime1">
              <a:rPr lang="en-CA" smtClean="0"/>
              <a:t>2018-06-13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689600" y="6324600"/>
            <a:ext cx="8128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F4C70E9-03F1-45B9-ABF7-4AD97B31A4A0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203200" y="152400"/>
            <a:ext cx="11777472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12192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203200" y="609600"/>
            <a:ext cx="36576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914400"/>
            <a:ext cx="31496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08000" y="1981201"/>
            <a:ext cx="31496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03200" y="152400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203200" y="533400"/>
            <a:ext cx="1177747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4165600" y="685800"/>
            <a:ext cx="75184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727200" y="228600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853184" y="323088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828800" y="312739"/>
            <a:ext cx="6096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F4C70E9-03F1-45B9-ABF7-4AD97B31A4A0}" type="slidenum">
              <a:rPr lang="en-CA" smtClean="0"/>
              <a:t>‹#›</a:t>
            </a:fld>
            <a:endParaRPr lang="en-CA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99136" y="6388386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AC351-49D0-48FC-88B2-4455D32B3E2B}" type="datetime1">
              <a:rPr lang="en-CA" smtClean="0"/>
              <a:t>2018-06-13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2336" y="6410848"/>
            <a:ext cx="4511040" cy="365760"/>
          </a:xfrm>
        </p:spPr>
        <p:txBody>
          <a:bodyPr/>
          <a:lstStyle/>
          <a:p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DFBD230-B3FB-41ED-AD70-889C20E46F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9C23943-5A88-4DAB-9C2E-17FC551BA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F086F81-CF93-4B9E-8F6B-D3C3F9202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6983D-C41A-434B-951A-E1B5F392A411}" type="datetime1">
              <a:rPr lang="en-CA" smtClean="0"/>
              <a:t>2018-06-13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2705E27-E7A4-4397-9B34-FDE370938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AB80D6F-99BB-485E-9050-1931ABB83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C70E9-03F1-45B9-ABF7-4AD97B31A4A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192888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203200" y="533400"/>
            <a:ext cx="1177747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203200" y="152400"/>
            <a:ext cx="11777472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03200" y="609600"/>
            <a:ext cx="36576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203200" y="155448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727200" y="228600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853184" y="323088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828800" y="312739"/>
            <a:ext cx="609600" cy="441325"/>
          </a:xfrm>
        </p:spPr>
        <p:txBody>
          <a:bodyPr/>
          <a:lstStyle/>
          <a:p>
            <a:fld id="{CF4C70E9-03F1-45B9-ABF7-4AD97B31A4A0}" type="slidenum">
              <a:rPr lang="en-CA" smtClean="0"/>
              <a:t>‹#›</a:t>
            </a:fld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00" y="5029200"/>
            <a:ext cx="78232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00500" y="609600"/>
            <a:ext cx="78232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990600"/>
            <a:ext cx="32512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99136" y="6388386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717536" y="6404984"/>
            <a:ext cx="4059936" cy="365760"/>
          </a:xfrm>
        </p:spPr>
        <p:txBody>
          <a:bodyPr/>
          <a:lstStyle/>
          <a:p>
            <a:fld id="{EEE743CB-1A6A-488C-A1C9-AEA1FF5C1DC6}" type="datetime1">
              <a:rPr lang="en-CA" smtClean="0"/>
              <a:t>2018-06-13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2336" y="6410848"/>
            <a:ext cx="4779264" cy="365760"/>
          </a:xfrm>
        </p:spPr>
        <p:txBody>
          <a:bodyPr/>
          <a:lstStyle/>
          <a:p>
            <a:endParaRPr lang="en-CA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5FD46-236B-4EFD-8A2F-0A411DB09A27}" type="datetime1">
              <a:rPr lang="en-CA" smtClean="0"/>
              <a:t>2018-06-13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C70E9-03F1-45B9-ABF7-4AD97B31A4A0}" type="slidenum">
              <a:rPr lang="en-CA" smtClean="0"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9347200" y="0"/>
            <a:ext cx="28448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2192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95072" y="6391657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203200" y="155448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6403340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9119616" y="2925763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9245600" y="3020251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21216" y="3009902"/>
            <a:ext cx="609600" cy="441325"/>
          </a:xfrm>
        </p:spPr>
        <p:txBody>
          <a:bodyPr/>
          <a:lstStyle/>
          <a:p>
            <a:fld id="{CF4C70E9-03F1-45B9-ABF7-4AD97B31A4A0}" type="slidenum">
              <a:rPr lang="en-CA" smtClean="0"/>
              <a:t>‹#›</a:t>
            </a:fld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6400" y="304800"/>
            <a:ext cx="87376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2E352-4EF8-4FAA-AC54-8793D1C90A5A}" type="datetime1">
              <a:rPr lang="en-CA" smtClean="0"/>
              <a:t>2018-06-13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55200" y="304801"/>
            <a:ext cx="1930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FBED1E2-BB9D-4DB6-B295-92024323C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EE7CFEA-6883-4AE2-BE6D-3541468D8D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D945FAB-88F3-48EC-9968-271194719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44EA1-882C-4740-A30E-9AD7C5319C1B}" type="datetime1">
              <a:rPr lang="en-CA" smtClean="0"/>
              <a:t>2018-06-13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2032F09-334A-46CF-A656-C67130971A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3331474-11B8-4944-913A-45EBF7858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C70E9-03F1-45B9-ABF7-4AD97B31A4A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44949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0221C4E-BDD9-4638-8023-93469E6C6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4A8C9C8-5630-430B-84DB-2232CE0071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888D4D91-49E4-4AFB-87AC-06FD55ABCE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6E46FE9B-EE3C-4315-B19C-812F0EDCB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8E997-89C7-4F78-979F-59E7E0AE7E1B}" type="datetime1">
              <a:rPr lang="en-CA" smtClean="0"/>
              <a:t>2018-06-13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DB2D0A13-FE0A-42E6-9FDC-88962EB62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ADEE50F9-2D6C-459B-AC79-81684F5B6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C70E9-03F1-45B9-ABF7-4AD97B31A4A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44275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F9851E1-BDAC-4E6D-ADF4-7F33B81BF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2BD5CCA-3E3E-455F-ADC6-7CEBCD5C7D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79192D3F-1F18-49A9-80FE-4B1B625BF0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BF21B8EE-21BB-4D87-8AF8-38BBE8D04C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4D56E980-0872-4B4E-848E-E3C9B65B4C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A2BB9903-E944-470A-89AD-242FCA769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80985-8B14-461A-9131-0B26FFA2FE02}" type="datetime1">
              <a:rPr lang="en-CA" smtClean="0"/>
              <a:t>2018-06-13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BEEDC78B-7B39-4397-95C8-F516904BD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6F951B44-08D9-4597-B9C7-3DDC11EB6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C70E9-03F1-45B9-ABF7-4AD97B31A4A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30385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CEAB09E-DF55-46EF-AD6A-9E122F6D9E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A92D27AD-D781-49E0-80B7-74492F0D6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D75EF-7B6F-4DF9-B7E6-E6CB7B0B89F0}" type="datetime1">
              <a:rPr lang="en-CA" smtClean="0"/>
              <a:t>2018-06-13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0945E222-4313-4C04-B64A-F70408C44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BFB2069F-7270-4E7B-A1AA-C811E67A8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C70E9-03F1-45B9-ABF7-4AD97B31A4A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41793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59620E6F-2A3A-4643-8507-5B70D781E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9F925-4349-47FA-811B-2069A6889B80}" type="datetime1">
              <a:rPr lang="en-CA" smtClean="0"/>
              <a:t>2018-06-13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1A4CB1EA-0483-47BC-8552-21A95337E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61A14B8E-DAE0-4C62-995E-C8B72A875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C70E9-03F1-45B9-ABF7-4AD97B31A4A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25072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1A5D4F5-821F-4D17-B774-D4D8B6EDF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8DD1C83-66C7-4D5C-8F63-CD19796E58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E91061F7-FA35-4FB0-A2FC-A533BE973A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0CD86510-8E55-42FD-AC64-509FF6DEB1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AC351-49D0-48FC-88B2-4455D32B3E2B}" type="datetime1">
              <a:rPr lang="en-CA" smtClean="0"/>
              <a:t>2018-06-13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A05930B-FEF4-4551-9D08-556326289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6F7704F2-365D-42F9-B8FF-7EAB8D2FA7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C70E9-03F1-45B9-ABF7-4AD97B31A4A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33456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78B12E0-A48D-42FC-8D72-40ED0E2AB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10391CE6-ADC7-41D1-A49F-25716451A7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46A1741C-FD67-4747-9E69-3013B3FB2A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49F2CFB9-D1C7-4824-A4CA-6D0AC3EE7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743CB-1A6A-488C-A1C9-AEA1FF5C1DC6}" type="datetime1">
              <a:rPr lang="en-CA" smtClean="0"/>
              <a:t>2018-06-13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1CDAD0F-9050-4C72-B776-7BEDEDE02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D260D382-AD04-466B-AF65-2D31F0BB0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C70E9-03F1-45B9-ABF7-4AD97B31A4A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58419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2A125F2E-0AB1-4EC6-B3BC-CD44FD24FF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3E8CC22-2ED4-4BBC-A86D-36AEA7B30D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1FBD64C-B65C-4A4A-A436-3501C4F8FB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1582CC-3D3A-4C76-9964-528298E1AC01}" type="datetime1">
              <a:rPr lang="en-CA" smtClean="0"/>
              <a:t>2018-06-13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71D9C6E-B540-4E2C-BE68-31A1B6F826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46FCB11-86CA-404E-8531-22674DD369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C70E9-03F1-45B9-ABF7-4AD97B31A4A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67827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1"/>
            <a:ext cx="12192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99136" y="6388386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7721600" y="6404984"/>
            <a:ext cx="4059936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D61582CC-3D3A-4C76-9964-528298E1AC01}" type="datetime1">
              <a:rPr lang="en-CA" smtClean="0"/>
              <a:t>2018-06-13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06400" y="6410848"/>
            <a:ext cx="4775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CA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03200" y="155448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203200" y="1276743"/>
            <a:ext cx="1177747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5689600" y="956036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5815584" y="1050524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5791200" y="1040174"/>
            <a:ext cx="6096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F4C70E9-03F1-45B9-ABF7-4AD97B31A4A0}" type="slidenum">
              <a:rPr lang="en-CA" smtClean="0"/>
              <a:t>‹#›</a:t>
            </a:fld>
            <a:endParaRPr lang="en-CA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02336" y="228600"/>
            <a:ext cx="113792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02336" y="1524000"/>
            <a:ext cx="113792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C7BC446-3B35-4A14-B9DE-CAA65BB60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7532" y="1210962"/>
            <a:ext cx="10515600" cy="2780270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CA" sz="4400" dirty="0">
                <a:solidFill>
                  <a:schemeClr val="accent2"/>
                </a:solidFill>
              </a:rPr>
              <a:t>Emerging Education Trends and Strategies for Enabling Youth as Productive Citizens</a:t>
            </a:r>
            <a:br>
              <a:rPr lang="en-CA" sz="4400" dirty="0">
                <a:solidFill>
                  <a:schemeClr val="accent2"/>
                </a:solidFill>
              </a:rPr>
            </a:br>
            <a:r>
              <a:rPr lang="en-CA" sz="4400" dirty="0">
                <a:solidFill>
                  <a:schemeClr val="accent2"/>
                </a:solidFill>
              </a:rPr>
              <a:t> </a:t>
            </a:r>
            <a:br>
              <a:rPr lang="en-CA" sz="4400" dirty="0">
                <a:solidFill>
                  <a:schemeClr val="accent2"/>
                </a:solidFill>
              </a:rPr>
            </a:br>
            <a:endParaRPr lang="en-CA" sz="4400" dirty="0">
              <a:solidFill>
                <a:schemeClr val="accent2"/>
              </a:solidFill>
            </a:endParaRPr>
          </a:p>
          <a:p>
            <a:pPr marL="0" indent="0" algn="ctr">
              <a:buNone/>
            </a:pPr>
            <a:r>
              <a:rPr lang="en-CA" sz="4400" dirty="0">
                <a:solidFill>
                  <a:schemeClr val="accent2"/>
                </a:solidFill>
              </a:rPr>
              <a:t>Commodification of Education and Youth Agency: Making </a:t>
            </a:r>
            <a:r>
              <a:rPr lang="en-CA" sz="4400" dirty="0" smtClean="0">
                <a:solidFill>
                  <a:schemeClr val="accent2"/>
                </a:solidFill>
              </a:rPr>
              <a:t>Invisible </a:t>
            </a:r>
            <a:r>
              <a:rPr lang="en-CA" sz="4400" dirty="0">
                <a:solidFill>
                  <a:schemeClr val="accent2"/>
                </a:solidFill>
              </a:rPr>
              <a:t>Youth Visible</a:t>
            </a:r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xmlns="" id="{AEA2BA50-A047-44A2-A7B2-25F233D27809}"/>
              </a:ext>
            </a:extLst>
          </p:cNvPr>
          <p:cNvSpPr/>
          <p:nvPr/>
        </p:nvSpPr>
        <p:spPr>
          <a:xfrm>
            <a:off x="5853684" y="2167209"/>
            <a:ext cx="484632" cy="71191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C70E9-03F1-45B9-ABF7-4AD97B31A4A0}" type="slidenum">
              <a:rPr lang="en-CA" smtClean="0"/>
              <a:t>1</a:t>
            </a:fld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2508421" y="5399903"/>
            <a:ext cx="750055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Keynote Presented at Two Day International Seminar “Needs of Society and Qualification of Graduates” organized by Department of Education, IIUI on 14-15 May 2018</a:t>
            </a:r>
            <a:endParaRPr lang="en-US" sz="2000" dirty="0"/>
          </a:p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595816" y="4287795"/>
            <a:ext cx="40283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Dr. Waseem </a:t>
            </a:r>
            <a:r>
              <a:rPr lang="en-US" sz="2000" b="1" dirty="0" smtClean="0"/>
              <a:t>Malik</a:t>
            </a:r>
          </a:p>
          <a:p>
            <a:pPr algn="ctr"/>
            <a:r>
              <a:rPr lang="en-US" sz="2000" b="1" dirty="0"/>
              <a:t>York university Toronto, Canada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53874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D0A6EF1-00BE-47BC-8497-1718E3B4C4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2659"/>
            <a:ext cx="10515600" cy="6735341"/>
          </a:xfrm>
        </p:spPr>
        <p:txBody>
          <a:bodyPr>
            <a:noAutofit/>
          </a:bodyPr>
          <a:lstStyle/>
          <a:p>
            <a:pPr marL="0" indent="0" algn="ctr">
              <a:lnSpc>
                <a:spcPct val="160000"/>
              </a:lnSpc>
              <a:buNone/>
            </a:pPr>
            <a:r>
              <a:rPr lang="en-CA" sz="3200" b="1" dirty="0">
                <a:solidFill>
                  <a:schemeClr val="accent2"/>
                </a:solidFill>
              </a:rPr>
              <a:t>Toolbox</a:t>
            </a:r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ü"/>
            </a:pPr>
            <a:r>
              <a:rPr lang="en-CA" b="1" dirty="0">
                <a:solidFill>
                  <a:schemeClr val="accent2"/>
                </a:solidFill>
              </a:rPr>
              <a:t>The pedagogy of oppressed is the pedagogy of people who are willing to engage in struggle of liberation</a:t>
            </a:r>
            <a:endParaRPr lang="en-CA" dirty="0">
              <a:solidFill>
                <a:schemeClr val="accent2"/>
              </a:solidFill>
            </a:endParaRPr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ü"/>
            </a:pPr>
            <a:r>
              <a:rPr lang="en-CA" b="1" dirty="0">
                <a:solidFill>
                  <a:schemeClr val="accent2"/>
                </a:solidFill>
              </a:rPr>
              <a:t>Hearing the voices of youth</a:t>
            </a:r>
            <a:endParaRPr lang="en-CA" dirty="0">
              <a:solidFill>
                <a:schemeClr val="accent2"/>
              </a:solidFill>
            </a:endParaRPr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ü"/>
            </a:pPr>
            <a:r>
              <a:rPr lang="en-CA" b="1" dirty="0">
                <a:solidFill>
                  <a:schemeClr val="accent2"/>
                </a:solidFill>
              </a:rPr>
              <a:t>Engage in critical thinking and collective and quest for mutual humanization</a:t>
            </a:r>
            <a:endParaRPr lang="en-CA" dirty="0">
              <a:solidFill>
                <a:schemeClr val="accent2"/>
              </a:solidFill>
            </a:endParaRPr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ü"/>
            </a:pPr>
            <a:r>
              <a:rPr lang="en-CA" b="1" dirty="0">
                <a:solidFill>
                  <a:schemeClr val="accent2"/>
                </a:solidFill>
              </a:rPr>
              <a:t>Transform by praxis and action</a:t>
            </a:r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ü"/>
            </a:pPr>
            <a:r>
              <a:rPr lang="en-CA" b="1" dirty="0">
                <a:solidFill>
                  <a:schemeClr val="accent2"/>
                </a:solidFill>
              </a:rPr>
              <a:t>Problem posing education</a:t>
            </a:r>
            <a:endParaRPr lang="en-CA" dirty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en-CA" sz="3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C70E9-03F1-45B9-ABF7-4AD97B31A4A0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7954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9966ABF-9450-4BCD-B85A-42A93433AFB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95" r="29528" b="9091"/>
          <a:stretch/>
        </p:blipFill>
        <p:spPr>
          <a:xfrm>
            <a:off x="4818888" y="10"/>
            <a:ext cx="7373112" cy="6857989"/>
          </a:xfrm>
          <a:prstGeom prst="rect">
            <a:avLst/>
          </a:prstGeom>
        </p:spPr>
      </p:pic>
      <p:sp>
        <p:nvSpPr>
          <p:cNvPr id="10" name="Freeform 8">
            <a:extLst>
              <a:ext uri="{FF2B5EF4-FFF2-40B4-BE49-F238E27FC236}">
                <a16:creationId xmlns:a16="http://schemas.microsoft.com/office/drawing/2014/main" xmlns="" id="{9225B0D8-E56E-4ACC-A464-81F4062765C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851" y="-479"/>
            <a:ext cx="9468701" cy="6858478"/>
          </a:xfrm>
          <a:custGeom>
            <a:avLst/>
            <a:gdLst>
              <a:gd name="connsiteX0" fmla="*/ 0 w 8078051"/>
              <a:gd name="connsiteY0" fmla="*/ 0 h 5829300"/>
              <a:gd name="connsiteX1" fmla="*/ 4453793 w 8078051"/>
              <a:gd name="connsiteY1" fmla="*/ 0 h 5829300"/>
              <a:gd name="connsiteX2" fmla="*/ 5363426 w 8078051"/>
              <a:gd name="connsiteY2" fmla="*/ 0 h 5829300"/>
              <a:gd name="connsiteX3" fmla="*/ 5368184 w 8078051"/>
              <a:gd name="connsiteY3" fmla="*/ 0 h 5829300"/>
              <a:gd name="connsiteX4" fmla="*/ 8078051 w 8078051"/>
              <a:gd name="connsiteY4" fmla="*/ 5829300 h 5829300"/>
              <a:gd name="connsiteX5" fmla="*/ 1743926 w 8078051"/>
              <a:gd name="connsiteY5" fmla="*/ 5829300 h 5829300"/>
              <a:gd name="connsiteX6" fmla="*/ 1744148 w 8078051"/>
              <a:gd name="connsiteY6" fmla="*/ 5828822 h 5829300"/>
              <a:gd name="connsiteX7" fmla="*/ 0 w 8078051"/>
              <a:gd name="connsiteY7" fmla="*/ 5828822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1" h="5829300">
                <a:moveTo>
                  <a:pt x="0" y="0"/>
                </a:moveTo>
                <a:lnTo>
                  <a:pt x="4453793" y="0"/>
                </a:lnTo>
                <a:lnTo>
                  <a:pt x="5363426" y="0"/>
                </a:lnTo>
                <a:lnTo>
                  <a:pt x="5368184" y="0"/>
                </a:lnTo>
                <a:lnTo>
                  <a:pt x="8078051" y="5829300"/>
                </a:lnTo>
                <a:lnTo>
                  <a:pt x="1743926" y="5829300"/>
                </a:lnTo>
                <a:lnTo>
                  <a:pt x="1744148" y="5828822"/>
                </a:lnTo>
                <a:lnTo>
                  <a:pt x="0" y="5828822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xmlns="" id="{8F5D1B28-3976-4367-807C-CAD629CDD83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852" y="-479"/>
            <a:ext cx="8078052" cy="6858478"/>
          </a:xfrm>
          <a:custGeom>
            <a:avLst/>
            <a:gdLst>
              <a:gd name="connsiteX0" fmla="*/ 0 w 8078052"/>
              <a:gd name="connsiteY0" fmla="*/ 0 h 6858478"/>
              <a:gd name="connsiteX1" fmla="*/ 3829872 w 8078052"/>
              <a:gd name="connsiteY1" fmla="*/ 0 h 6858478"/>
              <a:gd name="connsiteX2" fmla="*/ 4896100 w 8078052"/>
              <a:gd name="connsiteY2" fmla="*/ 0 h 6858478"/>
              <a:gd name="connsiteX3" fmla="*/ 4901677 w 8078052"/>
              <a:gd name="connsiteY3" fmla="*/ 0 h 6858478"/>
              <a:gd name="connsiteX4" fmla="*/ 8078052 w 8078052"/>
              <a:gd name="connsiteY4" fmla="*/ 6858478 h 6858478"/>
              <a:gd name="connsiteX5" fmla="*/ 653497 w 8078052"/>
              <a:gd name="connsiteY5" fmla="*/ 6858478 h 6858478"/>
              <a:gd name="connsiteX6" fmla="*/ 653757 w 8078052"/>
              <a:gd name="connsiteY6" fmla="*/ 6857916 h 6858478"/>
              <a:gd name="connsiteX7" fmla="*/ 0 w 8078052"/>
              <a:gd name="connsiteY7" fmla="*/ 6857916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2" h="6858478">
                <a:moveTo>
                  <a:pt x="0" y="0"/>
                </a:moveTo>
                <a:lnTo>
                  <a:pt x="3829872" y="0"/>
                </a:lnTo>
                <a:lnTo>
                  <a:pt x="4896100" y="0"/>
                </a:lnTo>
                <a:lnTo>
                  <a:pt x="4901677" y="0"/>
                </a:lnTo>
                <a:lnTo>
                  <a:pt x="8078052" y="6858478"/>
                </a:lnTo>
                <a:lnTo>
                  <a:pt x="653497" y="6858478"/>
                </a:lnTo>
                <a:lnTo>
                  <a:pt x="653757" y="6857916"/>
                </a:lnTo>
                <a:lnTo>
                  <a:pt x="0" y="6857916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4B6EAC-70E8-4B06-8C2E-5062D09B2B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4672" y="2600324"/>
            <a:ext cx="5058370" cy="3320973"/>
          </a:xfrm>
        </p:spPr>
        <p:txBody>
          <a:bodyPr anchor="t">
            <a:normAutofit/>
          </a:bodyPr>
          <a:lstStyle/>
          <a:p>
            <a:r>
              <a:rPr lang="en-CA" sz="4000" dirty="0"/>
              <a:t>1918 – 1990 </a:t>
            </a:r>
            <a:br>
              <a:rPr lang="en-CA" sz="4000" dirty="0"/>
            </a:br>
            <a:r>
              <a:rPr lang="en-CA" sz="4000" dirty="0"/>
              <a:t>a French Marxist Philosopher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21E512B5-6F39-4C6E-B992-F1A6F74ECA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4672" y="1300450"/>
            <a:ext cx="4167376" cy="1155525"/>
          </a:xfrm>
        </p:spPr>
        <p:txBody>
          <a:bodyPr anchor="b">
            <a:normAutofit/>
          </a:bodyPr>
          <a:lstStyle/>
          <a:p>
            <a:pPr algn="l"/>
            <a:r>
              <a:rPr lang="en-CA" sz="4800" dirty="0"/>
              <a:t>Louis Althusser</a:t>
            </a:r>
          </a:p>
        </p:txBody>
      </p:sp>
    </p:spTree>
    <p:extLst>
      <p:ext uri="{BB962C8B-B14F-4D97-AF65-F5344CB8AC3E}">
        <p14:creationId xmlns:p14="http://schemas.microsoft.com/office/powerpoint/2010/main" val="10739820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xmlns="" id="{B558F58E-93BA-44A3-BCDA-585AFF2E4F3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A person wearing a suit and tie&#10;&#10;Description generated with very high confidence">
            <a:extLst>
              <a:ext uri="{FF2B5EF4-FFF2-40B4-BE49-F238E27FC236}">
                <a16:creationId xmlns:a16="http://schemas.microsoft.com/office/drawing/2014/main" xmlns="" id="{D6234E9E-D0DC-4796-90C4-7B3A025E85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18084"/>
          <a:stretch/>
        </p:blipFill>
        <p:spPr>
          <a:xfrm>
            <a:off x="5913123" y="10"/>
            <a:ext cx="6278877" cy="6857990"/>
          </a:xfrm>
          <a:custGeom>
            <a:avLst/>
            <a:gdLst>
              <a:gd name="connsiteX0" fmla="*/ 45571 w 6278877"/>
              <a:gd name="connsiteY0" fmla="*/ 0 h 6858000"/>
              <a:gd name="connsiteX1" fmla="*/ 6278877 w 6278877"/>
              <a:gd name="connsiteY1" fmla="*/ 0 h 6858000"/>
              <a:gd name="connsiteX2" fmla="*/ 6278877 w 6278877"/>
              <a:gd name="connsiteY2" fmla="*/ 6858000 h 6858000"/>
              <a:gd name="connsiteX3" fmla="*/ 3292307 w 6278877"/>
              <a:gd name="connsiteY3" fmla="*/ 6858000 h 6858000"/>
              <a:gd name="connsiteX4" fmla="*/ 3181525 w 6278877"/>
              <a:gd name="connsiteY4" fmla="*/ 6786980 h 6858000"/>
              <a:gd name="connsiteX5" fmla="*/ 0 w 6278877"/>
              <a:gd name="connsiteY5" fmla="*/ 803252 h 6858000"/>
              <a:gd name="connsiteX6" fmla="*/ 37255 w 6278877"/>
              <a:gd name="connsiteY6" fmla="*/ 6544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78877" h="6858000">
                <a:moveTo>
                  <a:pt x="45571" y="0"/>
                </a:moveTo>
                <a:lnTo>
                  <a:pt x="6278877" y="0"/>
                </a:lnTo>
                <a:lnTo>
                  <a:pt x="6278877" y="6858000"/>
                </a:lnTo>
                <a:lnTo>
                  <a:pt x="3292307" y="6858000"/>
                </a:lnTo>
                <a:lnTo>
                  <a:pt x="3181525" y="6786980"/>
                </a:lnTo>
                <a:cubicBezTo>
                  <a:pt x="1262020" y="5490189"/>
                  <a:pt x="0" y="3294101"/>
                  <a:pt x="0" y="803252"/>
                </a:cubicBezTo>
                <a:cubicBezTo>
                  <a:pt x="0" y="554167"/>
                  <a:pt x="12619" y="308030"/>
                  <a:pt x="37255" y="65445"/>
                </a:cubicBezTo>
                <a:close/>
              </a:path>
            </a:pathLst>
          </a:cu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xmlns="" id="{BCD0BBC1-A7D4-445D-98AC-95A6A45D8EBB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655320" y="2316480"/>
            <a:ext cx="493776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C2808CE6-9AC5-4F45-8F71-F559439BC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320" y="2631125"/>
            <a:ext cx="4983480" cy="2397443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 algn="ctr"/>
            <a:r>
              <a:rPr lang="en-CA" b="1" dirty="0"/>
              <a:t>Antonio Gramsci</a:t>
            </a:r>
            <a:r>
              <a:rPr lang="en-CA" dirty="0"/>
              <a:t/>
            </a:r>
            <a:br>
              <a:rPr lang="en-CA" dirty="0"/>
            </a:br>
            <a:r>
              <a:rPr lang="en-CA" dirty="0"/>
              <a:t>1891-1937</a:t>
            </a:r>
            <a:br>
              <a:rPr lang="en-CA" dirty="0"/>
            </a:br>
            <a:r>
              <a:rPr lang="en-CA" dirty="0"/>
              <a:t>an Italian Marxist philosopher and politician</a:t>
            </a:r>
            <a:endParaRPr lang="en-US" sz="6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C70E9-03F1-45B9-ABF7-4AD97B31A4A0}" type="slidenum">
              <a:rPr lang="en-CA" smtClean="0"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1239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xmlns="" id="{E4A809D5-3600-46D4-A466-67F2349A54FB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655320" y="2316480"/>
            <a:ext cx="493776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xmlns="" id="{FA9DBDF0-E961-4AF1-A5B7-8C23F22C3AE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 b="4676"/>
          <a:stretch/>
        </p:blipFill>
        <p:spPr>
          <a:xfrm>
            <a:off x="5878849" y="10"/>
            <a:ext cx="6313150" cy="6857987"/>
          </a:xfrm>
          <a:custGeom>
            <a:avLst/>
            <a:gdLst>
              <a:gd name="connsiteX0" fmla="*/ 65565 w 6313150"/>
              <a:gd name="connsiteY0" fmla="*/ 0 h 6857997"/>
              <a:gd name="connsiteX1" fmla="*/ 6313150 w 6313150"/>
              <a:gd name="connsiteY1" fmla="*/ 0 h 6857997"/>
              <a:gd name="connsiteX2" fmla="*/ 6313150 w 6313150"/>
              <a:gd name="connsiteY2" fmla="*/ 6857997 h 6857997"/>
              <a:gd name="connsiteX3" fmla="*/ 3293946 w 6313150"/>
              <a:gd name="connsiteY3" fmla="*/ 6857997 h 6857997"/>
              <a:gd name="connsiteX4" fmla="*/ 3235857 w 6313150"/>
              <a:gd name="connsiteY4" fmla="*/ 6823061 h 6857997"/>
              <a:gd name="connsiteX5" fmla="*/ 0 w 6313150"/>
              <a:gd name="connsiteY5" fmla="*/ 951803 h 6857997"/>
              <a:gd name="connsiteX6" fmla="*/ 31536 w 6313150"/>
              <a:gd name="connsiteY6" fmla="*/ 285771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45044A4B-B57E-404F-B14D-4DE64E1C1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320" y="365125"/>
            <a:ext cx="5120114" cy="1692794"/>
          </a:xfrm>
        </p:spPr>
        <p:txBody>
          <a:bodyPr>
            <a:normAutofit/>
          </a:bodyPr>
          <a:lstStyle/>
          <a:p>
            <a:r>
              <a:rPr lang="en-CA" b="1" dirty="0"/>
              <a:t>Karl Marx</a:t>
            </a:r>
            <a:r>
              <a:rPr lang="en-CA" dirty="0"/>
              <a:t/>
            </a:r>
            <a:br>
              <a:rPr lang="en-CA" dirty="0"/>
            </a:br>
            <a:r>
              <a:rPr lang="en-CA" dirty="0"/>
              <a:t>1818-1883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55321" y="2575034"/>
            <a:ext cx="5120113" cy="34622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dirty="0"/>
              <a:t>German philosopher, revolutionary, sociologist, historian, and economist</a:t>
            </a:r>
            <a:endParaRPr lang="en-US" sz="1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C70E9-03F1-45B9-ABF7-4AD97B31A4A0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7991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xmlns="" id="{B558F58E-93BA-44A3-BCDA-585AFF2E4F3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A person wearing a suit and tie&#10;&#10;Description generated with very high confidence">
            <a:extLst>
              <a:ext uri="{FF2B5EF4-FFF2-40B4-BE49-F238E27FC236}">
                <a16:creationId xmlns:a16="http://schemas.microsoft.com/office/drawing/2014/main" xmlns="" id="{BB2B0CCD-0246-45D5-9EC6-C242523598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4" r="2" b="17730"/>
          <a:stretch/>
        </p:blipFill>
        <p:spPr>
          <a:xfrm>
            <a:off x="5913123" y="10"/>
            <a:ext cx="6278877" cy="6857990"/>
          </a:xfrm>
          <a:custGeom>
            <a:avLst/>
            <a:gdLst>
              <a:gd name="connsiteX0" fmla="*/ 45571 w 6278877"/>
              <a:gd name="connsiteY0" fmla="*/ 0 h 6858000"/>
              <a:gd name="connsiteX1" fmla="*/ 6278877 w 6278877"/>
              <a:gd name="connsiteY1" fmla="*/ 0 h 6858000"/>
              <a:gd name="connsiteX2" fmla="*/ 6278877 w 6278877"/>
              <a:gd name="connsiteY2" fmla="*/ 6858000 h 6858000"/>
              <a:gd name="connsiteX3" fmla="*/ 3292307 w 6278877"/>
              <a:gd name="connsiteY3" fmla="*/ 6858000 h 6858000"/>
              <a:gd name="connsiteX4" fmla="*/ 3181525 w 6278877"/>
              <a:gd name="connsiteY4" fmla="*/ 6786980 h 6858000"/>
              <a:gd name="connsiteX5" fmla="*/ 0 w 6278877"/>
              <a:gd name="connsiteY5" fmla="*/ 803252 h 6858000"/>
              <a:gd name="connsiteX6" fmla="*/ 37255 w 6278877"/>
              <a:gd name="connsiteY6" fmla="*/ 6544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78877" h="6858000">
                <a:moveTo>
                  <a:pt x="45571" y="0"/>
                </a:moveTo>
                <a:lnTo>
                  <a:pt x="6278877" y="0"/>
                </a:lnTo>
                <a:lnTo>
                  <a:pt x="6278877" y="6858000"/>
                </a:lnTo>
                <a:lnTo>
                  <a:pt x="3292307" y="6858000"/>
                </a:lnTo>
                <a:lnTo>
                  <a:pt x="3181525" y="6786980"/>
                </a:lnTo>
                <a:cubicBezTo>
                  <a:pt x="1262020" y="5490189"/>
                  <a:pt x="0" y="3294101"/>
                  <a:pt x="0" y="803252"/>
                </a:cubicBezTo>
                <a:cubicBezTo>
                  <a:pt x="0" y="554167"/>
                  <a:pt x="12619" y="308030"/>
                  <a:pt x="37255" y="65445"/>
                </a:cubicBezTo>
                <a:close/>
              </a:path>
            </a:pathLst>
          </a:cu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xmlns="" id="{BCD0BBC1-A7D4-445D-98AC-95A6A45D8EBB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655320" y="2316480"/>
            <a:ext cx="493776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F7F452D1-4F77-4883-829A-0EA7E62444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320" y="2631125"/>
            <a:ext cx="4983480" cy="2397443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 algn="ctr"/>
            <a:r>
              <a:rPr lang="en-US" sz="4800" b="1" dirty="0"/>
              <a:t>Friedrich Engels</a:t>
            </a:r>
            <a:r>
              <a:rPr lang="en-US" sz="4800" dirty="0"/>
              <a:t/>
            </a:r>
            <a:br>
              <a:rPr lang="en-US" sz="4800" dirty="0"/>
            </a:br>
            <a:r>
              <a:rPr lang="en-US" sz="4800" dirty="0"/>
              <a:t>1820-1895</a:t>
            </a:r>
            <a:br>
              <a:rPr lang="en-US" sz="4800" dirty="0"/>
            </a:br>
            <a:r>
              <a:rPr lang="en-CA" sz="3600" dirty="0"/>
              <a:t>a German philosopher, social scientist, journalist and businessman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C70E9-03F1-45B9-ABF7-4AD97B31A4A0}" type="slidenum">
              <a:rPr lang="en-CA" smtClean="0"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01486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5AA7157-1A80-41AE-ABEB-2630D08C0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CA" sz="5400" b="1" dirty="0"/>
              <a:t>Contemporary Scholars: Cultural Critics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879975B-AB26-47B2-BBDE-7023350F32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CA" sz="4400" dirty="0"/>
              <a:t>Livy </a:t>
            </a:r>
            <a:r>
              <a:rPr lang="en-CA" sz="4400" dirty="0" err="1"/>
              <a:t>Visano</a:t>
            </a:r>
            <a:r>
              <a:rPr lang="en-CA" sz="4400" dirty="0"/>
              <a:t>: 1949-</a:t>
            </a:r>
          </a:p>
          <a:p>
            <a:pPr marL="0" indent="0" algn="ctr">
              <a:buNone/>
            </a:pPr>
            <a:endParaRPr lang="en-CA" sz="4400" dirty="0"/>
          </a:p>
          <a:p>
            <a:pPr algn="ctr"/>
            <a:r>
              <a:rPr lang="en-CA" sz="4400" dirty="0"/>
              <a:t>Henry Giroux: 1943-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C70E9-03F1-45B9-ABF7-4AD97B31A4A0}" type="slidenum">
              <a:rPr lang="en-CA" smtClean="0"/>
              <a:t>15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77585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xmlns="" id="{EEA8CFF8-0B69-47A0-9646-020FCD3B22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1278"/>
          <a:stretch/>
        </p:blipFill>
        <p:spPr>
          <a:xfrm>
            <a:off x="1" y="10"/>
            <a:ext cx="4654296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C57DB92A-47EF-4709-A0B7-4F9605F86B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7329" y="640080"/>
            <a:ext cx="6274590" cy="4018341"/>
          </a:xfrm>
          <a:noFill/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000" dirty="0"/>
              <a:t>Banking Concept of Education</a:t>
            </a:r>
            <a:br>
              <a:rPr lang="en-US" sz="6000" dirty="0"/>
            </a:br>
            <a:endParaRPr lang="en-US" sz="6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C70E9-03F1-45B9-ABF7-4AD97B31A4A0}" type="slidenum">
              <a:rPr lang="en-CA" smtClean="0"/>
              <a:t>16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76312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1E15C0A-0588-4B04-9E6C-C553728A12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b="1" dirty="0"/>
              <a:t>Paulo Freire 1921-1997</a:t>
            </a:r>
          </a:p>
        </p:txBody>
      </p:sp>
      <p:pic>
        <p:nvPicPr>
          <p:cNvPr id="5" name="Content Placeholder 4" descr="A person holding a sign&#10;&#10;Description generated with high confidence">
            <a:extLst>
              <a:ext uri="{FF2B5EF4-FFF2-40B4-BE49-F238E27FC236}">
                <a16:creationId xmlns:a16="http://schemas.microsoft.com/office/drawing/2014/main" xmlns="" id="{DFF5B3C6-B106-4A88-88A2-26540751FA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600" y="1585518"/>
            <a:ext cx="5876799" cy="4798503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C70E9-03F1-45B9-ABF7-4AD97B31A4A0}" type="slidenum">
              <a:rPr lang="en-CA" smtClean="0"/>
              <a:t>17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84504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97709"/>
            <a:ext cx="10515600" cy="716691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002060"/>
                </a:solidFill>
              </a:rPr>
              <a:t>Profile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C70E9-03F1-45B9-ABF7-4AD97B31A4A0}" type="slidenum">
              <a:rPr lang="en-CA" smtClean="0"/>
              <a:t>2</a:t>
            </a:fld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43697" y="1569308"/>
            <a:ext cx="11009871" cy="4806778"/>
          </a:xfrm>
        </p:spPr>
        <p:txBody>
          <a:bodyPr>
            <a:normAutofit fontScale="40000" lnSpcReduction="20000"/>
          </a:bodyPr>
          <a:lstStyle/>
          <a:p>
            <a:pPr algn="just"/>
            <a:r>
              <a:rPr lang="en-US" sz="5000" dirty="0" smtClean="0">
                <a:latin typeface="Times New Roman" pitchFamily="18" charset="0"/>
                <a:cs typeface="Times New Roman" pitchFamily="18" charset="0"/>
              </a:rPr>
              <a:t>Dr. Waseem </a:t>
            </a:r>
            <a:r>
              <a:rPr lang="en-US" sz="5000" dirty="0">
                <a:latin typeface="Times New Roman" pitchFamily="18" charset="0"/>
                <a:cs typeface="Times New Roman" pitchFamily="18" charset="0"/>
              </a:rPr>
              <a:t>Malik </a:t>
            </a:r>
            <a:r>
              <a:rPr lang="en-US" sz="5000" dirty="0" smtClean="0">
                <a:latin typeface="Times New Roman" pitchFamily="18" charset="0"/>
                <a:cs typeface="Times New Roman" pitchFamily="18" charset="0"/>
              </a:rPr>
              <a:t>hold </a:t>
            </a:r>
            <a:r>
              <a:rPr lang="en-US" sz="5000" dirty="0">
                <a:latin typeface="Times New Roman" pitchFamily="18" charset="0"/>
                <a:cs typeface="Times New Roman" pitchFamily="18" charset="0"/>
              </a:rPr>
              <a:t>a background in socio-cultural anthropology, sociology and extensive teaching experience in children and youth studies, social justice, human rights and gender inequalities, and a strong interest in research and international development.</a:t>
            </a:r>
          </a:p>
          <a:p>
            <a:pPr algn="just"/>
            <a:r>
              <a:rPr lang="en-US" sz="5000" dirty="0" smtClean="0">
                <a:latin typeface="Times New Roman" pitchFamily="18" charset="0"/>
                <a:cs typeface="Times New Roman" pitchFamily="18" charset="0"/>
              </a:rPr>
              <a:t>He has </a:t>
            </a:r>
            <a:r>
              <a:rPr lang="en-US" sz="5000" dirty="0">
                <a:latin typeface="Times New Roman" pitchFamily="18" charset="0"/>
                <a:cs typeface="Times New Roman" pitchFamily="18" charset="0"/>
              </a:rPr>
              <a:t>achieved a blend of Asian and Canadian research and academic experience. </a:t>
            </a:r>
            <a:r>
              <a:rPr lang="en-US" sz="5000" dirty="0" smtClean="0">
                <a:latin typeface="Times New Roman" pitchFamily="18" charset="0"/>
                <a:cs typeface="Times New Roman" pitchFamily="18" charset="0"/>
              </a:rPr>
              <a:t>Dr. Malik holds </a:t>
            </a:r>
            <a:r>
              <a:rPr lang="en-US" sz="5000" dirty="0">
                <a:latin typeface="Times New Roman" pitchFamily="18" charset="0"/>
                <a:cs typeface="Times New Roman" pitchFamily="18" charset="0"/>
              </a:rPr>
              <a:t>2 masters degrees, M.Sc. Anthropology from Quaid-i-Azam University, MA International Development Studies (IDS) from Saint Mary’s University, Canada and PhD anthropology (ABD) from York University, Canada. As a PhD candidate, </a:t>
            </a:r>
            <a:r>
              <a:rPr lang="en-US" sz="5000" dirty="0" smtClean="0">
                <a:latin typeface="Times New Roman" pitchFamily="18" charset="0"/>
                <a:cs typeface="Times New Roman" pitchFamily="18" charset="0"/>
              </a:rPr>
              <a:t>he has </a:t>
            </a:r>
            <a:r>
              <a:rPr lang="en-US" sz="5000" dirty="0">
                <a:latin typeface="Times New Roman" pitchFamily="18" charset="0"/>
                <a:cs typeface="Times New Roman" pitchFamily="18" charset="0"/>
              </a:rPr>
              <a:t>taught ‘introduction to anthropology’ for 6 years at York University </a:t>
            </a:r>
            <a:r>
              <a:rPr lang="en-US" sz="5000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5000" dirty="0">
                <a:latin typeface="Times New Roman" pitchFamily="18" charset="0"/>
                <a:cs typeface="Times New Roman" pitchFamily="18" charset="0"/>
              </a:rPr>
              <a:t>continued teaching afterwards and taught courses in humanities, anthropology, history, communication and equity studies at York University, Brock University, </a:t>
            </a:r>
            <a:r>
              <a:rPr lang="en-US" sz="5000" dirty="0" err="1">
                <a:latin typeface="Times New Roman" pitchFamily="18" charset="0"/>
                <a:cs typeface="Times New Roman" pitchFamily="18" charset="0"/>
              </a:rPr>
              <a:t>Wilfrid</a:t>
            </a:r>
            <a:r>
              <a:rPr lang="en-US" sz="5000" dirty="0">
                <a:latin typeface="Times New Roman" pitchFamily="18" charset="0"/>
                <a:cs typeface="Times New Roman" pitchFamily="18" charset="0"/>
              </a:rPr>
              <a:t> Laurier University and Trent University in Canada</a:t>
            </a:r>
            <a:r>
              <a:rPr lang="en-US" sz="5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5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5000" dirty="0" smtClean="0">
                <a:latin typeface="Times New Roman" pitchFamily="18" charset="0"/>
                <a:cs typeface="Times New Roman" pitchFamily="18" charset="0"/>
              </a:rPr>
              <a:t>He </a:t>
            </a:r>
            <a:r>
              <a:rPr lang="en-US" sz="5000" dirty="0">
                <a:latin typeface="Times New Roman" pitchFamily="18" charset="0"/>
                <a:cs typeface="Times New Roman" pitchFamily="18" charset="0"/>
              </a:rPr>
              <a:t>also </a:t>
            </a:r>
            <a:r>
              <a:rPr lang="en-US" sz="5000" dirty="0" smtClean="0">
                <a:latin typeface="Times New Roman" pitchFamily="18" charset="0"/>
                <a:cs typeface="Times New Roman" pitchFamily="18" charset="0"/>
              </a:rPr>
              <a:t>has </a:t>
            </a:r>
            <a:r>
              <a:rPr lang="en-US" sz="5000" dirty="0">
                <a:latin typeface="Times New Roman" pitchFamily="18" charset="0"/>
                <a:cs typeface="Times New Roman" pitchFamily="18" charset="0"/>
              </a:rPr>
              <a:t>a sound background in applied anthropological research with main focus on community development and social change. </a:t>
            </a:r>
            <a:r>
              <a:rPr lang="en-US" sz="5000" dirty="0" smtClean="0">
                <a:latin typeface="Times New Roman" pitchFamily="18" charset="0"/>
                <a:cs typeface="Times New Roman" pitchFamily="18" charset="0"/>
              </a:rPr>
              <a:t>Dr. Malik has </a:t>
            </a:r>
            <a:r>
              <a:rPr lang="en-US" sz="5000" dirty="0">
                <a:latin typeface="Times New Roman" pitchFamily="18" charset="0"/>
                <a:cs typeface="Times New Roman" pitchFamily="18" charset="0"/>
              </a:rPr>
              <a:t>worked with NGOs, government health departments and conducted research projects funded by UNICEF, WHO and World Bank for about 7 years. </a:t>
            </a:r>
            <a:r>
              <a:rPr lang="en-US" sz="5000" dirty="0" smtClean="0">
                <a:latin typeface="Times New Roman" pitchFamily="18" charset="0"/>
                <a:cs typeface="Times New Roman" pitchFamily="18" charset="0"/>
              </a:rPr>
              <a:t>He has </a:t>
            </a:r>
            <a:r>
              <a:rPr lang="en-US" sz="5000" dirty="0">
                <a:latin typeface="Times New Roman" pitchFamily="18" charset="0"/>
                <a:cs typeface="Times New Roman" pitchFamily="18" charset="0"/>
              </a:rPr>
              <a:t>directed and participated in various research projects. They were mainly focused on community development and social change in social sector. For the most part, </a:t>
            </a:r>
            <a:r>
              <a:rPr lang="en-US" sz="5000" dirty="0" smtClean="0">
                <a:latin typeface="Times New Roman" pitchFamily="18" charset="0"/>
                <a:cs typeface="Times New Roman" pitchFamily="18" charset="0"/>
              </a:rPr>
              <a:t>his </a:t>
            </a:r>
            <a:r>
              <a:rPr lang="en-US" sz="5000" dirty="0">
                <a:latin typeface="Times New Roman" pitchFamily="18" charset="0"/>
                <a:cs typeface="Times New Roman" pitchFamily="18" charset="0"/>
              </a:rPr>
              <a:t>project participation covered overall undertaking of research studies, including team supervision, field work, data collection, data tabulation, presentation, report writing and project finance management.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17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139ED51-B849-40A9-933E-532D5574EF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79673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en-CA" sz="4800" b="1" dirty="0">
                <a:solidFill>
                  <a:schemeClr val="accent2"/>
                </a:solidFill>
              </a:rPr>
              <a:t>Two Parts of Presentation</a:t>
            </a:r>
            <a:endParaRPr lang="en-CA" sz="4800" dirty="0">
              <a:solidFill>
                <a:schemeClr val="accent2"/>
              </a:solidFill>
            </a:endParaRPr>
          </a:p>
          <a:p>
            <a:pPr marL="0" indent="0" algn="ctr">
              <a:buNone/>
            </a:pPr>
            <a:r>
              <a:rPr lang="en-CA" sz="4800" dirty="0">
                <a:solidFill>
                  <a:schemeClr val="accent2"/>
                </a:solidFill>
              </a:rPr>
              <a:t>Critique</a:t>
            </a:r>
          </a:p>
          <a:p>
            <a:pPr marL="0" indent="0" algn="ctr">
              <a:buNone/>
            </a:pPr>
            <a:r>
              <a:rPr lang="en-CA" sz="4800" dirty="0">
                <a:solidFill>
                  <a:schemeClr val="accent2"/>
                </a:solidFill>
              </a:rPr>
              <a:t>&amp;</a:t>
            </a:r>
          </a:p>
          <a:p>
            <a:pPr marL="0" indent="0" algn="ctr">
              <a:buNone/>
            </a:pPr>
            <a:r>
              <a:rPr lang="en-CA" sz="4800" dirty="0">
                <a:solidFill>
                  <a:schemeClr val="accent2"/>
                </a:solidFill>
              </a:rPr>
              <a:t>Youth Empowerment</a:t>
            </a:r>
          </a:p>
          <a:p>
            <a:endParaRPr lang="en-CA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C70E9-03F1-45B9-ABF7-4AD97B31A4A0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58383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583D8D1-1B86-4C2E-871F-3359FCCEB7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29339"/>
            <a:ext cx="10515600" cy="504495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4000" b="1" dirty="0">
                <a:solidFill>
                  <a:schemeClr val="accent2"/>
                </a:solidFill>
              </a:rPr>
              <a:t>The Child/Youth</a:t>
            </a:r>
            <a:endParaRPr lang="en-CA" sz="4000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en-CA" sz="4000" dirty="0">
                <a:solidFill>
                  <a:schemeClr val="accent2"/>
                </a:solidFill>
              </a:rPr>
              <a:t>The United Nations Convention on the Rights of the Child (UNCRC), 1989</a:t>
            </a:r>
            <a:br>
              <a:rPr lang="en-CA" sz="4000" dirty="0">
                <a:solidFill>
                  <a:schemeClr val="accent2"/>
                </a:solidFill>
              </a:rPr>
            </a:br>
            <a:endParaRPr lang="en-CA" sz="4000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en-CA" sz="4000" dirty="0">
                <a:solidFill>
                  <a:schemeClr val="accent2"/>
                </a:solidFill>
              </a:rPr>
              <a:t>What is the UNCRC and why is it important?</a:t>
            </a:r>
          </a:p>
          <a:p>
            <a:pPr marL="0" indent="0">
              <a:buNone/>
            </a:pPr>
            <a:endParaRPr lang="en-CA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C70E9-03F1-45B9-ABF7-4AD97B31A4A0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3041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594857C-D32F-4D47-B0FF-18CCD58A4F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en-CA" sz="3600" b="1" dirty="0">
                <a:solidFill>
                  <a:schemeClr val="accent2"/>
                </a:solidFill>
              </a:rPr>
              <a:t>the "three P's"-- Rights of </a:t>
            </a:r>
            <a:endParaRPr lang="en-CA" sz="3600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en-CA" b="1" dirty="0">
                <a:solidFill>
                  <a:schemeClr val="accent2"/>
                </a:solidFill>
              </a:rPr>
              <a:t> </a:t>
            </a:r>
            <a:endParaRPr lang="en-CA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en-CA" b="1" dirty="0">
                <a:solidFill>
                  <a:schemeClr val="accent2"/>
                </a:solidFill>
              </a:rPr>
              <a:t>1) Provision </a:t>
            </a:r>
            <a:endParaRPr lang="en-CA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en-CA" b="1" dirty="0">
                <a:solidFill>
                  <a:schemeClr val="accent2"/>
                </a:solidFill>
              </a:rPr>
              <a:t>2) Protection and </a:t>
            </a:r>
            <a:endParaRPr lang="en-CA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en-CA" b="1" dirty="0">
                <a:solidFill>
                  <a:schemeClr val="accent2"/>
                </a:solidFill>
              </a:rPr>
              <a:t>3) Participation </a:t>
            </a:r>
            <a:endParaRPr lang="en-CA" dirty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en-CA" b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en-CA" b="1" dirty="0">
                <a:solidFill>
                  <a:schemeClr val="accent2"/>
                </a:solidFill>
              </a:rPr>
              <a:t>Children and Youth as future?</a:t>
            </a:r>
            <a:endParaRPr lang="en-CA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en-CA" b="1" dirty="0">
                <a:solidFill>
                  <a:schemeClr val="accent2"/>
                </a:solidFill>
              </a:rPr>
              <a:t>Or is entire generation of children and youth at stake?</a:t>
            </a:r>
            <a:endParaRPr lang="en-CA" dirty="0">
              <a:solidFill>
                <a:schemeClr val="accent2"/>
              </a:solidFill>
            </a:endParaRPr>
          </a:p>
          <a:p>
            <a:endParaRPr lang="en-CA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C70E9-03F1-45B9-ABF7-4AD97B31A4A0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4612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41FBB0B-5BFD-46F3-8A1C-D9D5FC4785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4341" y="285226"/>
            <a:ext cx="10897299" cy="628335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4000" b="1" dirty="0">
                <a:solidFill>
                  <a:schemeClr val="accent2"/>
                </a:solidFill>
              </a:rPr>
              <a:t>Key Arguments</a:t>
            </a:r>
            <a:endParaRPr lang="en-CA" sz="4000" dirty="0">
              <a:solidFill>
                <a:schemeClr val="accent2"/>
              </a:solidFill>
            </a:endParaRPr>
          </a:p>
          <a:p>
            <a:r>
              <a:rPr lang="en-CA" sz="3000" b="1" dirty="0">
                <a:solidFill>
                  <a:schemeClr val="accent2"/>
                </a:solidFill>
              </a:rPr>
              <a:t>neoliberalism</a:t>
            </a:r>
            <a:r>
              <a:rPr lang="en-CA" sz="3000" dirty="0">
                <a:solidFill>
                  <a:schemeClr val="accent2"/>
                </a:solidFill>
              </a:rPr>
              <a:t> sets education trends that fulfil mere needs of </a:t>
            </a:r>
            <a:r>
              <a:rPr lang="en-CA" sz="3000" b="1" dirty="0">
                <a:solidFill>
                  <a:schemeClr val="accent2"/>
                </a:solidFill>
              </a:rPr>
              <a:t>minority elite </a:t>
            </a:r>
            <a:r>
              <a:rPr lang="en-CA" sz="3000" dirty="0">
                <a:solidFill>
                  <a:schemeClr val="accent2"/>
                </a:solidFill>
              </a:rPr>
              <a:t>to maximize their </a:t>
            </a:r>
            <a:r>
              <a:rPr lang="en-CA" sz="3000" b="1" dirty="0">
                <a:solidFill>
                  <a:schemeClr val="accent2"/>
                </a:solidFill>
              </a:rPr>
              <a:t>profit</a:t>
            </a:r>
            <a:r>
              <a:rPr lang="en-CA" sz="3000" dirty="0">
                <a:solidFill>
                  <a:schemeClr val="accent2"/>
                </a:solidFill>
              </a:rPr>
              <a:t> hence </a:t>
            </a:r>
            <a:r>
              <a:rPr lang="en-CA" sz="3000" b="1" dirty="0">
                <a:solidFill>
                  <a:schemeClr val="accent2"/>
                </a:solidFill>
              </a:rPr>
              <a:t>undermine</a:t>
            </a:r>
            <a:r>
              <a:rPr lang="en-CA" sz="3000" dirty="0">
                <a:solidFill>
                  <a:schemeClr val="accent2"/>
                </a:solidFill>
              </a:rPr>
              <a:t> intellectual participation and youth agency</a:t>
            </a:r>
          </a:p>
          <a:p>
            <a:r>
              <a:rPr lang="en-CA" sz="3000" b="1" dirty="0">
                <a:solidFill>
                  <a:schemeClr val="accent2"/>
                </a:solidFill>
              </a:rPr>
              <a:t>labour-capital relationship exploitative and oppressive</a:t>
            </a:r>
            <a:r>
              <a:rPr lang="en-CA" sz="3000" dirty="0">
                <a:solidFill>
                  <a:schemeClr val="accent2"/>
                </a:solidFill>
              </a:rPr>
              <a:t>. Capital’s control and ultra power hinders fairness, equality and social justice</a:t>
            </a:r>
          </a:p>
          <a:p>
            <a:r>
              <a:rPr lang="en-CA" sz="3000" b="1" dirty="0">
                <a:solidFill>
                  <a:schemeClr val="accent2"/>
                </a:solidFill>
              </a:rPr>
              <a:t>true dialogue</a:t>
            </a:r>
            <a:r>
              <a:rPr lang="en-CA" sz="3000" dirty="0">
                <a:solidFill>
                  <a:schemeClr val="accent2"/>
                </a:solidFill>
              </a:rPr>
              <a:t> and </a:t>
            </a:r>
            <a:r>
              <a:rPr lang="en-CA" sz="3000" b="1" dirty="0">
                <a:solidFill>
                  <a:schemeClr val="accent2"/>
                </a:solidFill>
              </a:rPr>
              <a:t>praxis</a:t>
            </a:r>
            <a:r>
              <a:rPr lang="en-CA" sz="3000" dirty="0">
                <a:solidFill>
                  <a:schemeClr val="accent2"/>
                </a:solidFill>
              </a:rPr>
              <a:t> can transform </a:t>
            </a:r>
            <a:r>
              <a:rPr lang="en-CA" sz="3000" b="1" dirty="0">
                <a:solidFill>
                  <a:schemeClr val="accent2"/>
                </a:solidFill>
              </a:rPr>
              <a:t>“banking” </a:t>
            </a:r>
            <a:r>
              <a:rPr lang="en-CA" sz="3000" dirty="0">
                <a:solidFill>
                  <a:schemeClr val="accent2"/>
                </a:solidFill>
              </a:rPr>
              <a:t>system of education and </a:t>
            </a:r>
            <a:r>
              <a:rPr lang="en-CA" sz="3000" b="1" dirty="0">
                <a:solidFill>
                  <a:schemeClr val="accent2"/>
                </a:solidFill>
              </a:rPr>
              <a:t>reclaim</a:t>
            </a:r>
            <a:r>
              <a:rPr lang="en-CA" sz="3000" dirty="0">
                <a:solidFill>
                  <a:schemeClr val="accent2"/>
                </a:solidFill>
              </a:rPr>
              <a:t> respect, dignity and social justice through agency and participation</a:t>
            </a:r>
          </a:p>
          <a:p>
            <a:r>
              <a:rPr lang="en-CA" sz="3000" b="1" dirty="0">
                <a:solidFill>
                  <a:schemeClr val="accent2"/>
                </a:solidFill>
              </a:rPr>
              <a:t>education</a:t>
            </a:r>
            <a:r>
              <a:rPr lang="en-CA" sz="3000" dirty="0">
                <a:solidFill>
                  <a:schemeClr val="accent2"/>
                </a:solidFill>
              </a:rPr>
              <a:t> services capital economy helps produce necessary social, political, ideological and economic conditions for capitalism and therefore reflects and </a:t>
            </a:r>
            <a:r>
              <a:rPr lang="en-CA" sz="3000" b="1" dirty="0">
                <a:solidFill>
                  <a:schemeClr val="accent2"/>
                </a:solidFill>
              </a:rPr>
              <a:t>reproduces inequalities </a:t>
            </a:r>
            <a:r>
              <a:rPr lang="en-CA" sz="3000" dirty="0">
                <a:solidFill>
                  <a:schemeClr val="accent2"/>
                </a:solidFill>
              </a:rPr>
              <a:t>in the relationship of production</a:t>
            </a:r>
          </a:p>
          <a:p>
            <a:endParaRPr lang="en-CA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C70E9-03F1-45B9-ABF7-4AD97B31A4A0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9324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3587847-043D-4896-BF11-D6B82AF480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7532" y="558887"/>
            <a:ext cx="10515600" cy="5170794"/>
          </a:xfrm>
        </p:spPr>
        <p:txBody>
          <a:bodyPr>
            <a:noAutofit/>
          </a:bodyPr>
          <a:lstStyle/>
          <a:p>
            <a:pPr algn="ctr">
              <a:buFont typeface="Courier New" panose="02070309020205020404" pitchFamily="49" charset="0"/>
              <a:buChar char="o"/>
            </a:pPr>
            <a:r>
              <a:rPr lang="en-CA" sz="3200" b="1" dirty="0">
                <a:solidFill>
                  <a:schemeClr val="accent2"/>
                </a:solidFill>
              </a:rPr>
              <a:t>Trespassing and intrusion</a:t>
            </a:r>
          </a:p>
          <a:p>
            <a:pPr algn="ctr">
              <a:buFont typeface="Courier New" panose="02070309020205020404" pitchFamily="49" charset="0"/>
              <a:buChar char="o"/>
            </a:pPr>
            <a:endParaRPr lang="en-CA" sz="3200" b="1" dirty="0">
              <a:solidFill>
                <a:schemeClr val="accent2"/>
              </a:solidFill>
            </a:endParaRPr>
          </a:p>
          <a:p>
            <a:pPr algn="ctr">
              <a:buFont typeface="Courier New" panose="02070309020205020404" pitchFamily="49" charset="0"/>
              <a:buChar char="o"/>
            </a:pPr>
            <a:r>
              <a:rPr lang="en-CA" sz="3200" b="1" dirty="0">
                <a:solidFill>
                  <a:schemeClr val="accent2"/>
                </a:solidFill>
              </a:rPr>
              <a:t>Colonization/colonialism/imperialism </a:t>
            </a:r>
          </a:p>
          <a:p>
            <a:pPr algn="ctr">
              <a:buFont typeface="Courier New" panose="02070309020205020404" pitchFamily="49" charset="0"/>
              <a:buChar char="o"/>
            </a:pPr>
            <a:endParaRPr lang="en-CA" sz="3200" b="1" dirty="0">
              <a:solidFill>
                <a:schemeClr val="accent2"/>
              </a:solidFill>
            </a:endParaRPr>
          </a:p>
          <a:p>
            <a:pPr algn="ctr">
              <a:buFont typeface="Courier New" panose="02070309020205020404" pitchFamily="49" charset="0"/>
              <a:buChar char="o"/>
            </a:pPr>
            <a:r>
              <a:rPr lang="en-CA" sz="3200" b="1" dirty="0">
                <a:solidFill>
                  <a:schemeClr val="accent2"/>
                </a:solidFill>
              </a:rPr>
              <a:t>Power versus powerless</a:t>
            </a:r>
            <a:br>
              <a:rPr lang="en-CA" sz="3200" b="1" dirty="0">
                <a:solidFill>
                  <a:schemeClr val="accent2"/>
                </a:solidFill>
              </a:rPr>
            </a:br>
            <a:endParaRPr lang="en-CA" sz="3200" b="1" dirty="0">
              <a:solidFill>
                <a:schemeClr val="accent2"/>
              </a:solidFill>
            </a:endParaRPr>
          </a:p>
          <a:p>
            <a:pPr algn="ctr">
              <a:buFont typeface="Courier New" panose="02070309020205020404" pitchFamily="49" charset="0"/>
              <a:buChar char="o"/>
            </a:pPr>
            <a:r>
              <a:rPr lang="en-CA" sz="3200" b="1" dirty="0">
                <a:solidFill>
                  <a:schemeClr val="accent2"/>
                </a:solidFill>
              </a:rPr>
              <a:t>Common assumption and ideologies</a:t>
            </a:r>
          </a:p>
          <a:p>
            <a:pPr marL="0" indent="0" algn="ctr">
              <a:buNone/>
            </a:pPr>
            <a:endParaRPr lang="en-CA" sz="3200" b="1" dirty="0">
              <a:solidFill>
                <a:schemeClr val="accent2"/>
              </a:solidFill>
            </a:endParaRPr>
          </a:p>
          <a:p>
            <a:pPr algn="ctr">
              <a:buFont typeface="Courier New" panose="02070309020205020404" pitchFamily="49" charset="0"/>
              <a:buChar char="o"/>
            </a:pPr>
            <a:r>
              <a:rPr lang="en-CA" sz="3200" b="1" dirty="0">
                <a:solidFill>
                  <a:schemeClr val="accent2"/>
                </a:solidFill>
              </a:rPr>
              <a:t>Agency/empowerment</a:t>
            </a:r>
            <a:r>
              <a:rPr lang="en-CA" sz="3200" dirty="0"/>
              <a:t/>
            </a:r>
            <a:br>
              <a:rPr lang="en-CA" sz="3200" dirty="0"/>
            </a:br>
            <a:endParaRPr lang="en-CA" sz="3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C70E9-03F1-45B9-ABF7-4AD97B31A4A0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12422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AB4B51C-108C-4ABA-8D2E-4240009173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86725"/>
            <a:ext cx="10515600" cy="53385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3600" b="1" dirty="0">
                <a:solidFill>
                  <a:schemeClr val="accent2"/>
                </a:solidFill>
              </a:rPr>
              <a:t>Humanization and Dehumanization</a:t>
            </a:r>
          </a:p>
          <a:p>
            <a:pPr marL="0" indent="0">
              <a:buNone/>
            </a:pPr>
            <a:endParaRPr lang="en-CA" sz="3600" dirty="0">
              <a:solidFill>
                <a:schemeClr val="accent2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CA" sz="3600" dirty="0">
                <a:solidFill>
                  <a:schemeClr val="accent2"/>
                </a:solidFill>
              </a:rPr>
              <a:t>“human beings” to oppressors?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sz="3600" dirty="0">
                <a:solidFill>
                  <a:schemeClr val="accent2"/>
                </a:solidFill>
              </a:rPr>
              <a:t>Process of liberation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sz="3600" dirty="0">
                <a:solidFill>
                  <a:schemeClr val="accent2"/>
                </a:solidFill>
              </a:rPr>
              <a:t>The dialogue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sz="3600" dirty="0">
                <a:solidFill>
                  <a:schemeClr val="accent2"/>
                </a:solidFill>
              </a:rPr>
              <a:t>Praxis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sz="3600" dirty="0">
                <a:solidFill>
                  <a:schemeClr val="accent2"/>
                </a:solidFill>
              </a:rPr>
              <a:t>Solidarity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CA" sz="3600" dirty="0">
                <a:solidFill>
                  <a:schemeClr val="accent2"/>
                </a:solidFill>
              </a:rPr>
              <a:t>The time for social change never been that urgent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C70E9-03F1-45B9-ABF7-4AD97B31A4A0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39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0ECA68F-EEFE-4CF1-B84E-02F73BC79E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006" y="377504"/>
            <a:ext cx="11182524" cy="6920917"/>
          </a:xfrm>
        </p:spPr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en-CA" sz="3200" b="1" dirty="0">
                <a:solidFill>
                  <a:schemeClr val="accent2"/>
                </a:solidFill>
              </a:rPr>
              <a:t>Toolbox</a:t>
            </a:r>
            <a:endParaRPr lang="en-CA" sz="3200" dirty="0">
              <a:solidFill>
                <a:schemeClr val="accent2"/>
              </a:solidFill>
            </a:endParaRP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CA" sz="3200" b="1" dirty="0">
                <a:solidFill>
                  <a:schemeClr val="accent2"/>
                </a:solidFill>
              </a:rPr>
              <a:t>YOU Question</a:t>
            </a:r>
            <a:endParaRPr lang="en-CA" sz="3200" dirty="0">
              <a:solidFill>
                <a:schemeClr val="accent2"/>
              </a:solidFill>
            </a:endParaRPr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ü"/>
            </a:pPr>
            <a:r>
              <a:rPr lang="en-CA" sz="3200" b="1" dirty="0">
                <a:solidFill>
                  <a:schemeClr val="accent2"/>
                </a:solidFill>
              </a:rPr>
              <a:t>How/does this move me to change my thinking/acting/world?</a:t>
            </a:r>
            <a:endParaRPr lang="en-CA" sz="3200" dirty="0">
              <a:solidFill>
                <a:schemeClr val="accent2"/>
              </a:solidFill>
            </a:endParaRPr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ü"/>
            </a:pPr>
            <a:r>
              <a:rPr lang="en-CA" sz="3200" b="1" dirty="0">
                <a:solidFill>
                  <a:schemeClr val="accent2"/>
                </a:solidFill>
              </a:rPr>
              <a:t>Knowledge and awareness</a:t>
            </a:r>
            <a:endParaRPr lang="en-CA" sz="3200" dirty="0">
              <a:solidFill>
                <a:schemeClr val="accent2"/>
              </a:solidFill>
            </a:endParaRPr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ü"/>
            </a:pPr>
            <a:r>
              <a:rPr lang="en-CA" sz="3200" b="1" dirty="0">
                <a:solidFill>
                  <a:schemeClr val="accent2"/>
                </a:solidFill>
              </a:rPr>
              <a:t>Identifying dehumanizing ideologies</a:t>
            </a:r>
            <a:endParaRPr lang="en-CA" sz="3200" dirty="0">
              <a:solidFill>
                <a:schemeClr val="accent2"/>
              </a:solidFill>
            </a:endParaRPr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ü"/>
            </a:pPr>
            <a:r>
              <a:rPr lang="en-CA" sz="3200" b="1" dirty="0">
                <a:solidFill>
                  <a:schemeClr val="accent2"/>
                </a:solidFill>
              </a:rPr>
              <a:t>Liberating actions</a:t>
            </a:r>
            <a:endParaRPr lang="en-CA" sz="3200" dirty="0">
              <a:solidFill>
                <a:schemeClr val="accent2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C70E9-03F1-45B9-ABF7-4AD97B31A4A0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60120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1656</TotalTime>
  <Words>460</Words>
  <Application>Microsoft Office PowerPoint</Application>
  <PresentationFormat>Custom</PresentationFormat>
  <Paragraphs>85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Office Theme</vt:lpstr>
      <vt:lpstr>Civic</vt:lpstr>
      <vt:lpstr>PowerPoint Presentation</vt:lpstr>
      <vt:lpstr>Profile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1918 – 1990  a French Marxist Philosopher</vt:lpstr>
      <vt:lpstr>Antonio Gramsci 1891-1937 an Italian Marxist philosopher and politician</vt:lpstr>
      <vt:lpstr>Karl Marx 1818-1883</vt:lpstr>
      <vt:lpstr>Friedrich Engels 1820-1895 a German philosopher, social scientist, journalist and businessman</vt:lpstr>
      <vt:lpstr>Contemporary Scholars: Cultural Critics</vt:lpstr>
      <vt:lpstr>Banking Concept of Education </vt:lpstr>
      <vt:lpstr>Paulo Freire 1921-1997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1918 – 1990  a French Marxist Philosopher</dc:title>
  <dc:creator>WASEEM MALIK</dc:creator>
  <cp:lastModifiedBy>IIUI</cp:lastModifiedBy>
  <cp:revision>17</cp:revision>
  <dcterms:created xsi:type="dcterms:W3CDTF">2018-01-14T01:02:48Z</dcterms:created>
  <dcterms:modified xsi:type="dcterms:W3CDTF">2018-06-13T08:31:45Z</dcterms:modified>
</cp:coreProperties>
</file>