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8" r:id="rId1"/>
    <p:sldMasterId id="2147484180" r:id="rId2"/>
  </p:sldMasterIdLst>
  <p:notesMasterIdLst>
    <p:notesMasterId r:id="rId19"/>
  </p:notesMasterIdLst>
  <p:sldIdLst>
    <p:sldId id="256" r:id="rId3"/>
    <p:sldId id="338" r:id="rId4"/>
    <p:sldId id="331" r:id="rId5"/>
    <p:sldId id="292" r:id="rId6"/>
    <p:sldId id="323" r:id="rId7"/>
    <p:sldId id="333" r:id="rId8"/>
    <p:sldId id="332" r:id="rId9"/>
    <p:sldId id="335" r:id="rId10"/>
    <p:sldId id="337" r:id="rId11"/>
    <p:sldId id="336" r:id="rId12"/>
    <p:sldId id="325" r:id="rId13"/>
    <p:sldId id="326" r:id="rId14"/>
    <p:sldId id="327" r:id="rId15"/>
    <p:sldId id="328" r:id="rId16"/>
    <p:sldId id="324" r:id="rId17"/>
    <p:sldId id="306"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snapToGrid="0">
      <p:cViewPr>
        <p:scale>
          <a:sx n="80" d="100"/>
          <a:sy n="80" d="100"/>
        </p:scale>
        <p:origin x="-234" y="5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48FC8C-98F9-4891-B5C3-68B34AB058AD}" type="datetimeFigureOut">
              <a:rPr lang="en-US" smtClean="0"/>
              <a:t>6/13/2018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75EA8-8031-4D3B-B619-6DC690472EE4}" type="slidenum">
              <a:rPr lang="en-US" smtClean="0"/>
              <a:t>‹#›</a:t>
            </a:fld>
            <a:endParaRPr lang="en-US"/>
          </a:p>
        </p:txBody>
      </p:sp>
    </p:spTree>
    <p:extLst>
      <p:ext uri="{BB962C8B-B14F-4D97-AF65-F5344CB8AC3E}">
        <p14:creationId xmlns:p14="http://schemas.microsoft.com/office/powerpoint/2010/main" val="1921210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3104678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1683175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2617120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F0E2051-F02B-45C4-8E2B-39B5FDE8C727}" type="datetimeFigureOut">
              <a:rPr lang="de-AT" smtClean="0"/>
              <a:t>13.06.2018</a:t>
            </a:fld>
            <a:endParaRPr lang="de-AT"/>
          </a:p>
        </p:txBody>
      </p:sp>
      <p:sp>
        <p:nvSpPr>
          <p:cNvPr id="17" name="Footer Placeholder 16"/>
          <p:cNvSpPr>
            <a:spLocks noGrp="1"/>
          </p:cNvSpPr>
          <p:nvPr>
            <p:ph type="ftr" sz="quarter" idx="11"/>
          </p:nvPr>
        </p:nvSpPr>
        <p:spPr/>
        <p:txBody>
          <a:bodyPr/>
          <a:lstStyle/>
          <a:p>
            <a:endParaRPr lang="de-AT"/>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0A481E38-95CC-4607-BC0A-3A42C7EE7CF3}" type="slidenum">
              <a:rPr lang="de-AT" smtClean="0"/>
              <a:t>‹#›</a:t>
            </a:fld>
            <a:endParaRPr lang="de-AT"/>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a:xfrm>
            <a:off x="5815584" y="1026373"/>
            <a:ext cx="609600" cy="441325"/>
          </a:xfrm>
        </p:spPr>
        <p:txBody>
          <a:bodyPr/>
          <a:lstStyle/>
          <a:p>
            <a:fld id="{0A481E38-95CC-4607-BC0A-3A42C7EE7CF3}" type="slidenum">
              <a:rPr lang="de-AT" smtClean="0"/>
              <a:t>‹#›</a:t>
            </a:fld>
            <a:endParaRPr lang="de-AT"/>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de-AT"/>
          </a:p>
        </p:txBody>
      </p:sp>
      <p:sp>
        <p:nvSpPr>
          <p:cNvPr id="4" name="Date Placeholder 3"/>
          <p:cNvSpPr>
            <a:spLocks noGrp="1"/>
          </p:cNvSpPr>
          <p:nvPr>
            <p:ph type="dt" sz="half" idx="10"/>
          </p:nvPr>
        </p:nvSpPr>
        <p:spPr/>
        <p:txBody>
          <a:bodyPr/>
          <a:lstStyle/>
          <a:p>
            <a:fld id="{BF0E2051-F02B-45C4-8E2B-39B5FDE8C727}" type="datetimeFigureOut">
              <a:rPr lang="de-AT" smtClean="0"/>
              <a:t>13.06.2018</a:t>
            </a:fld>
            <a:endParaRPr lang="de-AT"/>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0A481E38-95CC-4607-BC0A-3A42C7EE7CF3}" type="slidenum">
              <a:rPr lang="de-AT" smtClean="0"/>
              <a:t>‹#›</a:t>
            </a:fld>
            <a:endParaRPr lang="de-AT"/>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BF0E2051-F02B-45C4-8E2B-39B5FDE8C727}" type="datetimeFigureOut">
              <a:rPr lang="de-AT" smtClean="0"/>
              <a:t>13.06.2018</a:t>
            </a:fld>
            <a:endParaRPr lang="de-AT"/>
          </a:p>
        </p:txBody>
      </p:sp>
      <p:sp>
        <p:nvSpPr>
          <p:cNvPr id="6" name="Footer Placeholder 5"/>
          <p:cNvSpPr>
            <a:spLocks noGrp="1"/>
          </p:cNvSpPr>
          <p:nvPr>
            <p:ph type="ftr" sz="quarter" idx="11"/>
          </p:nvPr>
        </p:nvSpPr>
        <p:spPr/>
        <p:txBody>
          <a:bodyPr/>
          <a:lstStyle/>
          <a:p>
            <a:endParaRPr lang="de-AT"/>
          </a:p>
        </p:txBody>
      </p:sp>
      <p:sp>
        <p:nvSpPr>
          <p:cNvPr id="7" name="Slide Number Placeholder 6"/>
          <p:cNvSpPr>
            <a:spLocks noGrp="1"/>
          </p:cNvSpPr>
          <p:nvPr>
            <p:ph type="sldNum" sz="quarter" idx="12"/>
          </p:nvPr>
        </p:nvSpPr>
        <p:spPr/>
        <p:txBody>
          <a:bodyPr/>
          <a:lstStyle/>
          <a:p>
            <a:fld id="{0A481E38-95CC-4607-BC0A-3A42C7EE7CF3}" type="slidenum">
              <a:rPr lang="de-AT" smtClean="0"/>
              <a:t>‹#›</a:t>
            </a:fld>
            <a:endParaRPr lang="de-AT"/>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F0E2051-F02B-45C4-8E2B-39B5FDE8C727}" type="datetimeFigureOut">
              <a:rPr lang="de-AT" smtClean="0"/>
              <a:t>13.06.2018</a:t>
            </a:fld>
            <a:endParaRPr lang="de-AT"/>
          </a:p>
        </p:txBody>
      </p:sp>
      <p:sp>
        <p:nvSpPr>
          <p:cNvPr id="8" name="Footer Placeholder 7"/>
          <p:cNvSpPr>
            <a:spLocks noGrp="1"/>
          </p:cNvSpPr>
          <p:nvPr>
            <p:ph type="ftr" sz="quarter" idx="11"/>
          </p:nvPr>
        </p:nvSpPr>
        <p:spPr>
          <a:xfrm>
            <a:off x="406400" y="6409944"/>
            <a:ext cx="4775200" cy="365760"/>
          </a:xfrm>
        </p:spPr>
        <p:txBody>
          <a:bodyPr/>
          <a:lstStyle/>
          <a:p>
            <a:endParaRPr lang="de-AT"/>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0A481E38-95CC-4607-BC0A-3A42C7EE7CF3}" type="slidenum">
              <a:rPr lang="de-AT" smtClean="0"/>
              <a:t>‹#›</a:t>
            </a:fld>
            <a:endParaRPr lang="de-AT"/>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0E2051-F02B-45C4-8E2B-39B5FDE8C727}" type="datetimeFigureOut">
              <a:rPr lang="de-AT" smtClean="0"/>
              <a:t>13.06.2018</a:t>
            </a:fld>
            <a:endParaRPr lang="de-AT"/>
          </a:p>
        </p:txBody>
      </p:sp>
      <p:sp>
        <p:nvSpPr>
          <p:cNvPr id="4" name="Footer Placeholder 3"/>
          <p:cNvSpPr>
            <a:spLocks noGrp="1"/>
          </p:cNvSpPr>
          <p:nvPr>
            <p:ph type="ftr" sz="quarter" idx="11"/>
          </p:nvPr>
        </p:nvSpPr>
        <p:spPr/>
        <p:txBody>
          <a:bodyPr/>
          <a:lstStyle/>
          <a:p>
            <a:endParaRPr lang="de-AT"/>
          </a:p>
        </p:txBody>
      </p:sp>
      <p:sp>
        <p:nvSpPr>
          <p:cNvPr id="5" name="Slide Number Placeholder 4"/>
          <p:cNvSpPr>
            <a:spLocks noGrp="1"/>
          </p:cNvSpPr>
          <p:nvPr>
            <p:ph type="sldNum" sz="quarter" idx="12"/>
          </p:nvPr>
        </p:nvSpPr>
        <p:spPr>
          <a:xfrm>
            <a:off x="5791200" y="1036021"/>
            <a:ext cx="609600" cy="441325"/>
          </a:xfrm>
        </p:spPr>
        <p:txBody>
          <a:bodyPr/>
          <a:lstStyle/>
          <a:p>
            <a:fld id="{0A481E38-95CC-4607-BC0A-3A42C7EE7CF3}" type="slidenum">
              <a:rPr lang="de-AT" smtClean="0"/>
              <a:t>‹#›</a:t>
            </a:fld>
            <a:endParaRPr lang="de-A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F0E2051-F02B-45C4-8E2B-39B5FDE8C727}" type="datetimeFigureOut">
              <a:rPr lang="de-AT" smtClean="0"/>
              <a:t>13.06.2018</a:t>
            </a:fld>
            <a:endParaRPr lang="de-AT"/>
          </a:p>
        </p:txBody>
      </p:sp>
      <p:sp>
        <p:nvSpPr>
          <p:cNvPr id="3" name="Footer Placeholder 2"/>
          <p:cNvSpPr>
            <a:spLocks noGrp="1"/>
          </p:cNvSpPr>
          <p:nvPr>
            <p:ph type="ftr" sz="quarter" idx="11"/>
          </p:nvPr>
        </p:nvSpPr>
        <p:spPr/>
        <p:txBody>
          <a:bodyPr/>
          <a:lstStyle/>
          <a:p>
            <a:endParaRPr lang="de-AT"/>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0A481E38-95CC-4607-BC0A-3A42C7EE7CF3}" type="slidenum">
              <a:rPr lang="de-AT" smtClean="0"/>
              <a:t>‹#›</a:t>
            </a:fld>
            <a:endParaRPr lang="de-A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0A481E38-95CC-4607-BC0A-3A42C7EE7CF3}" type="slidenum">
              <a:rPr lang="de-AT" smtClean="0"/>
              <a:t>‹#›</a:t>
            </a:fld>
            <a:endParaRPr lang="de-AT"/>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F0E2051-F02B-45C4-8E2B-39B5FDE8C727}" type="datetimeFigureOut">
              <a:rPr lang="de-AT" smtClean="0"/>
              <a:t>13.06.2018</a:t>
            </a:fld>
            <a:endParaRPr lang="de-AT"/>
          </a:p>
        </p:txBody>
      </p:sp>
      <p:sp>
        <p:nvSpPr>
          <p:cNvPr id="6" name="Footer Placeholder 5"/>
          <p:cNvSpPr>
            <a:spLocks noGrp="1"/>
          </p:cNvSpPr>
          <p:nvPr>
            <p:ph type="ftr" sz="quarter" idx="11"/>
          </p:nvPr>
        </p:nvSpPr>
        <p:spPr>
          <a:xfrm>
            <a:off x="402336" y="6410848"/>
            <a:ext cx="4511040" cy="365760"/>
          </a:xfrm>
        </p:spPr>
        <p:txBody>
          <a:bodyPr/>
          <a:lstStyle/>
          <a:p>
            <a:endParaRPr lang="de-AT"/>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40552763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0A481E38-95CC-4607-BC0A-3A42C7EE7CF3}" type="slidenum">
              <a:rPr lang="de-AT" smtClean="0"/>
              <a:t>‹#›</a:t>
            </a:fld>
            <a:endParaRPr lang="de-AT"/>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BF0E2051-F02B-45C4-8E2B-39B5FDE8C727}" type="datetimeFigureOut">
              <a:rPr lang="de-AT" smtClean="0"/>
              <a:t>13.06.2018</a:t>
            </a:fld>
            <a:endParaRPr lang="de-AT"/>
          </a:p>
        </p:txBody>
      </p:sp>
      <p:sp>
        <p:nvSpPr>
          <p:cNvPr id="6" name="Footer Placeholder 5"/>
          <p:cNvSpPr>
            <a:spLocks noGrp="1"/>
          </p:cNvSpPr>
          <p:nvPr>
            <p:ph type="ftr" sz="quarter" idx="11"/>
          </p:nvPr>
        </p:nvSpPr>
        <p:spPr>
          <a:xfrm>
            <a:off x="402336" y="6410848"/>
            <a:ext cx="4779264" cy="365760"/>
          </a:xfrm>
        </p:spPr>
        <p:txBody>
          <a:bodyPr/>
          <a:lstStyle/>
          <a:p>
            <a:endParaRPr lang="de-A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ooter Placeholder 4"/>
          <p:cNvSpPr>
            <a:spLocks noGrp="1"/>
          </p:cNvSpPr>
          <p:nvPr>
            <p:ph type="ftr" sz="quarter" idx="11"/>
          </p:nvPr>
        </p:nvSpPr>
        <p:spPr/>
        <p:txBody>
          <a:bodyPr/>
          <a:lstStyle/>
          <a:p>
            <a:endParaRPr lang="de-AT"/>
          </a:p>
        </p:txBody>
      </p:sp>
      <p:sp>
        <p:nvSpPr>
          <p:cNvPr id="6" name="Slide Number Placeholder 5"/>
          <p:cNvSpPr>
            <a:spLocks noGrp="1"/>
          </p:cNvSpPr>
          <p:nvPr>
            <p:ph type="sldNum" sz="quarter" idx="12"/>
          </p:nvPr>
        </p:nvSpPr>
        <p:spPr/>
        <p:txBody>
          <a:bodyPr/>
          <a:lstStyle/>
          <a:p>
            <a:fld id="{0A481E38-95CC-4607-BC0A-3A42C7EE7CF3}" type="slidenum">
              <a:rPr lang="de-AT" smtClean="0"/>
              <a:t>‹#›</a:t>
            </a:fld>
            <a:endParaRPr lang="de-AT"/>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0A481E38-95CC-4607-BC0A-3A42C7EE7CF3}" type="slidenum">
              <a:rPr lang="de-AT" smtClean="0"/>
              <a:t>‹#›</a:t>
            </a:fld>
            <a:endParaRPr lang="de-AT"/>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ooter Placeholder 4"/>
          <p:cNvSpPr>
            <a:spLocks noGrp="1"/>
          </p:cNvSpPr>
          <p:nvPr>
            <p:ph type="ftr" sz="quarter" idx="11"/>
          </p:nvPr>
        </p:nvSpPr>
        <p:spPr/>
        <p:txBody>
          <a:bodyPr/>
          <a:lstStyle/>
          <a:p>
            <a:endParaRPr lang="de-AT"/>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BF0E2051-F02B-45C4-8E2B-39B5FDE8C727}" type="datetimeFigureOut">
              <a:rPr lang="de-AT" smtClean="0"/>
              <a:t>13.06.2018</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2997163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BF0E2051-F02B-45C4-8E2B-39B5FDE8C727}" type="datetimeFigureOut">
              <a:rPr lang="de-AT" smtClean="0"/>
              <a:t>13.06.2018</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792954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F0E2051-F02B-45C4-8E2B-39B5FDE8C727}" type="datetimeFigureOut">
              <a:rPr lang="de-AT" smtClean="0"/>
              <a:t>13.06.2018</a:t>
            </a:fld>
            <a:endParaRPr lang="de-AT"/>
          </a:p>
        </p:txBody>
      </p:sp>
      <p:sp>
        <p:nvSpPr>
          <p:cNvPr id="8" name="Fußzeilenplatzhalter 7"/>
          <p:cNvSpPr>
            <a:spLocks noGrp="1"/>
          </p:cNvSpPr>
          <p:nvPr>
            <p:ph type="ftr" sz="quarter" idx="11"/>
          </p:nvPr>
        </p:nvSpPr>
        <p:spPr/>
        <p:txBody>
          <a:bodyPr/>
          <a:lstStyle/>
          <a:p>
            <a:endParaRPr lang="de-AT"/>
          </a:p>
        </p:txBody>
      </p:sp>
      <p:sp>
        <p:nvSpPr>
          <p:cNvPr id="9" name="Foliennummernplatzhalter 8"/>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2458767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BF0E2051-F02B-45C4-8E2B-39B5FDE8C727}" type="datetimeFigureOut">
              <a:rPr lang="de-AT" smtClean="0"/>
              <a:t>13.06.2018</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2473272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F0E2051-F02B-45C4-8E2B-39B5FDE8C727}" type="datetimeFigureOut">
              <a:rPr lang="de-AT" smtClean="0"/>
              <a:t>13.06.2018</a:t>
            </a:fld>
            <a:endParaRPr lang="de-AT"/>
          </a:p>
        </p:txBody>
      </p:sp>
      <p:sp>
        <p:nvSpPr>
          <p:cNvPr id="3" name="Fußzeilenplatzhalter 2"/>
          <p:cNvSpPr>
            <a:spLocks noGrp="1"/>
          </p:cNvSpPr>
          <p:nvPr>
            <p:ph type="ftr" sz="quarter" idx="11"/>
          </p:nvPr>
        </p:nvSpPr>
        <p:spPr/>
        <p:txBody>
          <a:bodyPr/>
          <a:lstStyle/>
          <a:p>
            <a:endParaRPr lang="de-AT"/>
          </a:p>
        </p:txBody>
      </p:sp>
      <p:sp>
        <p:nvSpPr>
          <p:cNvPr id="4" name="Foliennummernplatzhalter 3"/>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1008794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BF0E2051-F02B-45C4-8E2B-39B5FDE8C727}" type="datetimeFigureOut">
              <a:rPr lang="de-AT" smtClean="0"/>
              <a:t>13.06.2018</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2030543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BF0E2051-F02B-45C4-8E2B-39B5FDE8C727}" type="datetimeFigureOut">
              <a:rPr lang="de-AT" smtClean="0"/>
              <a:t>13.06.2018</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A481E38-95CC-4607-BC0A-3A42C7EE7CF3}" type="slidenum">
              <a:rPr lang="de-AT" smtClean="0"/>
              <a:t>‹#›</a:t>
            </a:fld>
            <a:endParaRPr lang="de-AT"/>
          </a:p>
        </p:txBody>
      </p:sp>
    </p:spTree>
    <p:extLst>
      <p:ext uri="{BB962C8B-B14F-4D97-AF65-F5344CB8AC3E}">
        <p14:creationId xmlns:p14="http://schemas.microsoft.com/office/powerpoint/2010/main" val="1916860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0E2051-F02B-45C4-8E2B-39B5FDE8C727}" type="datetimeFigureOut">
              <a:rPr lang="de-AT" smtClean="0"/>
              <a:t>13.06.2018</a:t>
            </a:fld>
            <a:endParaRPr lang="de-AT"/>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481E38-95CC-4607-BC0A-3A42C7EE7CF3}" type="slidenum">
              <a:rPr lang="de-AT" smtClean="0"/>
              <a:t>‹#›</a:t>
            </a:fld>
            <a:endParaRPr lang="de-AT"/>
          </a:p>
        </p:txBody>
      </p:sp>
    </p:spTree>
    <p:extLst>
      <p:ext uri="{BB962C8B-B14F-4D97-AF65-F5344CB8AC3E}">
        <p14:creationId xmlns:p14="http://schemas.microsoft.com/office/powerpoint/2010/main" val="1451775280"/>
      </p:ext>
    </p:extLst>
  </p:cSld>
  <p:clrMap bg1="lt1" tx1="dk1" bg2="lt2" tx2="dk2" accent1="accent1" accent2="accent2" accent3="accent3" accent4="accent4" accent5="accent5" accent6="accent6" hlink="hlink" folHlink="folHlink"/>
  <p:sldLayoutIdLst>
    <p:sldLayoutId id="2147484169" r:id="rId1"/>
    <p:sldLayoutId id="2147484170" r:id="rId2"/>
    <p:sldLayoutId id="2147484171" r:id="rId3"/>
    <p:sldLayoutId id="2147484172" r:id="rId4"/>
    <p:sldLayoutId id="2147484173" r:id="rId5"/>
    <p:sldLayoutId id="2147484174" r:id="rId6"/>
    <p:sldLayoutId id="2147484175" r:id="rId7"/>
    <p:sldLayoutId id="2147484176" r:id="rId8"/>
    <p:sldLayoutId id="2147484177" r:id="rId9"/>
    <p:sldLayoutId id="2147484178" r:id="rId10"/>
    <p:sldLayoutId id="21474841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BF0E2051-F02B-45C4-8E2B-39B5FDE8C727}" type="datetimeFigureOut">
              <a:rPr lang="de-AT" smtClean="0"/>
              <a:t>13.06.2018</a:t>
            </a:fld>
            <a:endParaRPr lang="de-AT"/>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de-AT"/>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A481E38-95CC-4607-BC0A-3A42C7EE7CF3}" type="slidenum">
              <a:rPr lang="de-AT" smtClean="0"/>
              <a:t>‹#›</a:t>
            </a:fld>
            <a:endParaRPr lang="de-AT"/>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181" r:id="rId1"/>
    <p:sldLayoutId id="2147484182" r:id="rId2"/>
    <p:sldLayoutId id="2147484183" r:id="rId3"/>
    <p:sldLayoutId id="2147484184" r:id="rId4"/>
    <p:sldLayoutId id="2147484185" r:id="rId5"/>
    <p:sldLayoutId id="2147484186" r:id="rId6"/>
    <p:sldLayoutId id="2147484187" r:id="rId7"/>
    <p:sldLayoutId id="2147484188" r:id="rId8"/>
    <p:sldLayoutId id="2147484189" r:id="rId9"/>
    <p:sldLayoutId id="2147484190" r:id="rId10"/>
    <p:sldLayoutId id="214748419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550723" y="2030680"/>
            <a:ext cx="5225143" cy="1202149"/>
          </a:xfrm>
        </p:spPr>
        <p:txBody>
          <a:bodyPr>
            <a:noAutofit/>
          </a:bodyPr>
          <a:lstStyle/>
          <a:p>
            <a:pPr>
              <a:spcBef>
                <a:spcPts val="0"/>
              </a:spcBef>
            </a:pPr>
            <a:r>
              <a:rPr lang="de-DE" sz="2800" b="1" dirty="0"/>
              <a:t/>
            </a:r>
            <a:br>
              <a:rPr lang="de-DE" sz="2800" b="1" dirty="0"/>
            </a:br>
            <a:r>
              <a:rPr lang="de-DE" sz="2800" b="1" dirty="0" smtClean="0"/>
              <a:t/>
            </a:r>
            <a:br>
              <a:rPr lang="de-DE" sz="2800" b="1" dirty="0" smtClean="0"/>
            </a:br>
            <a:r>
              <a:rPr lang="de-DE" sz="2800" b="1" dirty="0"/>
              <a:t/>
            </a:r>
            <a:br>
              <a:rPr lang="de-DE" sz="2800" b="1" dirty="0"/>
            </a:br>
            <a:r>
              <a:rPr lang="de-DE" sz="2800" b="1" dirty="0" smtClean="0"/>
              <a:t/>
            </a:r>
            <a:br>
              <a:rPr lang="de-DE" sz="2800" b="1" dirty="0" smtClean="0"/>
            </a:br>
            <a:r>
              <a:rPr lang="de-DE" sz="2800" b="1" dirty="0"/>
              <a:t/>
            </a:r>
            <a:br>
              <a:rPr lang="de-DE" sz="2800" b="1" dirty="0"/>
            </a:br>
            <a:r>
              <a:rPr lang="de-DE" sz="2800" b="1" dirty="0" smtClean="0"/>
              <a:t/>
            </a:r>
            <a:br>
              <a:rPr lang="de-DE" sz="2800" b="1" dirty="0" smtClean="0"/>
            </a:br>
            <a:r>
              <a:rPr lang="de-DE" sz="2800" b="1" dirty="0"/>
              <a:t/>
            </a:r>
            <a:br>
              <a:rPr lang="de-DE" sz="2800" b="1" dirty="0"/>
            </a:br>
            <a:r>
              <a:rPr lang="de-DE" sz="2800" b="1" dirty="0" smtClean="0"/>
              <a:t/>
            </a:r>
            <a:br>
              <a:rPr lang="de-DE" sz="2800" b="1" dirty="0" smtClean="0"/>
            </a:br>
            <a:r>
              <a:rPr lang="de-DE" sz="2800" b="1" dirty="0"/>
              <a:t/>
            </a:r>
            <a:br>
              <a:rPr lang="de-DE" sz="2800" b="1" dirty="0"/>
            </a:br>
            <a:r>
              <a:rPr lang="de-DE" sz="2800" b="1" dirty="0" smtClean="0"/>
              <a:t/>
            </a:r>
            <a:br>
              <a:rPr lang="de-DE" sz="2800" b="1" dirty="0" smtClean="0"/>
            </a:br>
            <a: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 </a:t>
            </a:r>
            <a:b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smtClean="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t/>
            </a:r>
            <a:br>
              <a:rPr lang="en-US" sz="2800" b="1" dirty="0">
                <a:solidFill>
                  <a:srgbClr val="C00000"/>
                </a:solidFill>
                <a:latin typeface="Times New Roman" panose="02020603050405020304" pitchFamily="18" charset="0"/>
                <a:ea typeface="Calibri" panose="020F0502020204030204" pitchFamily="34" charset="0"/>
                <a:cs typeface="Arial" panose="020B0604020202020204" pitchFamily="34" charset="0"/>
              </a:rPr>
            </a:br>
            <a:r>
              <a:rPr lang="en-US" sz="2800" b="1" dirty="0"/>
              <a:t/>
            </a:r>
            <a:br>
              <a:rPr lang="en-US" sz="2800" b="1" dirty="0"/>
            </a:br>
            <a:r>
              <a:rPr lang="de-DE" sz="2800" b="1" dirty="0" smtClean="0">
                <a:solidFill>
                  <a:srgbClr val="C00000"/>
                </a:solidFill>
              </a:rPr>
              <a:t/>
            </a:r>
            <a:br>
              <a:rPr lang="de-DE" sz="2800" b="1" dirty="0" smtClean="0">
                <a:solidFill>
                  <a:srgbClr val="C00000"/>
                </a:solidFill>
              </a:rPr>
            </a:br>
            <a:endParaRPr lang="de-AT" sz="2000" b="1" dirty="0">
              <a:solidFill>
                <a:srgbClr val="C00000"/>
              </a:solidFill>
              <a:latin typeface="Times New Roman" panose="02020603050405020304" pitchFamily="18" charset="0"/>
              <a:ea typeface="SimSun-ExtB" panose="02010609060101010101" pitchFamily="49" charset="-122"/>
              <a:cs typeface="Times New Roman" panose="02020603050405020304" pitchFamily="18" charset="0"/>
            </a:endParaRPr>
          </a:p>
        </p:txBody>
      </p:sp>
      <p:sp>
        <p:nvSpPr>
          <p:cNvPr id="3" name="Untertitel 2"/>
          <p:cNvSpPr>
            <a:spLocks noGrp="1"/>
          </p:cNvSpPr>
          <p:nvPr>
            <p:ph type="subTitle" idx="1"/>
          </p:nvPr>
        </p:nvSpPr>
        <p:spPr>
          <a:xfrm>
            <a:off x="1524000" y="1056904"/>
            <a:ext cx="9144000" cy="4586250"/>
          </a:xfrm>
        </p:spPr>
        <p:txBody>
          <a:bodyPr>
            <a:normAutofit/>
          </a:bodyPr>
          <a:lstStyle/>
          <a:p>
            <a:r>
              <a:rPr lang="en-US" sz="3200" b="1" dirty="0">
                <a:latin typeface="Times New Roman" panose="02020603050405020304" pitchFamily="18" charset="0"/>
                <a:ea typeface="Calibri" panose="020F0502020204030204" pitchFamily="34" charset="0"/>
                <a:cs typeface="Arial" panose="020B0604020202020204" pitchFamily="34" charset="0"/>
              </a:rPr>
              <a:t>Redesigning Curriculum for the Need of Time</a:t>
            </a:r>
            <a:r>
              <a:rPr lang="de-DE" dirty="0">
                <a:solidFill>
                  <a:srgbClr val="C00000"/>
                </a:solidFill>
                <a:latin typeface="Calibri" panose="020F0502020204030204" pitchFamily="34" charset="0"/>
                <a:ea typeface="Calibri" panose="020F0502020204030204" pitchFamily="34" charset="0"/>
                <a:cs typeface="Arial" panose="020B0604020202020204" pitchFamily="34" charset="0"/>
              </a:rPr>
              <a:t/>
            </a:r>
            <a:br>
              <a:rPr lang="de-DE" dirty="0">
                <a:solidFill>
                  <a:srgbClr val="C00000"/>
                </a:solidFill>
                <a:latin typeface="Calibri" panose="020F0502020204030204" pitchFamily="34" charset="0"/>
                <a:ea typeface="Calibri" panose="020F0502020204030204" pitchFamily="34" charset="0"/>
                <a:cs typeface="Arial" panose="020B0604020202020204" pitchFamily="34" charset="0"/>
              </a:rPr>
            </a:br>
            <a:fld id="{9566857A-E26B-47A2-A097-47F1F406347C}" type="slidenum">
              <a:rPr lang="de-DE" smtClean="0">
                <a:solidFill>
                  <a:srgbClr val="C00000"/>
                </a:solidFill>
                <a:latin typeface="Calibri" panose="020F0502020204030204" pitchFamily="34" charset="0"/>
                <a:ea typeface="Calibri" panose="020F0502020204030204" pitchFamily="34" charset="0"/>
                <a:cs typeface="Arial" panose="020B0604020202020204" pitchFamily="34" charset="0"/>
              </a:rPr>
              <a:t>1</a:t>
            </a:fld>
            <a:endParaRPr lang="de-DE" dirty="0" smtClean="0">
              <a:solidFill>
                <a:srgbClr val="C00000"/>
              </a:solidFill>
              <a:latin typeface="Calibri" panose="020F0502020204030204" pitchFamily="34" charset="0"/>
              <a:ea typeface="Calibri" panose="020F0502020204030204" pitchFamily="34" charset="0"/>
              <a:cs typeface="Arial" panose="020B0604020202020204" pitchFamily="34" charset="0"/>
            </a:endParaRPr>
          </a:p>
          <a:p>
            <a:endParaRPr lang="de-DE" altLang="en-US" sz="1600" b="1" dirty="0">
              <a:solidFill>
                <a:srgbClr val="C00000"/>
              </a:solidFill>
              <a:latin typeface="Calibri" panose="020F0502020204030204" pitchFamily="34" charset="0"/>
              <a:cs typeface="Arial" panose="020B0604020202020204" pitchFamily="34" charset="0"/>
            </a:endParaRPr>
          </a:p>
          <a:p>
            <a:endParaRPr lang="en-GB" altLang="en-US" sz="2000" b="1" dirty="0" smtClean="0">
              <a:solidFill>
                <a:srgbClr val="7030A0"/>
              </a:solidFill>
              <a:latin typeface="Bell MT" panose="02020503060305020303" pitchFamily="18" charset="0"/>
              <a:cs typeface="Arial" panose="020B0604020202020204" pitchFamily="34" charset="0"/>
            </a:endParaRPr>
          </a:p>
          <a:p>
            <a:endParaRPr lang="en-GB" altLang="en-US" sz="2000" b="1" dirty="0">
              <a:solidFill>
                <a:srgbClr val="7030A0"/>
              </a:solidFill>
              <a:latin typeface="Bell MT" panose="02020503060305020303" pitchFamily="18" charset="0"/>
              <a:cs typeface="Arial" panose="020B0604020202020204" pitchFamily="34" charset="0"/>
            </a:endParaRPr>
          </a:p>
          <a:p>
            <a:endParaRPr lang="en-GB" altLang="en-US" sz="2000" b="1" dirty="0" smtClean="0">
              <a:solidFill>
                <a:srgbClr val="7030A0"/>
              </a:solidFill>
              <a:latin typeface="Bell MT" panose="02020503060305020303" pitchFamily="18" charset="0"/>
              <a:cs typeface="Arial" panose="020B0604020202020204" pitchFamily="34" charset="0"/>
            </a:endParaRPr>
          </a:p>
          <a:p>
            <a:r>
              <a:rPr lang="en-GB" altLang="en-US" sz="2000" b="1" dirty="0" smtClean="0">
                <a:solidFill>
                  <a:srgbClr val="7030A0"/>
                </a:solidFill>
                <a:latin typeface="Bell MT" panose="02020503060305020303" pitchFamily="18" charset="0"/>
                <a:cs typeface="Arial" panose="020B0604020202020204" pitchFamily="34" charset="0"/>
              </a:rPr>
              <a:t>Dr</a:t>
            </a:r>
            <a:r>
              <a:rPr lang="en-GB" altLang="en-US" sz="2000" b="1" dirty="0">
                <a:solidFill>
                  <a:srgbClr val="7030A0"/>
                </a:solidFill>
                <a:latin typeface="Bell MT" panose="02020503060305020303" pitchFamily="18" charset="0"/>
                <a:cs typeface="Arial" panose="020B0604020202020204" pitchFamily="34" charset="0"/>
              </a:rPr>
              <a:t>. Muhammad Nasir Khan</a:t>
            </a:r>
            <a:br>
              <a:rPr lang="en-GB" altLang="en-US" sz="2000" b="1" dirty="0">
                <a:solidFill>
                  <a:srgbClr val="7030A0"/>
                </a:solidFill>
                <a:latin typeface="Bell MT" panose="02020503060305020303" pitchFamily="18" charset="0"/>
                <a:cs typeface="Arial" panose="020B0604020202020204" pitchFamily="34" charset="0"/>
              </a:rPr>
            </a:br>
            <a:r>
              <a:rPr lang="en-US" sz="2000" b="1" dirty="0">
                <a:solidFill>
                  <a:srgbClr val="7030A0"/>
                </a:solidFill>
                <a:latin typeface="Bell MT" panose="02020503060305020303" pitchFamily="18" charset="0"/>
                <a:cs typeface="Arial" panose="020B0604020202020204" pitchFamily="34" charset="0"/>
              </a:rPr>
              <a:t>Researcher, University of Vienna</a:t>
            </a:r>
            <a:br>
              <a:rPr lang="en-US" sz="2000" b="1" dirty="0">
                <a:solidFill>
                  <a:srgbClr val="7030A0"/>
                </a:solidFill>
                <a:latin typeface="Bell MT" panose="02020503060305020303" pitchFamily="18" charset="0"/>
                <a:cs typeface="Arial" panose="020B0604020202020204" pitchFamily="34" charset="0"/>
              </a:rPr>
            </a:br>
            <a:r>
              <a:rPr lang="en-US" sz="2000" b="1" dirty="0">
                <a:solidFill>
                  <a:srgbClr val="7030A0"/>
                </a:solidFill>
                <a:latin typeface="Bell MT" panose="02020503060305020303" pitchFamily="18" charset="0"/>
                <a:cs typeface="Arial" panose="020B0604020202020204" pitchFamily="34" charset="0"/>
              </a:rPr>
              <a:t>Ambassador for Peace: Universal Peace Federation, Austria</a:t>
            </a:r>
            <a:br>
              <a:rPr lang="en-US" sz="2000" b="1" dirty="0">
                <a:solidFill>
                  <a:srgbClr val="7030A0"/>
                </a:solidFill>
                <a:latin typeface="Bell MT" panose="02020503060305020303" pitchFamily="18" charset="0"/>
                <a:cs typeface="Arial" panose="020B0604020202020204" pitchFamily="34" charset="0"/>
              </a:rPr>
            </a:br>
            <a:endParaRPr lang="en-US" sz="2000" b="1" dirty="0" smtClean="0"/>
          </a:p>
          <a:p>
            <a:r>
              <a:rPr lang="en-US" sz="2000" b="1" dirty="0"/>
              <a:t>Keynote Presented at Two Day International Seminar “Needs of Society and Qualification of Graduates” organized by Department of Education, IIUI on 14-15 May 2018</a:t>
            </a:r>
            <a:endParaRPr lang="en-US" sz="2000" dirty="0"/>
          </a:p>
          <a:p>
            <a:endParaRPr lang="en-US" sz="2000" b="1" dirty="0" smtClean="0"/>
          </a:p>
          <a:p>
            <a:endParaRPr lang="en-US" sz="2000" dirty="0"/>
          </a:p>
          <a:p>
            <a:endParaRPr lang="en-US" sz="2000" dirty="0" smtClean="0"/>
          </a:p>
          <a:p>
            <a:endParaRPr lang="de-DE" sz="2000" b="1" dirty="0" smtClean="0"/>
          </a:p>
          <a:p>
            <a:endParaRPr lang="de-DE" sz="9800" b="1" dirty="0" smtClean="0"/>
          </a:p>
          <a:p>
            <a:endParaRPr lang="de-DE" sz="9800" b="1" dirty="0"/>
          </a:p>
          <a:p>
            <a:endParaRPr lang="de-DE" sz="9800" b="1" dirty="0"/>
          </a:p>
          <a:p>
            <a:endParaRPr lang="en-US" sz="9800" dirty="0" smtClean="0"/>
          </a:p>
          <a:p>
            <a:endParaRPr lang="en-US" sz="9800" dirty="0"/>
          </a:p>
          <a:p>
            <a:endParaRPr lang="en-US" sz="9800" dirty="0" smtClean="0"/>
          </a:p>
          <a:p>
            <a:endParaRPr lang="de-DE" dirty="0" smtClean="0"/>
          </a:p>
          <a:p>
            <a:endParaRPr lang="de-DE" dirty="0"/>
          </a:p>
          <a:p>
            <a:endParaRPr lang="de-AT" dirty="0"/>
          </a:p>
        </p:txBody>
      </p:sp>
      <p:pic>
        <p:nvPicPr>
          <p:cNvPr id="1026" name="Picture 2" descr="C:\Users\USER\Desktop\Curriculu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7012" y="1531917"/>
            <a:ext cx="2268939" cy="1370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0127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New Roman Times"/>
              </a:rPr>
              <a:t>Redesigning Curriculum in Global Dimensions</a:t>
            </a:r>
            <a:endParaRPr lang="en-US" sz="2800" b="1" dirty="0">
              <a:latin typeface="New Roman Times"/>
            </a:endParaRPr>
          </a:p>
        </p:txBody>
      </p:sp>
      <p:sp>
        <p:nvSpPr>
          <p:cNvPr id="3" name="Content Placeholder 2"/>
          <p:cNvSpPr>
            <a:spLocks noGrp="1"/>
          </p:cNvSpPr>
          <p:nvPr>
            <p:ph idx="1"/>
          </p:nvPr>
        </p:nvSpPr>
        <p:spPr/>
        <p:txBody>
          <a:bodyPr/>
          <a:lstStyle/>
          <a:p>
            <a:r>
              <a:rPr lang="en-US" dirty="0" smtClean="0"/>
              <a:t>To meet the emerging challenges and needs of the time, following  global dimension concepts should be incorporated in the school curriculum:</a:t>
            </a:r>
          </a:p>
          <a:p>
            <a:pPr>
              <a:buFont typeface="Wingdings" pitchFamily="2" charset="2"/>
              <a:buChar char="Ø"/>
            </a:pPr>
            <a:r>
              <a:rPr lang="en-US" dirty="0" smtClean="0"/>
              <a:t> Global citizenship </a:t>
            </a:r>
          </a:p>
          <a:p>
            <a:pPr>
              <a:buFont typeface="Wingdings" pitchFamily="2" charset="2"/>
              <a:buChar char="Ø"/>
            </a:pPr>
            <a:r>
              <a:rPr lang="en-US" dirty="0" smtClean="0"/>
              <a:t>Conflict resolution</a:t>
            </a:r>
          </a:p>
          <a:p>
            <a:pPr>
              <a:buFont typeface="Wingdings" pitchFamily="2" charset="2"/>
              <a:buChar char="Ø"/>
            </a:pPr>
            <a:r>
              <a:rPr lang="en-US" dirty="0" smtClean="0"/>
              <a:t>Social justice</a:t>
            </a:r>
          </a:p>
          <a:p>
            <a:pPr>
              <a:buFont typeface="Wingdings" pitchFamily="2" charset="2"/>
              <a:buChar char="Ø"/>
            </a:pPr>
            <a:r>
              <a:rPr lang="en-US" dirty="0" smtClean="0"/>
              <a:t>Sustainable development</a:t>
            </a:r>
          </a:p>
          <a:p>
            <a:pPr marL="0" indent="0">
              <a:buNone/>
            </a:pPr>
            <a:r>
              <a:rPr lang="en-US" dirty="0"/>
              <a:t> </a:t>
            </a:r>
            <a:r>
              <a:rPr lang="en-US" dirty="0" smtClean="0"/>
              <a:t>  </a:t>
            </a:r>
            <a:r>
              <a:rPr lang="en-US" sz="2000" dirty="0" smtClean="0"/>
              <a:t>(</a:t>
            </a:r>
            <a:r>
              <a:rPr lang="en-GB" sz="2000" dirty="0" smtClean="0"/>
              <a:t>www.nc.uk.net/esd)</a:t>
            </a:r>
            <a:endParaRPr lang="en-US" sz="2000" dirty="0" smtClean="0"/>
          </a:p>
          <a:p>
            <a:endParaRPr lang="en-US" dirty="0"/>
          </a:p>
        </p:txBody>
      </p:sp>
    </p:spTree>
    <p:extLst>
      <p:ext uri="{BB962C8B-B14F-4D97-AF65-F5344CB8AC3E}">
        <p14:creationId xmlns:p14="http://schemas.microsoft.com/office/powerpoint/2010/main" val="29003230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pPr algn="ctr"/>
            <a:r>
              <a:rPr lang="de-AT" sz="2800" b="1" dirty="0" smtClean="0">
                <a:latin typeface="New Roman Times"/>
              </a:rPr>
              <a:t>Violence Prevention &amp; Peace Building</a:t>
            </a:r>
            <a:endParaRPr lang="de-AT" sz="2800" b="1" dirty="0">
              <a:latin typeface="New Roman Times"/>
            </a:endParaRPr>
          </a:p>
        </p:txBody>
      </p:sp>
      <p:sp>
        <p:nvSpPr>
          <p:cNvPr id="3" name="Inhaltsplatzhalter 2"/>
          <p:cNvSpPr>
            <a:spLocks noGrp="1"/>
          </p:cNvSpPr>
          <p:nvPr>
            <p:ph idx="1"/>
          </p:nvPr>
        </p:nvSpPr>
        <p:spPr>
          <a:xfrm>
            <a:off x="202223" y="1652954"/>
            <a:ext cx="11850438" cy="4524009"/>
          </a:xfrm>
        </p:spPr>
        <p:txBody>
          <a:bodyPr>
            <a:normAutofit/>
          </a:bodyPr>
          <a:lstStyle/>
          <a:p>
            <a:pPr marL="0" indent="0">
              <a:buNone/>
            </a:pPr>
            <a:r>
              <a:rPr lang="en-US" dirty="0" smtClean="0">
                <a:latin typeface="Times New Roman" panose="02020603050405020304" pitchFamily="18" charset="0"/>
                <a:cs typeface="Times New Roman" panose="02020603050405020304" pitchFamily="18" charset="0"/>
              </a:rPr>
              <a:t>  We are facing violence in society in different forms. </a:t>
            </a:r>
          </a:p>
          <a:p>
            <a:pPr marL="0" indent="0">
              <a:buNone/>
            </a:pPr>
            <a:endParaRPr lang="en-US" dirty="0" smtClean="0">
              <a:latin typeface="Times New Roman" panose="02020603050405020304" pitchFamily="18" charset="0"/>
              <a:cs typeface="Times New Roman" panose="02020603050405020304" pitchFamily="18" charset="0"/>
            </a:endParaRPr>
          </a:p>
          <a:p>
            <a:pPr>
              <a:buFont typeface="Wingdings" pitchFamily="2" charset="2"/>
              <a:buChar char="Ø"/>
            </a:pPr>
            <a:r>
              <a:rPr lang="en-US" dirty="0" smtClean="0">
                <a:latin typeface="Times New Roman" panose="02020603050405020304" pitchFamily="18" charset="0"/>
                <a:cs typeface="Times New Roman" panose="02020603050405020304" pitchFamily="18" charset="0"/>
              </a:rPr>
              <a:t>To what extent curriculum is going to be effective </a:t>
            </a:r>
          </a:p>
          <a:p>
            <a:pPr marL="0" indent="0">
              <a:buNone/>
            </a:pPr>
            <a:r>
              <a:rPr lang="en-US" dirty="0" smtClean="0">
                <a:latin typeface="Times New Roman" panose="02020603050405020304" pitchFamily="18" charset="0"/>
                <a:cs typeface="Times New Roman" panose="02020603050405020304" pitchFamily="18" charset="0"/>
              </a:rPr>
              <a:t>to overcome the existing violent situation in Pakistan</a:t>
            </a:r>
            <a:r>
              <a:rPr lang="en-US" dirty="0" smtClean="0">
                <a:solidFill>
                  <a:srgbClr val="C00000"/>
                </a:solidFill>
                <a:latin typeface="Times New Roman" panose="02020603050405020304" pitchFamily="18" charset="0"/>
                <a:cs typeface="Times New Roman" panose="02020603050405020304" pitchFamily="18" charset="0"/>
              </a:rPr>
              <a:t>.</a:t>
            </a:r>
          </a:p>
          <a:p>
            <a:pPr marL="0" indent="0">
              <a:buNone/>
            </a:pPr>
            <a:endParaRPr lang="en-US" dirty="0">
              <a:latin typeface="Times New Roman" panose="02020603050405020304" pitchFamily="18" charset="0"/>
              <a:cs typeface="Times New Roman" panose="02020603050405020304" pitchFamily="18" charset="0"/>
            </a:endParaRPr>
          </a:p>
          <a:p>
            <a:pPr>
              <a:buFont typeface="Wingdings" pitchFamily="2" charset="2"/>
              <a:buChar char="Ø"/>
            </a:pPr>
            <a:r>
              <a:rPr lang="en-US" dirty="0" smtClean="0">
                <a:latin typeface="Times New Roman" panose="02020603050405020304" pitchFamily="18" charset="0"/>
                <a:cs typeface="Times New Roman" panose="02020603050405020304" pitchFamily="18" charset="0"/>
              </a:rPr>
              <a:t>To what extent curriculum is going to be effective </a:t>
            </a:r>
          </a:p>
          <a:p>
            <a:pPr marL="0" indent="0">
              <a:buNone/>
            </a:pPr>
            <a:r>
              <a:rPr lang="en-US" dirty="0" smtClean="0">
                <a:latin typeface="Times New Roman" panose="02020603050405020304" pitchFamily="18" charset="0"/>
                <a:cs typeface="Times New Roman" panose="02020603050405020304" pitchFamily="18" charset="0"/>
              </a:rPr>
              <a:t>to promote peace in Pakistan</a:t>
            </a:r>
            <a:r>
              <a:rPr lang="en-US" dirty="0" smtClean="0">
                <a:solidFill>
                  <a:srgbClr val="00B050"/>
                </a:solidFill>
                <a:latin typeface="Times New Roman" panose="02020603050405020304" pitchFamily="18" charset="0"/>
                <a:cs typeface="Times New Roman" panose="02020603050405020304" pitchFamily="18" charset="0"/>
              </a:rPr>
              <a:t>.</a:t>
            </a:r>
          </a:p>
          <a:p>
            <a:pPr marL="0" indent="0">
              <a:buNone/>
            </a:pPr>
            <a:endParaRPr lang="en-US" dirty="0" smtClean="0">
              <a:solidFill>
                <a:srgbClr val="00B050"/>
              </a:solidFill>
              <a:latin typeface="Times New Roman" panose="02020603050405020304" pitchFamily="18" charset="0"/>
              <a:cs typeface="Times New Roman" panose="02020603050405020304" pitchFamily="18" charset="0"/>
            </a:endParaRPr>
          </a:p>
        </p:txBody>
      </p:sp>
      <p:pic>
        <p:nvPicPr>
          <p:cNvPr id="2050" name="Picture 2" descr="C:\Users\USER\Desktop\notbigg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468" y="1484417"/>
            <a:ext cx="3158837" cy="4880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284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pPr algn="ctr"/>
            <a:r>
              <a:rPr lang="de-AT" sz="2800" b="1" dirty="0" smtClean="0">
                <a:latin typeface="New Roman Times"/>
              </a:rPr>
              <a:t>Social Role &amp; Responsibilities</a:t>
            </a:r>
            <a:endParaRPr lang="de-AT" sz="2800" b="1" dirty="0">
              <a:latin typeface="New Roman Times"/>
            </a:endParaRPr>
          </a:p>
        </p:txBody>
      </p:sp>
      <p:sp>
        <p:nvSpPr>
          <p:cNvPr id="3" name="Inhaltsplatzhalter 2"/>
          <p:cNvSpPr>
            <a:spLocks noGrp="1"/>
          </p:cNvSpPr>
          <p:nvPr>
            <p:ph idx="1"/>
          </p:nvPr>
        </p:nvSpPr>
        <p:spPr>
          <a:xfrm>
            <a:off x="202223" y="1652954"/>
            <a:ext cx="11850438" cy="4524009"/>
          </a:xfrm>
        </p:spPr>
        <p:txBody>
          <a:bodyPr>
            <a:normAutofit/>
          </a:bodyPr>
          <a:lstStyle/>
          <a:p>
            <a:pPr marL="0" indent="0" algn="just">
              <a:buNone/>
            </a:pPr>
            <a:endParaRPr lang="en-US" dirty="0" smtClean="0"/>
          </a:p>
          <a:p>
            <a:pPr algn="just">
              <a:lnSpc>
                <a:spcPct val="100000"/>
              </a:lnSpc>
              <a:spcBef>
                <a:spcPts val="0"/>
              </a:spcBef>
              <a:buFont typeface="Wingdings" pitchFamily="2" charset="2"/>
              <a:buChar char="Ø"/>
            </a:pPr>
            <a:r>
              <a:rPr lang="en-US" dirty="0" smtClean="0"/>
              <a:t> Social role and responsibilities should be</a:t>
            </a:r>
          </a:p>
          <a:p>
            <a:pPr marL="0" indent="0" algn="just">
              <a:lnSpc>
                <a:spcPct val="100000"/>
              </a:lnSpc>
              <a:spcBef>
                <a:spcPts val="0"/>
              </a:spcBef>
              <a:buNone/>
            </a:pPr>
            <a:r>
              <a:rPr lang="en-US" dirty="0" smtClean="0"/>
              <a:t>    clarified in the school curriculum.</a:t>
            </a:r>
            <a:endParaRPr lang="en-US" dirty="0"/>
          </a:p>
          <a:p>
            <a:pPr marL="0" indent="0" algn="just">
              <a:buNone/>
            </a:pPr>
            <a:endParaRPr lang="en-US" dirty="0" smtClean="0"/>
          </a:p>
          <a:p>
            <a:pPr marL="0" indent="0" algn="just">
              <a:buNone/>
            </a:pPr>
            <a:endParaRPr lang="en-US" dirty="0" smtClean="0"/>
          </a:p>
          <a:p>
            <a:pPr marL="0" indent="0" algn="just">
              <a:buNone/>
            </a:pPr>
            <a:endParaRPr lang="en-US" dirty="0"/>
          </a:p>
          <a:p>
            <a:pPr marL="0" indent="0" algn="just">
              <a:buNone/>
            </a:pPr>
            <a:endParaRPr lang="en-US" dirty="0" smtClean="0"/>
          </a:p>
          <a:p>
            <a:pPr marL="0" indent="0" algn="just">
              <a:buNone/>
            </a:pPr>
            <a:endParaRPr lang="en-US" dirty="0"/>
          </a:p>
        </p:txBody>
      </p:sp>
      <p:pic>
        <p:nvPicPr>
          <p:cNvPr id="3074" name="Picture 2" descr="C:\Users\USER\Desktop\582cd1bea9ea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3932" y="1496291"/>
            <a:ext cx="5518068" cy="4980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4322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pPr algn="ctr"/>
            <a:r>
              <a:rPr lang="de-AT" sz="2800" b="1" dirty="0" smtClean="0">
                <a:latin typeface="New Roman Times"/>
              </a:rPr>
              <a:t>Traditional Teaching Approaches</a:t>
            </a:r>
            <a:endParaRPr lang="de-AT" sz="2800" b="1" dirty="0">
              <a:latin typeface="New Roman Times"/>
            </a:endParaRPr>
          </a:p>
        </p:txBody>
      </p:sp>
      <p:sp>
        <p:nvSpPr>
          <p:cNvPr id="3" name="Inhaltsplatzhalter 2"/>
          <p:cNvSpPr>
            <a:spLocks noGrp="1"/>
          </p:cNvSpPr>
          <p:nvPr>
            <p:ph idx="1"/>
          </p:nvPr>
        </p:nvSpPr>
        <p:spPr>
          <a:xfrm>
            <a:off x="202223" y="1652954"/>
            <a:ext cx="11850438" cy="4524009"/>
          </a:xfrm>
        </p:spPr>
        <p:txBody>
          <a:bodyPr>
            <a:normAutofit/>
          </a:bodyPr>
          <a:lstStyle/>
          <a:p>
            <a:pPr marL="0" indent="0" algn="just">
              <a:buNone/>
            </a:pPr>
            <a:r>
              <a:rPr lang="en-US" dirty="0" smtClean="0"/>
              <a:t>Traditional Teaching approaches and </a:t>
            </a:r>
          </a:p>
          <a:p>
            <a:pPr marL="0" indent="0" algn="just">
              <a:buNone/>
            </a:pPr>
            <a:r>
              <a:rPr lang="en-US" dirty="0" smtClean="0"/>
              <a:t>teacher oriented teachings has blocked</a:t>
            </a:r>
          </a:p>
          <a:p>
            <a:pPr marL="0" indent="0" algn="just">
              <a:buNone/>
            </a:pPr>
            <a:r>
              <a:rPr lang="en-US" dirty="0" smtClean="0"/>
              <a:t>students personal and social development.</a:t>
            </a:r>
          </a:p>
          <a:p>
            <a:pPr marL="0" indent="0" algn="just">
              <a:buNone/>
            </a:pPr>
            <a:endParaRPr lang="en-US" dirty="0"/>
          </a:p>
          <a:p>
            <a:pPr marL="0" indent="0" algn="just">
              <a:buNone/>
            </a:pPr>
            <a:endParaRPr lang="en-US" dirty="0" smtClean="0"/>
          </a:p>
          <a:p>
            <a:pPr marL="0" indent="0" algn="just">
              <a:buNone/>
            </a:pPr>
            <a:endParaRPr lang="en-US" dirty="0" smtClean="0"/>
          </a:p>
          <a:p>
            <a:pPr marL="0" indent="0" algn="just">
              <a:buNone/>
            </a:pPr>
            <a:endParaRPr lang="en-US" dirty="0"/>
          </a:p>
          <a:p>
            <a:pPr marL="0" indent="0" algn="just">
              <a:buNone/>
            </a:pPr>
            <a:endParaRPr lang="en-US" dirty="0" smtClean="0"/>
          </a:p>
          <a:p>
            <a:pPr marL="0" indent="0" algn="just">
              <a:buNone/>
            </a:pPr>
            <a:endParaRPr lang="en-US" dirty="0"/>
          </a:p>
        </p:txBody>
      </p:sp>
      <p:pic>
        <p:nvPicPr>
          <p:cNvPr id="1026" name="Picture 2" descr="C:\Users\Pc 102\Desktop\educ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3938" y="1472540"/>
            <a:ext cx="5328062" cy="5385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1261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pPr algn="ctr"/>
            <a:r>
              <a:rPr lang="de-AT" sz="2800" b="1" dirty="0" smtClean="0">
                <a:latin typeface="New Roman Times"/>
              </a:rPr>
              <a:t>Promoting Discussions in Curriculum</a:t>
            </a:r>
            <a:endParaRPr lang="de-AT" sz="2800" b="1" dirty="0">
              <a:latin typeface="New Roman Times"/>
            </a:endParaRPr>
          </a:p>
        </p:txBody>
      </p:sp>
      <p:sp>
        <p:nvSpPr>
          <p:cNvPr id="3" name="Inhaltsplatzhalter 2"/>
          <p:cNvSpPr>
            <a:spLocks noGrp="1"/>
          </p:cNvSpPr>
          <p:nvPr>
            <p:ph idx="1"/>
          </p:nvPr>
        </p:nvSpPr>
        <p:spPr>
          <a:xfrm>
            <a:off x="202223" y="1652954"/>
            <a:ext cx="11850438" cy="4524009"/>
          </a:xfrm>
        </p:spPr>
        <p:txBody>
          <a:bodyPr>
            <a:normAutofit/>
          </a:bodyPr>
          <a:lstStyle/>
          <a:p>
            <a:pPr marL="0" indent="0" algn="just">
              <a:buNone/>
            </a:pPr>
            <a:r>
              <a:rPr lang="en-US" dirty="0"/>
              <a:t>C</a:t>
            </a:r>
            <a:r>
              <a:rPr lang="en-US" dirty="0" smtClean="0"/>
              <a:t>ooperative </a:t>
            </a:r>
            <a:r>
              <a:rPr lang="en-US" dirty="0"/>
              <a:t>learning environment, </a:t>
            </a:r>
            <a:r>
              <a:rPr lang="en-US" dirty="0" smtClean="0"/>
              <a:t>conflict </a:t>
            </a:r>
            <a:r>
              <a:rPr lang="en-US" dirty="0"/>
              <a:t>management initiatives, </a:t>
            </a:r>
            <a:r>
              <a:rPr lang="en-US" dirty="0" smtClean="0"/>
              <a:t>the </a:t>
            </a:r>
            <a:r>
              <a:rPr lang="en-US" dirty="0"/>
              <a:t>constructive use of </a:t>
            </a:r>
            <a:r>
              <a:rPr lang="en-US" dirty="0" smtClean="0"/>
              <a:t>controversy in </a:t>
            </a:r>
            <a:r>
              <a:rPr lang="en-US" dirty="0"/>
              <a:t>schools will enhance a constructive relationship which will ultimately help prepare children to live in a peaceful </a:t>
            </a:r>
            <a:r>
              <a:rPr lang="en-US" dirty="0" smtClean="0"/>
              <a:t>world(Deutsch,1993).</a:t>
            </a:r>
          </a:p>
          <a:p>
            <a:pPr marL="0" indent="0" algn="just">
              <a:buNone/>
            </a:pPr>
            <a:endParaRPr lang="en-US" dirty="0"/>
          </a:p>
          <a:p>
            <a:pPr marL="0" indent="0" algn="just">
              <a:buNone/>
            </a:pPr>
            <a:r>
              <a:rPr lang="en-US" dirty="0" smtClean="0"/>
              <a:t>Providing </a:t>
            </a:r>
            <a:r>
              <a:rPr lang="en-US" dirty="0"/>
              <a:t>maximum opportunities of speaking and expressing their views to children which may in turn boost their moral courage and be part of their personality for their later </a:t>
            </a:r>
            <a:r>
              <a:rPr lang="en-US" dirty="0" smtClean="0"/>
              <a:t>life (Salomon, 2002). </a:t>
            </a:r>
            <a:endParaRPr lang="en-US" dirty="0"/>
          </a:p>
          <a:p>
            <a:pPr marL="0" indent="0" algn="just">
              <a:buNone/>
            </a:pPr>
            <a:endParaRPr lang="en-US" dirty="0" smtClean="0"/>
          </a:p>
          <a:p>
            <a:pPr marL="0" indent="0" algn="just">
              <a:buNone/>
            </a:pPr>
            <a:endParaRPr lang="en-US" dirty="0" smtClean="0"/>
          </a:p>
          <a:p>
            <a:pPr marL="0" indent="0" algn="just">
              <a:buNone/>
            </a:pPr>
            <a:endParaRPr lang="en-US" dirty="0"/>
          </a:p>
          <a:p>
            <a:pPr marL="0" indent="0" algn="just">
              <a:buNone/>
            </a:pPr>
            <a:endParaRPr lang="en-US" dirty="0" smtClean="0"/>
          </a:p>
          <a:p>
            <a:pPr marL="0" indent="0" algn="just">
              <a:buNone/>
            </a:pPr>
            <a:endParaRPr lang="en-US" dirty="0"/>
          </a:p>
        </p:txBody>
      </p:sp>
    </p:spTree>
    <p:extLst>
      <p:ext uri="{BB962C8B-B14F-4D97-AF65-F5344CB8AC3E}">
        <p14:creationId xmlns:p14="http://schemas.microsoft.com/office/powerpoint/2010/main" val="1820488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pPr algn="ctr"/>
            <a:r>
              <a:rPr lang="de-DE" sz="2800" b="1" dirty="0" smtClean="0">
                <a:latin typeface="New Roman Times"/>
                <a:ea typeface="SimSun-ExtB" panose="02010609060101010101" pitchFamily="49" charset="-122"/>
              </a:rPr>
              <a:t>RECOMMENDATIONS</a:t>
            </a:r>
            <a:r>
              <a:rPr lang="de-DE" sz="2700" b="1" dirty="0" smtClean="0">
                <a:solidFill>
                  <a:srgbClr val="C00000"/>
                </a:solidFill>
                <a:latin typeface="SimSun-ExtB" panose="02010609060101010101" pitchFamily="49" charset="-122"/>
                <a:ea typeface="SimSun-ExtB" panose="02010609060101010101" pitchFamily="49" charset="-122"/>
              </a:rPr>
              <a:t/>
            </a:r>
            <a:br>
              <a:rPr lang="de-DE" sz="2700" b="1" dirty="0" smtClean="0">
                <a:solidFill>
                  <a:srgbClr val="C00000"/>
                </a:solidFill>
                <a:latin typeface="SimSun-ExtB" panose="02010609060101010101" pitchFamily="49" charset="-122"/>
                <a:ea typeface="SimSun-ExtB" panose="02010609060101010101" pitchFamily="49" charset="-122"/>
              </a:rPr>
            </a:br>
            <a:r>
              <a:rPr lang="de-DE" sz="2700" b="1" dirty="0" smtClean="0">
                <a:solidFill>
                  <a:srgbClr val="C00000"/>
                </a:solidFill>
                <a:latin typeface="SimSun-ExtB" panose="02010609060101010101" pitchFamily="49" charset="-122"/>
                <a:ea typeface="SimSun-ExtB" panose="02010609060101010101" pitchFamily="49" charset="-122"/>
              </a:rPr>
              <a:t> </a:t>
            </a:r>
            <a:endParaRPr lang="de-AT" sz="2700" dirty="0"/>
          </a:p>
        </p:txBody>
      </p:sp>
      <p:sp>
        <p:nvSpPr>
          <p:cNvPr id="3" name="Inhaltsplatzhalter 2"/>
          <p:cNvSpPr>
            <a:spLocks noGrp="1"/>
          </p:cNvSpPr>
          <p:nvPr>
            <p:ph idx="1"/>
          </p:nvPr>
        </p:nvSpPr>
        <p:spPr>
          <a:xfrm>
            <a:off x="272562" y="1506583"/>
            <a:ext cx="11649807" cy="4670380"/>
          </a:xfrm>
        </p:spPr>
        <p:txBody>
          <a:bodyPr/>
          <a:lstStyle/>
          <a:p>
            <a:pPr marL="0" indent="0" algn="just">
              <a:buNone/>
            </a:pPr>
            <a:endParaRPr lang="en-US" sz="2400" dirty="0" smtClean="0">
              <a:cs typeface="Times New Roman" panose="02020603050405020304" pitchFamily="18" charset="0"/>
            </a:endParaRPr>
          </a:p>
          <a:p>
            <a:pPr algn="just">
              <a:buFont typeface="Wingdings" panose="05000000000000000000" pitchFamily="2" charset="2"/>
              <a:buChar char="Ø"/>
            </a:pPr>
            <a:r>
              <a:rPr lang="en-US" sz="2400" dirty="0">
                <a:cs typeface="Times New Roman" panose="02020603050405020304" pitchFamily="18" charset="0"/>
              </a:rPr>
              <a:t>l</a:t>
            </a:r>
            <a:r>
              <a:rPr lang="en-US" sz="2400" dirty="0" smtClean="0">
                <a:cs typeface="Times New Roman" panose="02020603050405020304" pitchFamily="18" charset="0"/>
              </a:rPr>
              <a:t>aunching life skills  programs</a:t>
            </a:r>
          </a:p>
          <a:p>
            <a:pPr algn="just">
              <a:buFont typeface="Wingdings" panose="05000000000000000000" pitchFamily="2" charset="2"/>
              <a:buChar char="Ø"/>
            </a:pPr>
            <a:r>
              <a:rPr lang="en-US" sz="2400" dirty="0" smtClean="0">
                <a:cs typeface="Times New Roman" panose="02020603050405020304" pitchFamily="18" charset="0"/>
              </a:rPr>
              <a:t>Using brainstorming and role play </a:t>
            </a:r>
          </a:p>
          <a:p>
            <a:pPr marL="0" indent="0" algn="just">
              <a:buNone/>
            </a:pPr>
            <a:r>
              <a:rPr lang="en-US" sz="2400" dirty="0" smtClean="0">
                <a:cs typeface="Times New Roman" panose="02020603050405020304" pitchFamily="18" charset="0"/>
              </a:rPr>
              <a:t>    methods</a:t>
            </a:r>
            <a:r>
              <a:rPr lang="en-US" sz="2400" dirty="0">
                <a:cs typeface="Times New Roman" panose="02020603050405020304" pitchFamily="18" charset="0"/>
              </a:rPr>
              <a:t> </a:t>
            </a:r>
            <a:r>
              <a:rPr lang="en-US" sz="2400" dirty="0" smtClean="0">
                <a:cs typeface="Times New Roman" panose="02020603050405020304" pitchFamily="18" charset="0"/>
              </a:rPr>
              <a:t> in teaching life skills.</a:t>
            </a:r>
          </a:p>
          <a:p>
            <a:pPr algn="just">
              <a:buFont typeface="Wingdings" panose="05000000000000000000" pitchFamily="2" charset="2"/>
              <a:buChar char="Ø"/>
            </a:pPr>
            <a:r>
              <a:rPr lang="en-US" sz="2400" dirty="0" smtClean="0">
                <a:cs typeface="Times New Roman" panose="02020603050405020304" pitchFamily="18" charset="0"/>
              </a:rPr>
              <a:t> Discussion oriented lessons. </a:t>
            </a:r>
            <a:endParaRPr lang="de-DE" sz="2400" dirty="0">
              <a:cs typeface="Times New Roman" panose="02020603050405020304" pitchFamily="18" charset="0"/>
            </a:endParaRPr>
          </a:p>
          <a:p>
            <a:pPr marL="0" indent="0" algn="just">
              <a:buNone/>
            </a:pPr>
            <a:endParaRPr lang="en-US" sz="2400" dirty="0" smtClean="0">
              <a:cs typeface="Times New Roman" panose="02020603050405020304" pitchFamily="18" charset="0"/>
            </a:endParaRPr>
          </a:p>
          <a:p>
            <a:pPr marL="0" indent="0" algn="just">
              <a:buNone/>
            </a:pPr>
            <a:endParaRPr lang="en-US" sz="2400" dirty="0" smtClean="0">
              <a:cs typeface="Times New Roman" panose="02020603050405020304" pitchFamily="18" charset="0"/>
            </a:endParaRPr>
          </a:p>
          <a:p>
            <a:pPr marL="0" indent="0" algn="just">
              <a:buNone/>
            </a:pPr>
            <a:endParaRPr lang="en-US" sz="2400" dirty="0" smtClean="0">
              <a:cs typeface="Times New Roman" panose="02020603050405020304" pitchFamily="18" charset="0"/>
            </a:endParaRPr>
          </a:p>
          <a:p>
            <a:pPr algn="just">
              <a:buFont typeface="Wingdings" panose="05000000000000000000" pitchFamily="2" charset="2"/>
              <a:buChar char="Ø"/>
            </a:pPr>
            <a:endParaRPr lang="en-US" sz="2400" dirty="0">
              <a:cs typeface="Times New Roman" panose="02020603050405020304" pitchFamily="18" charset="0"/>
            </a:endParaRPr>
          </a:p>
          <a:p>
            <a:pPr marL="0" indent="0" algn="just">
              <a:buNone/>
            </a:pPr>
            <a:endParaRPr lang="en-US" sz="2400" dirty="0" smtClean="0"/>
          </a:p>
          <a:p>
            <a:pPr marL="0" indent="0" algn="just">
              <a:buNone/>
            </a:pPr>
            <a:endParaRPr lang="en-US" sz="2000" dirty="0" smtClean="0">
              <a:solidFill>
                <a:schemeClr val="accent6"/>
              </a:solidFill>
              <a:latin typeface="Times New Roman" panose="02020603050405020304" pitchFamily="18" charset="0"/>
              <a:cs typeface="Times New Roman" panose="02020603050405020304" pitchFamily="18" charset="0"/>
            </a:endParaRP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5138" y="1347850"/>
            <a:ext cx="7156862" cy="5587339"/>
          </a:xfrm>
          <a:prstGeom prst="rect">
            <a:avLst/>
          </a:prstGeom>
          <a:ln>
            <a:noFill/>
          </a:ln>
          <a:effectLst>
            <a:softEdge rad="112500"/>
          </a:effectLst>
        </p:spPr>
      </p:pic>
    </p:spTree>
    <p:extLst>
      <p:ext uri="{BB962C8B-B14F-4D97-AF65-F5344CB8AC3E}">
        <p14:creationId xmlns:p14="http://schemas.microsoft.com/office/powerpoint/2010/main" val="13050022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272562"/>
            <a:ext cx="9144000" cy="4589584"/>
          </a:xfrm>
        </p:spPr>
        <p:txBody>
          <a:bodyPr>
            <a:normAutofit fontScale="90000"/>
          </a:bodyPr>
          <a:lstStyle/>
          <a:p>
            <a:r>
              <a:rPr lang="de-DE" sz="3600" dirty="0" smtClean="0">
                <a:solidFill>
                  <a:srgbClr val="C00000"/>
                </a:solidFill>
                <a:latin typeface="Times New Roman" panose="02020603050405020304" pitchFamily="18" charset="0"/>
                <a:cs typeface="Times New Roman" panose="02020603050405020304" pitchFamily="18" charset="0"/>
              </a:rPr>
              <a:t/>
            </a:r>
            <a:br>
              <a:rPr lang="de-DE" sz="3600" dirty="0" smtClean="0">
                <a:solidFill>
                  <a:srgbClr val="C00000"/>
                </a:solidFill>
                <a:latin typeface="Times New Roman" panose="02020603050405020304" pitchFamily="18" charset="0"/>
                <a:cs typeface="Times New Roman" panose="02020603050405020304" pitchFamily="18" charset="0"/>
              </a:rPr>
            </a:br>
            <a:r>
              <a:rPr lang="de-DE" sz="3600" dirty="0" smtClean="0">
                <a:solidFill>
                  <a:srgbClr val="C00000"/>
                </a:solidFill>
                <a:latin typeface="Times New Roman" panose="02020603050405020304" pitchFamily="18" charset="0"/>
                <a:cs typeface="Times New Roman" panose="02020603050405020304" pitchFamily="18" charset="0"/>
              </a:rPr>
              <a:t>THANKS A LOT</a:t>
            </a:r>
            <a:br>
              <a:rPr lang="de-DE" sz="3600" dirty="0" smtClean="0">
                <a:solidFill>
                  <a:srgbClr val="C00000"/>
                </a:solidFill>
                <a:latin typeface="Times New Roman" panose="02020603050405020304" pitchFamily="18" charset="0"/>
                <a:cs typeface="Times New Roman" panose="02020603050405020304" pitchFamily="18" charset="0"/>
              </a:rPr>
            </a:br>
            <a:r>
              <a:rPr lang="de-DE" sz="3600" dirty="0" smtClean="0">
                <a:latin typeface="Times New Roman" panose="02020603050405020304" pitchFamily="18" charset="0"/>
                <a:cs typeface="Times New Roman" panose="02020603050405020304" pitchFamily="18" charset="0"/>
              </a:rPr>
              <a:t/>
            </a:r>
            <a:br>
              <a:rPr lang="de-DE" sz="3600" dirty="0" smtClean="0">
                <a:latin typeface="Times New Roman" panose="02020603050405020304" pitchFamily="18" charset="0"/>
                <a:cs typeface="Times New Roman" panose="02020603050405020304" pitchFamily="18" charset="0"/>
              </a:rPr>
            </a:br>
            <a:r>
              <a:rPr lang="de-DE" sz="3600" dirty="0" smtClean="0">
                <a:latin typeface="Times New Roman" panose="02020603050405020304" pitchFamily="18" charset="0"/>
                <a:cs typeface="Times New Roman" panose="02020603050405020304" pitchFamily="18" charset="0"/>
              </a:rPr>
              <a:t/>
            </a:r>
            <a:br>
              <a:rPr lang="de-DE" sz="3600" dirty="0" smtClean="0">
                <a:latin typeface="Times New Roman" panose="02020603050405020304" pitchFamily="18" charset="0"/>
                <a:cs typeface="Times New Roman" panose="02020603050405020304" pitchFamily="18" charset="0"/>
              </a:rPr>
            </a:br>
            <a:r>
              <a:rPr lang="de-DE" sz="3600" dirty="0">
                <a:latin typeface="Times New Roman" panose="02020603050405020304" pitchFamily="18" charset="0"/>
                <a:cs typeface="Times New Roman" panose="02020603050405020304" pitchFamily="18" charset="0"/>
              </a:rPr>
              <a:t/>
            </a:r>
            <a:br>
              <a:rPr lang="de-DE" sz="3600" dirty="0">
                <a:latin typeface="Times New Roman" panose="02020603050405020304" pitchFamily="18" charset="0"/>
                <a:cs typeface="Times New Roman" panose="02020603050405020304" pitchFamily="18" charset="0"/>
              </a:rPr>
            </a:br>
            <a:r>
              <a:rPr lang="de-DE" sz="3600" dirty="0" smtClean="0">
                <a:latin typeface="Times New Roman" panose="02020603050405020304" pitchFamily="18" charset="0"/>
                <a:cs typeface="Times New Roman" panose="02020603050405020304" pitchFamily="18" charset="0"/>
              </a:rPr>
              <a:t/>
            </a:r>
            <a:br>
              <a:rPr lang="de-DE" sz="3600" dirty="0" smtClean="0">
                <a:latin typeface="Times New Roman" panose="02020603050405020304" pitchFamily="18" charset="0"/>
                <a:cs typeface="Times New Roman" panose="02020603050405020304" pitchFamily="18" charset="0"/>
              </a:rPr>
            </a:br>
            <a:r>
              <a:rPr lang="de-DE" sz="3600" dirty="0">
                <a:latin typeface="Times New Roman" panose="02020603050405020304" pitchFamily="18" charset="0"/>
                <a:cs typeface="Times New Roman" panose="02020603050405020304" pitchFamily="18" charset="0"/>
              </a:rPr>
              <a:t/>
            </a:r>
            <a:br>
              <a:rPr lang="de-DE" sz="3600" dirty="0">
                <a:latin typeface="Times New Roman" panose="02020603050405020304" pitchFamily="18" charset="0"/>
                <a:cs typeface="Times New Roman" panose="02020603050405020304" pitchFamily="18" charset="0"/>
              </a:rPr>
            </a:br>
            <a:r>
              <a:rPr lang="de-DE" sz="3600" dirty="0" smtClean="0">
                <a:latin typeface="Times New Roman" panose="02020603050405020304" pitchFamily="18" charset="0"/>
                <a:cs typeface="Times New Roman" panose="02020603050405020304" pitchFamily="18" charset="0"/>
              </a:rPr>
              <a:t/>
            </a:r>
            <a:br>
              <a:rPr lang="de-DE" sz="3600" dirty="0" smtClean="0">
                <a:latin typeface="Times New Roman" panose="02020603050405020304" pitchFamily="18" charset="0"/>
                <a:cs typeface="Times New Roman" panose="02020603050405020304" pitchFamily="18" charset="0"/>
              </a:rPr>
            </a:br>
            <a:r>
              <a:rPr lang="de-DE" sz="3600" dirty="0" smtClean="0">
                <a:latin typeface="Times New Roman" panose="02020603050405020304" pitchFamily="18" charset="0"/>
                <a:cs typeface="Times New Roman" panose="02020603050405020304" pitchFamily="18" charset="0"/>
              </a:rPr>
              <a:t/>
            </a:r>
            <a:br>
              <a:rPr lang="de-DE" sz="3600" dirty="0" smtClean="0">
                <a:latin typeface="Times New Roman" panose="02020603050405020304" pitchFamily="18" charset="0"/>
                <a:cs typeface="Times New Roman" panose="02020603050405020304" pitchFamily="18" charset="0"/>
              </a:rPr>
            </a:br>
            <a:r>
              <a:rPr lang="de-DE" sz="2400" dirty="0" smtClean="0">
                <a:solidFill>
                  <a:schemeClr val="accent6"/>
                </a:solidFill>
                <a:latin typeface="Times New Roman" panose="02020603050405020304" pitchFamily="18" charset="0"/>
                <a:cs typeface="Times New Roman" panose="02020603050405020304" pitchFamily="18" charset="0"/>
              </a:rPr>
              <a:t>QUESTIONS ARE WELCOME</a:t>
            </a:r>
            <a:endParaRPr lang="de-AT" sz="2400" dirty="0">
              <a:solidFill>
                <a:schemeClr val="accent6"/>
              </a:solidFill>
              <a:latin typeface="Times New Roman" panose="02020603050405020304" pitchFamily="18" charset="0"/>
              <a:cs typeface="Times New Roman" panose="02020603050405020304" pitchFamily="18" charset="0"/>
            </a:endParaRPr>
          </a:p>
        </p:txBody>
      </p:sp>
      <p:sp>
        <p:nvSpPr>
          <p:cNvPr id="3" name="Untertitel 2"/>
          <p:cNvSpPr>
            <a:spLocks noGrp="1"/>
          </p:cNvSpPr>
          <p:nvPr>
            <p:ph type="subTitle" idx="1"/>
          </p:nvPr>
        </p:nvSpPr>
        <p:spPr>
          <a:xfrm>
            <a:off x="3323493" y="4255477"/>
            <a:ext cx="6383216" cy="1828799"/>
          </a:xfrm>
        </p:spPr>
        <p:txBody>
          <a:bodyPr>
            <a:normAutofit/>
          </a:bodyPr>
          <a:lstStyle/>
          <a:p>
            <a:endParaRPr lang="de-DE" dirty="0" smtClean="0"/>
          </a:p>
          <a:p>
            <a:endParaRPr lang="de-DE" dirty="0" smtClean="0"/>
          </a:p>
          <a:p>
            <a:endParaRPr lang="de-DE" sz="2800" dirty="0" smtClean="0">
              <a:latin typeface="Times New Roman" panose="02020603050405020304" pitchFamily="18" charset="0"/>
              <a:cs typeface="Times New Roman" panose="02020603050405020304" pitchFamily="18" charset="0"/>
            </a:endParaRPr>
          </a:p>
          <a:p>
            <a:endParaRPr lang="de-DE" sz="2800" dirty="0">
              <a:latin typeface="Times New Roman" panose="02020603050405020304" pitchFamily="18" charset="0"/>
              <a:cs typeface="Times New Roman" panose="02020603050405020304" pitchFamily="18" charset="0"/>
            </a:endParaRPr>
          </a:p>
          <a:p>
            <a:endParaRPr lang="de-DE" sz="2800" dirty="0" smtClean="0">
              <a:latin typeface="Times New Roman" panose="02020603050405020304" pitchFamily="18" charset="0"/>
              <a:cs typeface="Times New Roman" panose="02020603050405020304" pitchFamily="18" charset="0"/>
            </a:endParaRPr>
          </a:p>
          <a:p>
            <a:endParaRPr lang="de-DE" sz="2800" dirty="0">
              <a:latin typeface="Times New Roman" panose="02020603050405020304" pitchFamily="18" charset="0"/>
              <a:cs typeface="Times New Roman" panose="02020603050405020304" pitchFamily="18" charset="0"/>
            </a:endParaRPr>
          </a:p>
          <a:p>
            <a:endParaRPr lang="de-DE" sz="2800" dirty="0" smtClean="0">
              <a:latin typeface="Times New Roman" panose="02020603050405020304" pitchFamily="18" charset="0"/>
              <a:cs typeface="Times New Roman" panose="02020603050405020304" pitchFamily="18" charset="0"/>
            </a:endParaRPr>
          </a:p>
          <a:p>
            <a:endParaRPr lang="de-DE" sz="2800" dirty="0" smtClean="0">
              <a:latin typeface="Times New Roman" panose="02020603050405020304" pitchFamily="18" charset="0"/>
              <a:cs typeface="Times New Roman" panose="02020603050405020304" pitchFamily="18" charset="0"/>
            </a:endParaRPr>
          </a:p>
          <a:p>
            <a:endParaRPr lang="de-DE" sz="2800" dirty="0">
              <a:latin typeface="Times New Roman" panose="02020603050405020304" pitchFamily="18" charset="0"/>
              <a:cs typeface="Times New Roman" panose="02020603050405020304" pitchFamily="18" charset="0"/>
            </a:endParaRPr>
          </a:p>
          <a:p>
            <a:endParaRPr lang="de-DE" sz="2800" dirty="0" smtClean="0">
              <a:latin typeface="Times New Roman" panose="02020603050405020304" pitchFamily="18" charset="0"/>
              <a:cs typeface="Times New Roman" panose="02020603050405020304" pitchFamily="18" charset="0"/>
            </a:endParaRPr>
          </a:p>
        </p:txBody>
      </p:sp>
      <p:sp>
        <p:nvSpPr>
          <p:cNvPr id="11" name="AutoShape 2" descr="Bildergebnis für Austria flag"/>
          <p:cNvSpPr>
            <a:spLocks noChangeAspect="1" noChangeArrowheads="1"/>
          </p:cNvSpPr>
          <p:nvPr/>
        </p:nvSpPr>
        <p:spPr bwMode="auto">
          <a:xfrm>
            <a:off x="987153" y="99558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sp>
        <p:nvSpPr>
          <p:cNvPr id="12" name="AutoShape 4" descr="Bildergebnis für Austria flag"/>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AT"/>
          </a:p>
        </p:txBody>
      </p:sp>
      <p:pic>
        <p:nvPicPr>
          <p:cNvPr id="4" name="Grafik 3"/>
          <p:cNvPicPr>
            <a:picLocks noChangeAspect="1"/>
          </p:cNvPicPr>
          <p:nvPr/>
        </p:nvPicPr>
        <p:blipFill>
          <a:blip r:embed="rId2"/>
          <a:stretch>
            <a:fillRect/>
          </a:stretch>
        </p:blipFill>
        <p:spPr>
          <a:xfrm>
            <a:off x="4730263" y="2628900"/>
            <a:ext cx="2751992" cy="1758462"/>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0711" y="1433147"/>
            <a:ext cx="5640779" cy="3024554"/>
          </a:xfrm>
          <a:prstGeom prst="rect">
            <a:avLst/>
          </a:prstGeom>
        </p:spPr>
      </p:pic>
    </p:spTree>
    <p:extLst>
      <p:ext uri="{BB962C8B-B14F-4D97-AF65-F5344CB8AC3E}">
        <p14:creationId xmlns:p14="http://schemas.microsoft.com/office/powerpoint/2010/main" val="3346534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Profile</a:t>
            </a:r>
            <a:endParaRPr lang="en-US" b="1" dirty="0"/>
          </a:p>
        </p:txBody>
      </p:sp>
      <p:sp>
        <p:nvSpPr>
          <p:cNvPr id="3" name="Content Placeholder 2"/>
          <p:cNvSpPr>
            <a:spLocks noGrp="1"/>
          </p:cNvSpPr>
          <p:nvPr>
            <p:ph sz="quarter" idx="1"/>
          </p:nvPr>
        </p:nvSpPr>
        <p:spPr/>
        <p:txBody>
          <a:bodyPr>
            <a:normAutofit fontScale="92500"/>
          </a:bodyPr>
          <a:lstStyle/>
          <a:p>
            <a:pPr algn="just"/>
            <a:r>
              <a:rPr lang="en-US" dirty="0" smtClean="0"/>
              <a:t>Dr. </a:t>
            </a:r>
            <a:r>
              <a:rPr lang="en-US" dirty="0"/>
              <a:t>Muhammad Nasir Khan completed Post Doctorate research project at Department of Education, University of Vienna, Austria. He worked as Keynote Speaker in Symposiums/Meetings in different countries. His area of specialization is school violence. Recently, he is engaged in research projects at Oxford Brookes University, UK and Hamburg University, Germany. </a:t>
            </a:r>
            <a:endParaRPr lang="en-US" dirty="0"/>
          </a:p>
          <a:p>
            <a:pPr algn="just"/>
            <a:r>
              <a:rPr lang="en-US" dirty="0" smtClean="0"/>
              <a:t>He </a:t>
            </a:r>
            <a:r>
              <a:rPr lang="en-US" dirty="0"/>
              <a:t>is an Ambassador for Peace: Universal Peace Federation, Austria, and Vice-President: Global Psychology and Language Learning Association, and Advisor: Institute for Academic Researchers, Colombo, Sri Lanka </a:t>
            </a:r>
            <a:endParaRPr lang="en-US" dirty="0" smtClean="0"/>
          </a:p>
          <a:p>
            <a:pPr algn="just"/>
            <a:r>
              <a:rPr lang="en-US" dirty="0" smtClean="0"/>
              <a:t>He has </a:t>
            </a:r>
            <a:r>
              <a:rPr lang="en-US" smtClean="0"/>
              <a:t>also worked </a:t>
            </a:r>
            <a:r>
              <a:rPr lang="en-US" dirty="0"/>
              <a:t>as Teaching/ Research Associate: Department of Education, International Islamic University Islamabad. He did his PhD in Education from International Islamic University Islamabad</a:t>
            </a:r>
            <a:endParaRPr lang="en-US" dirty="0"/>
          </a:p>
          <a:p>
            <a:endParaRPr lang="en-US" dirty="0"/>
          </a:p>
        </p:txBody>
      </p:sp>
    </p:spTree>
    <p:extLst>
      <p:ext uri="{BB962C8B-B14F-4D97-AF65-F5344CB8AC3E}">
        <p14:creationId xmlns:p14="http://schemas.microsoft.com/office/powerpoint/2010/main" val="70875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New Roman Times"/>
              </a:rPr>
              <a:t>Redesigning Curriculum for Life Skills</a:t>
            </a:r>
            <a:endParaRPr lang="en-US" sz="2800" b="1" dirty="0">
              <a:latin typeface="New Roman Times"/>
            </a:endParaRPr>
          </a:p>
        </p:txBody>
      </p:sp>
      <p:sp>
        <p:nvSpPr>
          <p:cNvPr id="3" name="Content Placeholder 2"/>
          <p:cNvSpPr>
            <a:spLocks noGrp="1"/>
          </p:cNvSpPr>
          <p:nvPr>
            <p:ph idx="1"/>
          </p:nvPr>
        </p:nvSpPr>
        <p:spPr/>
        <p:txBody>
          <a:bodyPr>
            <a:normAutofit fontScale="92500" lnSpcReduction="10000"/>
          </a:bodyPr>
          <a:lstStyle/>
          <a:p>
            <a:pPr algn="just">
              <a:lnSpc>
                <a:spcPct val="100000"/>
              </a:lnSpc>
              <a:spcBef>
                <a:spcPts val="0"/>
              </a:spcBef>
              <a:buFont typeface="Wingdings" pitchFamily="2" charset="2"/>
              <a:buChar char="Ø"/>
            </a:pPr>
            <a:r>
              <a:rPr lang="en-US" dirty="0" smtClean="0"/>
              <a:t>Life skills are building blocks of independence, </a:t>
            </a:r>
          </a:p>
          <a:p>
            <a:pPr marL="0" indent="0">
              <a:buNone/>
            </a:pPr>
            <a:r>
              <a:rPr lang="en-US" dirty="0" smtClean="0"/>
              <a:t>abilities for adaptive and positive behavior that </a:t>
            </a:r>
          </a:p>
          <a:p>
            <a:pPr marL="0" indent="0">
              <a:buNone/>
            </a:pPr>
            <a:r>
              <a:rPr lang="en-US" dirty="0" smtClean="0"/>
              <a:t>enable individuals to deal effectively with challenges</a:t>
            </a:r>
          </a:p>
          <a:p>
            <a:pPr marL="0" indent="0">
              <a:buNone/>
            </a:pPr>
            <a:r>
              <a:rPr lang="en-US" dirty="0" smtClean="0"/>
              <a:t> of life: </a:t>
            </a:r>
          </a:p>
          <a:p>
            <a:pPr marL="0" indent="0">
              <a:buNone/>
            </a:pPr>
            <a:r>
              <a:rPr lang="en-US" dirty="0" smtClean="0"/>
              <a:t>Life skills are concerned with:</a:t>
            </a:r>
          </a:p>
          <a:p>
            <a:r>
              <a:rPr lang="en-US" dirty="0" smtClean="0"/>
              <a:t>Decision making</a:t>
            </a:r>
          </a:p>
          <a:p>
            <a:r>
              <a:rPr lang="en-US" dirty="0" smtClean="0"/>
              <a:t>Problem solving</a:t>
            </a:r>
          </a:p>
          <a:p>
            <a:r>
              <a:rPr lang="en-US" dirty="0" smtClean="0"/>
              <a:t>Creative thinking</a:t>
            </a:r>
          </a:p>
          <a:p>
            <a:r>
              <a:rPr lang="en-US" dirty="0" smtClean="0"/>
              <a:t>Effective communication</a:t>
            </a:r>
          </a:p>
          <a:p>
            <a:pPr marL="0" indent="0">
              <a:buNone/>
            </a:pPr>
            <a:r>
              <a:rPr lang="en-US" sz="1900" dirty="0" smtClean="0"/>
              <a:t>                                                 (</a:t>
            </a:r>
            <a:r>
              <a:rPr lang="en-US" sz="1900" dirty="0" err="1" smtClean="0"/>
              <a:t>Javrh</a:t>
            </a:r>
            <a:r>
              <a:rPr lang="en-US" sz="1900" dirty="0"/>
              <a:t>, </a:t>
            </a:r>
            <a:r>
              <a:rPr lang="en-US" sz="1900" dirty="0" smtClean="0"/>
              <a:t>2017,p-5)</a:t>
            </a:r>
            <a:endParaRPr lang="en-US" sz="1900" dirty="0"/>
          </a:p>
        </p:txBody>
      </p:sp>
      <p:pic>
        <p:nvPicPr>
          <p:cNvPr id="4" name="Picture 2" descr="C:\Users\USER\Desktop\EC School Life Skills Programme logo f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6468" y="1603170"/>
            <a:ext cx="3966358" cy="4714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360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821837"/>
          </a:xfrm>
        </p:spPr>
        <p:txBody>
          <a:bodyPr>
            <a:normAutofit fontScale="90000"/>
          </a:bodyPr>
          <a:lstStyle/>
          <a:p>
            <a:pPr algn="ctr"/>
            <a:r>
              <a:rPr lang="de-DE" sz="3100" b="1" dirty="0" smtClean="0">
                <a:latin typeface="New Roman Times"/>
                <a:ea typeface="SimSun-ExtB" panose="02010609060101010101" pitchFamily="49" charset="-122"/>
              </a:rPr>
              <a:t>Redesign Curriculum for Life Skills</a:t>
            </a:r>
            <a:r>
              <a:rPr lang="de-DE" b="1" dirty="0">
                <a:solidFill>
                  <a:srgbClr val="C00000"/>
                </a:solidFill>
                <a:latin typeface="SimSun-ExtB" panose="02010609060101010101" pitchFamily="49" charset="-122"/>
                <a:ea typeface="SimSun-ExtB" panose="02010609060101010101" pitchFamily="49" charset="-122"/>
              </a:rPr>
              <a:t/>
            </a:r>
            <a:br>
              <a:rPr lang="de-DE" b="1" dirty="0">
                <a:solidFill>
                  <a:srgbClr val="C00000"/>
                </a:solidFill>
                <a:latin typeface="SimSun-ExtB" panose="02010609060101010101" pitchFamily="49" charset="-122"/>
                <a:ea typeface="SimSun-ExtB" panose="02010609060101010101" pitchFamily="49" charset="-122"/>
              </a:rPr>
            </a:br>
            <a:r>
              <a:rPr lang="de-DE" b="1" dirty="0" smtClean="0">
                <a:solidFill>
                  <a:srgbClr val="C00000"/>
                </a:solidFill>
                <a:latin typeface="SimSun-ExtB" panose="02010609060101010101" pitchFamily="49" charset="-122"/>
                <a:ea typeface="SimSun-ExtB" panose="02010609060101010101" pitchFamily="49" charset="-122"/>
              </a:rPr>
              <a:t> </a:t>
            </a:r>
            <a:r>
              <a:rPr lang="de-DE" sz="3100" b="1" dirty="0" smtClean="0">
                <a:solidFill>
                  <a:srgbClr val="C00000"/>
                </a:solidFill>
                <a:latin typeface="SimSun-ExtB" panose="02010609060101010101" pitchFamily="49" charset="-122"/>
                <a:ea typeface="SimSun-ExtB" panose="02010609060101010101" pitchFamily="49" charset="-122"/>
              </a:rPr>
              <a:t> </a:t>
            </a:r>
            <a:endParaRPr lang="de-AT" sz="3100" b="1" dirty="0"/>
          </a:p>
        </p:txBody>
      </p:sp>
      <p:sp>
        <p:nvSpPr>
          <p:cNvPr id="3" name="Inhaltsplatzhalter 2"/>
          <p:cNvSpPr>
            <a:spLocks noGrp="1"/>
          </p:cNvSpPr>
          <p:nvPr>
            <p:ph idx="1"/>
          </p:nvPr>
        </p:nvSpPr>
        <p:spPr>
          <a:xfrm>
            <a:off x="838200" y="1365662"/>
            <a:ext cx="10515600" cy="4811301"/>
          </a:xfrm>
        </p:spPr>
        <p:txBody>
          <a:bodyPr>
            <a:normAutofit/>
          </a:bodyPr>
          <a:lstStyle/>
          <a:p>
            <a:pPr marL="0" indent="0" algn="just">
              <a:buNone/>
            </a:pPr>
            <a:endParaRPr lang="de-AT" sz="2400" dirty="0" smtClean="0"/>
          </a:p>
          <a:p>
            <a:pPr marL="0" indent="0" algn="just">
              <a:buNone/>
            </a:pPr>
            <a:endParaRPr lang="en-US" sz="24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73778"/>
            <a:ext cx="12192000" cy="578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4740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460500"/>
          </a:xfrm>
        </p:spPr>
        <p:txBody>
          <a:bodyPr>
            <a:normAutofit/>
          </a:bodyPr>
          <a:lstStyle/>
          <a:p>
            <a:pPr algn="ctr"/>
            <a:r>
              <a:rPr lang="de-AT" sz="2800" b="1" dirty="0" smtClean="0">
                <a:latin typeface="New Roman Times"/>
              </a:rPr>
              <a:t>What Does Research Say?</a:t>
            </a:r>
            <a:endParaRPr lang="de-AT" sz="2800" b="1" dirty="0">
              <a:latin typeface="New Roman Times"/>
            </a:endParaRPr>
          </a:p>
        </p:txBody>
      </p:sp>
      <p:sp>
        <p:nvSpPr>
          <p:cNvPr id="3" name="Inhaltsplatzhalter 2"/>
          <p:cNvSpPr>
            <a:spLocks noGrp="1"/>
          </p:cNvSpPr>
          <p:nvPr>
            <p:ph idx="1"/>
          </p:nvPr>
        </p:nvSpPr>
        <p:spPr>
          <a:xfrm>
            <a:off x="202223" y="1652954"/>
            <a:ext cx="11850438" cy="4524009"/>
          </a:xfrm>
        </p:spPr>
        <p:txBody>
          <a:bodyPr>
            <a:normAutofit/>
          </a:bodyPr>
          <a:lstStyle/>
          <a:p>
            <a:pPr>
              <a:buNone/>
            </a:pPr>
            <a:r>
              <a:rPr lang="en-US" dirty="0" smtClean="0">
                <a:latin typeface="Georgia" pitchFamily="18" charset="0"/>
                <a:ea typeface="ＭＳ Ｐゴシック" pitchFamily="16" charset="-128"/>
              </a:rPr>
              <a:t>“ </a:t>
            </a:r>
            <a:r>
              <a:rPr lang="en-US" dirty="0">
                <a:latin typeface="Georgia" pitchFamily="18" charset="0"/>
                <a:ea typeface="ＭＳ Ｐゴシック" pitchFamily="16" charset="-128"/>
              </a:rPr>
              <a:t>C</a:t>
            </a:r>
            <a:r>
              <a:rPr lang="en-US" dirty="0" smtClean="0">
                <a:latin typeface="Georgia" pitchFamily="18" charset="0"/>
                <a:ea typeface="ＭＳ Ｐゴシック" pitchFamily="16" charset="-128"/>
              </a:rPr>
              <a:t>lassroom-based </a:t>
            </a:r>
            <a:r>
              <a:rPr lang="en-US" dirty="0">
                <a:latin typeface="Georgia" pitchFamily="18" charset="0"/>
                <a:ea typeface="ＭＳ Ｐゴシック" pitchFamily="16" charset="-128"/>
              </a:rPr>
              <a:t>life </a:t>
            </a:r>
            <a:r>
              <a:rPr lang="en-US" dirty="0" smtClean="0">
                <a:latin typeface="Georgia" pitchFamily="18" charset="0"/>
                <a:ea typeface="ＭＳ Ｐゴシック" pitchFamily="16" charset="-128"/>
              </a:rPr>
              <a:t>skills are </a:t>
            </a:r>
            <a:r>
              <a:rPr lang="en-US" dirty="0">
                <a:latin typeface="Georgia" pitchFamily="18" charset="0"/>
                <a:ea typeface="ＭＳ Ｐゴシック" pitchFamily="16" charset="-128"/>
              </a:rPr>
              <a:t>likely </a:t>
            </a:r>
            <a:r>
              <a:rPr lang="en-US" dirty="0" smtClean="0">
                <a:latin typeface="Georgia" pitchFamily="18" charset="0"/>
                <a:ea typeface="ＭＳ Ｐゴシック" pitchFamily="16" charset="-128"/>
              </a:rPr>
              <a:t>to</a:t>
            </a:r>
          </a:p>
          <a:p>
            <a:pPr>
              <a:buNone/>
            </a:pPr>
            <a:r>
              <a:rPr lang="en-US" dirty="0" smtClean="0">
                <a:latin typeface="Georgia" pitchFamily="18" charset="0"/>
                <a:ea typeface="ＭＳ Ｐゴシック" pitchFamily="16" charset="-128"/>
              </a:rPr>
              <a:t> </a:t>
            </a:r>
            <a:r>
              <a:rPr lang="en-US" dirty="0">
                <a:latin typeface="Georgia" pitchFamily="18" charset="0"/>
                <a:ea typeface="ＭＳ Ｐゴシック" pitchFamily="16" charset="-128"/>
              </a:rPr>
              <a:t>have </a:t>
            </a:r>
            <a:r>
              <a:rPr lang="en-US" dirty="0" smtClean="0">
                <a:latin typeface="Georgia" pitchFamily="18" charset="0"/>
                <a:ea typeface="ＭＳ Ｐゴシック" pitchFamily="16" charset="-128"/>
              </a:rPr>
              <a:t>much </a:t>
            </a:r>
            <a:r>
              <a:rPr lang="en-US" dirty="0">
                <a:latin typeface="Georgia" pitchFamily="18" charset="0"/>
                <a:ea typeface="ＭＳ Ｐゴシック" pitchFamily="16" charset="-128"/>
              </a:rPr>
              <a:t>impact </a:t>
            </a:r>
            <a:r>
              <a:rPr lang="en-US" dirty="0" smtClean="0">
                <a:latin typeface="Georgia" pitchFamily="18" charset="0"/>
                <a:ea typeface="ＭＳ Ｐゴシック" pitchFamily="16" charset="-128"/>
              </a:rPr>
              <a:t>on </a:t>
            </a:r>
            <a:r>
              <a:rPr lang="en-US" dirty="0">
                <a:latin typeface="Georgia" pitchFamily="18" charset="0"/>
                <a:ea typeface="ＭＳ Ｐゴシック" pitchFamily="16" charset="-128"/>
              </a:rPr>
              <a:t>the </a:t>
            </a:r>
            <a:r>
              <a:rPr lang="en-US" dirty="0" smtClean="0">
                <a:latin typeface="Georgia" pitchFamily="18" charset="0"/>
                <a:ea typeface="ＭＳ Ｐゴシック" pitchFamily="16" charset="-128"/>
              </a:rPr>
              <a:t>well-being </a:t>
            </a:r>
            <a:r>
              <a:rPr lang="en-US" dirty="0">
                <a:latin typeface="Georgia" pitchFamily="18" charset="0"/>
                <a:ea typeface="ＭＳ Ｐゴシック" pitchFamily="16" charset="-128"/>
              </a:rPr>
              <a:t>of </a:t>
            </a:r>
            <a:endParaRPr lang="en-US" dirty="0" smtClean="0">
              <a:latin typeface="Georgia" pitchFamily="18" charset="0"/>
              <a:ea typeface="ＭＳ Ｐゴシック" pitchFamily="16" charset="-128"/>
            </a:endParaRPr>
          </a:p>
          <a:p>
            <a:pPr>
              <a:buNone/>
            </a:pPr>
            <a:r>
              <a:rPr lang="en-US" dirty="0" smtClean="0">
                <a:latin typeface="Georgia" pitchFamily="18" charset="0"/>
                <a:ea typeface="ＭＳ Ｐゴシック" pitchFamily="16" charset="-128"/>
              </a:rPr>
              <a:t>foster  </a:t>
            </a:r>
            <a:r>
              <a:rPr lang="en-US" dirty="0">
                <a:latin typeface="Georgia" pitchFamily="18" charset="0"/>
                <a:ea typeface="ＭＳ Ｐゴシック" pitchFamily="16" charset="-128"/>
              </a:rPr>
              <a:t>youth in transition </a:t>
            </a:r>
            <a:r>
              <a:rPr lang="en-US" dirty="0" smtClean="0">
                <a:latin typeface="Georgia" pitchFamily="18" charset="0"/>
                <a:ea typeface="ＭＳ Ｐゴシック" pitchFamily="16" charset="-128"/>
              </a:rPr>
              <a:t>to </a:t>
            </a:r>
            <a:r>
              <a:rPr lang="en-US" dirty="0">
                <a:latin typeface="Georgia" pitchFamily="18" charset="0"/>
                <a:ea typeface="ＭＳ Ｐゴシック" pitchFamily="16" charset="-128"/>
              </a:rPr>
              <a:t>adulthood.” </a:t>
            </a:r>
            <a:endParaRPr lang="en-US" dirty="0" smtClean="0">
              <a:latin typeface="Georgia" pitchFamily="18" charset="0"/>
              <a:ea typeface="ＭＳ Ｐゴシック" pitchFamily="16" charset="-128"/>
            </a:endParaRPr>
          </a:p>
          <a:p>
            <a:pPr>
              <a:buNone/>
            </a:pPr>
            <a:r>
              <a:rPr lang="en-US" sz="2000" dirty="0" smtClean="0">
                <a:latin typeface="Georgia" pitchFamily="18" charset="0"/>
              </a:rPr>
              <a:t>Administration </a:t>
            </a:r>
            <a:r>
              <a:rPr lang="en-US" sz="2000" dirty="0">
                <a:latin typeface="Georgia" pitchFamily="18" charset="0"/>
              </a:rPr>
              <a:t>of Children </a:t>
            </a:r>
            <a:r>
              <a:rPr lang="en-US" sz="2000" dirty="0" smtClean="0">
                <a:latin typeface="Georgia" pitchFamily="18" charset="0"/>
              </a:rPr>
              <a:t>and </a:t>
            </a:r>
            <a:r>
              <a:rPr lang="en-US" sz="2000" dirty="0">
                <a:latin typeface="Georgia" pitchFamily="18" charset="0"/>
              </a:rPr>
              <a:t>Families, </a:t>
            </a:r>
            <a:r>
              <a:rPr lang="en-US" sz="2000" dirty="0" smtClean="0">
                <a:latin typeface="Georgia" pitchFamily="18" charset="0"/>
              </a:rPr>
              <a:t>2008</a:t>
            </a:r>
          </a:p>
          <a:p>
            <a:endParaRPr lang="en-US" sz="2000" dirty="0">
              <a:latin typeface="Georgia" pitchFamily="18" charset="0"/>
            </a:endParaRPr>
          </a:p>
          <a:p>
            <a:pPr marL="0" indent="0" algn="ctr">
              <a:buNone/>
            </a:pPr>
            <a:endParaRPr lang="en-US" sz="2000" dirty="0"/>
          </a:p>
          <a:p>
            <a:pPr marL="0" indent="0">
              <a:buNone/>
            </a:pPr>
            <a:endParaRPr lang="en-US" dirty="0" smtClean="0"/>
          </a:p>
        </p:txBody>
      </p:sp>
      <p:pic>
        <p:nvPicPr>
          <p:cNvPr id="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8322" y="1591293"/>
            <a:ext cx="4880759" cy="4999512"/>
          </a:xfrm>
          <a:prstGeom prst="rect">
            <a:avLst/>
          </a:prstGeom>
          <a:solidFill>
            <a:schemeClr val="bg1">
              <a:alpha val="50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4677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New Roman Times"/>
              </a:rPr>
              <a:t>Nature of Life Skills Lessons</a:t>
            </a:r>
            <a:endParaRPr lang="en-US" sz="2800" b="1" dirty="0">
              <a:latin typeface="New Roman Times"/>
            </a:endParaRPr>
          </a:p>
        </p:txBody>
      </p:sp>
      <p:sp>
        <p:nvSpPr>
          <p:cNvPr id="3" name="Content Placeholder 2"/>
          <p:cNvSpPr>
            <a:spLocks noGrp="1"/>
          </p:cNvSpPr>
          <p:nvPr>
            <p:ph idx="1"/>
          </p:nvPr>
        </p:nvSpPr>
        <p:spPr/>
        <p:txBody>
          <a:bodyPr/>
          <a:lstStyle/>
          <a:p>
            <a:pPr marL="0" indent="0">
              <a:buNone/>
            </a:pPr>
            <a:r>
              <a:rPr lang="en-US" dirty="0" smtClean="0"/>
              <a:t>Processing questions can be used to structure life skills lessons and to maintain student involvement  on what is being taught. </a:t>
            </a:r>
          </a:p>
          <a:p>
            <a:r>
              <a:rPr lang="en-US" dirty="0" smtClean="0"/>
              <a:t>Three processing questions should be reflected from the life skills lessons:</a:t>
            </a:r>
          </a:p>
          <a:p>
            <a:pPr>
              <a:buFont typeface="Wingdings" pitchFamily="2" charset="2"/>
              <a:buChar char="Ø"/>
            </a:pPr>
            <a:r>
              <a:rPr lang="en-US" dirty="0" smtClean="0"/>
              <a:t>What?             What is the lesson about?</a:t>
            </a:r>
          </a:p>
          <a:p>
            <a:pPr>
              <a:buFont typeface="Wingdings" pitchFamily="2" charset="2"/>
              <a:buChar char="Ø"/>
            </a:pPr>
            <a:r>
              <a:rPr lang="en-US" dirty="0" smtClean="0"/>
              <a:t>So What?        What thoughts the lesson stimulates?</a:t>
            </a:r>
          </a:p>
          <a:p>
            <a:pPr>
              <a:buFont typeface="Wingdings" pitchFamily="2" charset="2"/>
              <a:buChar char="Ø"/>
            </a:pPr>
            <a:r>
              <a:rPr lang="en-US" dirty="0" smtClean="0"/>
              <a:t>Now What?    How student utilized the learned knowledge in every         		      day life?</a:t>
            </a:r>
          </a:p>
          <a:p>
            <a:pPr marL="0" indent="0">
              <a:buNone/>
            </a:pPr>
            <a:r>
              <a:rPr lang="en-US" sz="2000" dirty="0" smtClean="0">
                <a:latin typeface="New Roman Times"/>
              </a:rPr>
              <a:t> 							( </a:t>
            </a:r>
            <a:r>
              <a:rPr lang="en-US" sz="2000" dirty="0" err="1" smtClean="0">
                <a:latin typeface="New Roman Times"/>
              </a:rPr>
              <a:t>Tofade</a:t>
            </a:r>
            <a:r>
              <a:rPr lang="en-US" sz="2000" dirty="0" smtClean="0">
                <a:latin typeface="New Roman Times"/>
              </a:rPr>
              <a:t> &amp; </a:t>
            </a:r>
            <a:r>
              <a:rPr lang="en-US" sz="2000" dirty="0" err="1">
                <a:latin typeface="New Roman Times"/>
              </a:rPr>
              <a:t>H</a:t>
            </a:r>
            <a:r>
              <a:rPr lang="en-US" sz="2000" dirty="0" err="1" smtClean="0">
                <a:latin typeface="New Roman Times"/>
              </a:rPr>
              <a:t>eines</a:t>
            </a:r>
            <a:r>
              <a:rPr lang="en-US" sz="2000" dirty="0" smtClean="0">
                <a:latin typeface="New Roman Times"/>
              </a:rPr>
              <a:t>, 2013, p-4)</a:t>
            </a:r>
            <a:endParaRPr lang="en-US" sz="2000" dirty="0">
              <a:latin typeface="New Roman Times"/>
            </a:endParaRPr>
          </a:p>
        </p:txBody>
      </p:sp>
    </p:spTree>
    <p:extLst>
      <p:ext uri="{BB962C8B-B14F-4D97-AF65-F5344CB8AC3E}">
        <p14:creationId xmlns:p14="http://schemas.microsoft.com/office/powerpoint/2010/main" val="895426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New Roman Times"/>
              </a:rPr>
              <a:t>Teaching Life Skills Lessons</a:t>
            </a:r>
            <a:endParaRPr lang="en-US" sz="2800" b="1" dirty="0">
              <a:latin typeface="New Roman Times"/>
            </a:endParaRPr>
          </a:p>
        </p:txBody>
      </p:sp>
      <p:sp>
        <p:nvSpPr>
          <p:cNvPr id="3" name="Content Placeholder 2"/>
          <p:cNvSpPr>
            <a:spLocks noGrp="1"/>
          </p:cNvSpPr>
          <p:nvPr>
            <p:ph idx="1"/>
          </p:nvPr>
        </p:nvSpPr>
        <p:spPr/>
        <p:txBody>
          <a:bodyPr/>
          <a:lstStyle/>
          <a:p>
            <a:pPr marL="0" indent="0">
              <a:buNone/>
            </a:pPr>
            <a:r>
              <a:rPr lang="en-US" dirty="0" smtClean="0"/>
              <a:t> Two methods are significant in teaching life skills lessons:</a:t>
            </a:r>
          </a:p>
          <a:p>
            <a:pPr>
              <a:buFont typeface="Wingdings" pitchFamily="2" charset="2"/>
              <a:buChar char="Ø"/>
            </a:pPr>
            <a:r>
              <a:rPr lang="en-US" dirty="0" smtClean="0"/>
              <a:t> Brain storming- a creative technique for generating ideas.</a:t>
            </a:r>
          </a:p>
          <a:p>
            <a:pPr>
              <a:buFont typeface="Wingdings" pitchFamily="2" charset="2"/>
              <a:buChar char="Ø"/>
            </a:pPr>
            <a:r>
              <a:rPr lang="en-US" dirty="0" smtClean="0"/>
              <a:t> Role Play- the active out of a scenario either based on text or on example. Various aspects of the same situation can be tried out.</a:t>
            </a:r>
            <a:endParaRPr lang="en-US" dirty="0"/>
          </a:p>
        </p:txBody>
      </p:sp>
    </p:spTree>
    <p:extLst>
      <p:ext uri="{BB962C8B-B14F-4D97-AF65-F5344CB8AC3E}">
        <p14:creationId xmlns:p14="http://schemas.microsoft.com/office/powerpoint/2010/main" val="2573560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New Roman Times"/>
              </a:rPr>
              <a:t>Curriculum Redesigning in </a:t>
            </a:r>
            <a:r>
              <a:rPr lang="en-US" sz="2800" b="1" dirty="0">
                <a:latin typeface="New Roman Times"/>
              </a:rPr>
              <a:t>P</a:t>
            </a:r>
            <a:r>
              <a:rPr lang="en-US" sz="2800" b="1" dirty="0" smtClean="0">
                <a:latin typeface="New Roman Times"/>
              </a:rPr>
              <a:t>akistan</a:t>
            </a:r>
            <a:endParaRPr lang="en-US" sz="2800" b="1" dirty="0">
              <a:latin typeface="New Roman Times"/>
            </a:endParaRPr>
          </a:p>
        </p:txBody>
      </p:sp>
      <p:sp>
        <p:nvSpPr>
          <p:cNvPr id="3" name="Content Placeholder 2"/>
          <p:cNvSpPr>
            <a:spLocks noGrp="1"/>
          </p:cNvSpPr>
          <p:nvPr>
            <p:ph idx="1"/>
          </p:nvPr>
        </p:nvSpPr>
        <p:spPr/>
        <p:txBody>
          <a:bodyPr/>
          <a:lstStyle/>
          <a:p>
            <a:pPr algn="just">
              <a:buFont typeface="Wingdings" pitchFamily="2" charset="2"/>
              <a:buChar char="Ø"/>
            </a:pPr>
            <a:r>
              <a:rPr lang="en-US" dirty="0" smtClean="0"/>
              <a:t>It is a </a:t>
            </a:r>
            <a:r>
              <a:rPr lang="en-US" dirty="0"/>
              <a:t>challenging task </a:t>
            </a:r>
            <a:r>
              <a:rPr lang="en-US" dirty="0" smtClean="0"/>
              <a:t>in Pakistan to redesign </a:t>
            </a:r>
            <a:r>
              <a:rPr lang="en-US" dirty="0"/>
              <a:t>and deliver a high-quality curriculum experience and yet more difficult still to monitor, evaluate and review it with the objective of keeping it fresh and relevant to emerging circumstances and in line with its </a:t>
            </a:r>
            <a:r>
              <a:rPr lang="en-US" dirty="0" smtClean="0"/>
              <a:t>purposes.</a:t>
            </a:r>
            <a:endParaRPr lang="en-US" dirty="0"/>
          </a:p>
        </p:txBody>
      </p:sp>
    </p:spTree>
    <p:extLst>
      <p:ext uri="{BB962C8B-B14F-4D97-AF65-F5344CB8AC3E}">
        <p14:creationId xmlns:p14="http://schemas.microsoft.com/office/powerpoint/2010/main" val="3979503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latin typeface="New Roman Times"/>
              </a:rPr>
              <a:t>Curriculum Redesigning in </a:t>
            </a:r>
            <a:r>
              <a:rPr lang="en-US" sz="2800" b="1" dirty="0">
                <a:latin typeface="New Roman Times"/>
              </a:rPr>
              <a:t>P</a:t>
            </a:r>
            <a:r>
              <a:rPr lang="en-US" sz="2800" b="1" dirty="0" smtClean="0">
                <a:latin typeface="New Roman Times"/>
              </a:rPr>
              <a:t>akistan</a:t>
            </a:r>
            <a:endParaRPr lang="en-US" sz="2800" b="1" dirty="0">
              <a:latin typeface="New Roman Times"/>
            </a:endParaRPr>
          </a:p>
        </p:txBody>
      </p:sp>
      <p:sp>
        <p:nvSpPr>
          <p:cNvPr id="3" name="Content Placeholder 2"/>
          <p:cNvSpPr>
            <a:spLocks noGrp="1"/>
          </p:cNvSpPr>
          <p:nvPr>
            <p:ph idx="1"/>
          </p:nvPr>
        </p:nvSpPr>
        <p:spPr/>
        <p:txBody>
          <a:bodyPr/>
          <a:lstStyle/>
          <a:p>
            <a:pPr marL="0" indent="0">
              <a:buNone/>
            </a:pPr>
            <a:r>
              <a:rPr lang="en-US" dirty="0"/>
              <a:t>I</a:t>
            </a:r>
            <a:r>
              <a:rPr lang="en-US" dirty="0" smtClean="0"/>
              <a:t>n redesigning school curriculum, teaching content should be questionable keeping in view classification of questions based on following knowledge dimensions to promote critical thinking:</a:t>
            </a:r>
          </a:p>
          <a:p>
            <a:pPr>
              <a:buFont typeface="Wingdings" pitchFamily="2" charset="2"/>
              <a:buChar char="Ø"/>
            </a:pPr>
            <a:r>
              <a:rPr lang="en-US" dirty="0" smtClean="0"/>
              <a:t>Factual</a:t>
            </a:r>
          </a:p>
          <a:p>
            <a:pPr>
              <a:buFont typeface="Wingdings" pitchFamily="2" charset="2"/>
              <a:buChar char="Ø"/>
            </a:pPr>
            <a:r>
              <a:rPr lang="en-US" dirty="0" smtClean="0"/>
              <a:t>Conceptual</a:t>
            </a:r>
          </a:p>
          <a:p>
            <a:pPr>
              <a:buFont typeface="Wingdings" pitchFamily="2" charset="2"/>
              <a:buChar char="Ø"/>
            </a:pPr>
            <a:r>
              <a:rPr lang="en-US" dirty="0" smtClean="0"/>
              <a:t>Procedural</a:t>
            </a:r>
          </a:p>
          <a:p>
            <a:pPr>
              <a:buFont typeface="Wingdings" pitchFamily="2" charset="2"/>
              <a:buChar char="Ø"/>
            </a:pPr>
            <a:r>
              <a:rPr lang="en-US" dirty="0" smtClean="0"/>
              <a:t>Metacognitive</a:t>
            </a:r>
          </a:p>
          <a:p>
            <a:pPr marL="0" indent="0">
              <a:buNone/>
            </a:pPr>
            <a:r>
              <a:rPr lang="en-US" sz="1600" dirty="0" smtClean="0"/>
              <a:t>( </a:t>
            </a:r>
            <a:r>
              <a:rPr lang="en-US" sz="1600" dirty="0" err="1" smtClean="0"/>
              <a:t>Tofde</a:t>
            </a:r>
            <a:r>
              <a:rPr lang="en-US" sz="1600" dirty="0" smtClean="0"/>
              <a:t> &amp; Haines, 2013,p-4)</a:t>
            </a:r>
            <a:endParaRPr lang="en-US" sz="1600" dirty="0"/>
          </a:p>
        </p:txBody>
      </p:sp>
    </p:spTree>
    <p:extLst>
      <p:ext uri="{BB962C8B-B14F-4D97-AF65-F5344CB8AC3E}">
        <p14:creationId xmlns:p14="http://schemas.microsoft.com/office/powerpoint/2010/main" val="650477819"/>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421</TotalTime>
  <Words>652</Words>
  <Application>Microsoft Office PowerPoint</Application>
  <PresentationFormat>Custom</PresentationFormat>
  <Paragraphs>117</Paragraphs>
  <Slides>16</Slides>
  <Notes>0</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vt:lpstr>
      <vt:lpstr>Civic</vt:lpstr>
      <vt:lpstr>                       </vt:lpstr>
      <vt:lpstr>Profile</vt:lpstr>
      <vt:lpstr>Redesigning Curriculum for Life Skills</vt:lpstr>
      <vt:lpstr>Redesign Curriculum for Life Skills   </vt:lpstr>
      <vt:lpstr>What Does Research Say?</vt:lpstr>
      <vt:lpstr>Nature of Life Skills Lessons</vt:lpstr>
      <vt:lpstr>Teaching Life Skills Lessons</vt:lpstr>
      <vt:lpstr>Curriculum Redesigning in Pakistan</vt:lpstr>
      <vt:lpstr>Curriculum Redesigning in Pakistan</vt:lpstr>
      <vt:lpstr>Redesigning Curriculum in Global Dimensions</vt:lpstr>
      <vt:lpstr>Violence Prevention &amp; Peace Building</vt:lpstr>
      <vt:lpstr>Social Role &amp; Responsibilities</vt:lpstr>
      <vt:lpstr>Traditional Teaching Approaches</vt:lpstr>
      <vt:lpstr>Promoting Discussions in Curriculum</vt:lpstr>
      <vt:lpstr>RECOMMENDATIONS  </vt:lpstr>
      <vt:lpstr> THANKS A LOT        QUESTIONS ARE WELCOME</vt:lpstr>
    </vt:vector>
  </TitlesOfParts>
  <Company>Universitaet Wien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COMPARATIVE STUDY OF TEXBOOKS OF ISLAMIC EDUCATION AT PUBLIC SECTOR SCHOOL LEVEL IN AUSTRIA AND PAKISTAN</dc:title>
  <dc:creator>Muhammad Nasir Khan</dc:creator>
  <cp:lastModifiedBy>IIUI</cp:lastModifiedBy>
  <cp:revision>341</cp:revision>
  <dcterms:created xsi:type="dcterms:W3CDTF">2016-08-16T16:50:05Z</dcterms:created>
  <dcterms:modified xsi:type="dcterms:W3CDTF">2018-06-13T08:37:27Z</dcterms:modified>
</cp:coreProperties>
</file>