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6" r:id="rId2"/>
    <p:sldId id="295" r:id="rId3"/>
    <p:sldId id="292" r:id="rId4"/>
    <p:sldId id="293" r:id="rId5"/>
    <p:sldId id="294" r:id="rId6"/>
    <p:sldId id="282" r:id="rId7"/>
    <p:sldId id="283" r:id="rId8"/>
    <p:sldId id="284" r:id="rId9"/>
    <p:sldId id="285" r:id="rId10"/>
    <p:sldId id="286" r:id="rId11"/>
    <p:sldId id="287" r:id="rId12"/>
    <p:sldId id="288" r:id="rId13"/>
    <p:sldId id="289" r:id="rId14"/>
    <p:sldId id="290" r:id="rId15"/>
    <p:sldId id="291" r:id="rId16"/>
    <p:sldId id="262" r:id="rId17"/>
    <p:sldId id="263" r:id="rId18"/>
    <p:sldId id="264" r:id="rId19"/>
    <p:sldId id="265" r:id="rId20"/>
    <p:sldId id="266"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67"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418" autoAdjust="0"/>
    <p:restoredTop sz="94660"/>
  </p:normalViewPr>
  <p:slideViewPr>
    <p:cSldViewPr snapToGrid="0">
      <p:cViewPr>
        <p:scale>
          <a:sx n="72" d="100"/>
          <a:sy n="72" d="100"/>
        </p:scale>
        <p:origin x="-312" y="1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6576079031787713E-2"/>
          <c:y val="6.3543619547556579E-2"/>
          <c:w val="0.80749888026794658"/>
          <c:h val="0.80845375627896998"/>
        </c:manualLayout>
      </c:layout>
      <c:barChart>
        <c:barDir val="col"/>
        <c:grouping val="clustered"/>
        <c:varyColors val="0"/>
        <c:ser>
          <c:idx val="0"/>
          <c:order val="0"/>
          <c:tx>
            <c:strRef>
              <c:f>Sheet1!$B$1</c:f>
              <c:strCache>
                <c:ptCount val="1"/>
                <c:pt idx="0">
                  <c:v>Boys</c:v>
                </c:pt>
              </c:strCache>
            </c:strRef>
          </c:tx>
          <c:invertIfNegative val="0"/>
          <c:cat>
            <c:strRef>
              <c:f>Sheet1!$A$2:$A$13</c:f>
              <c:strCache>
                <c:ptCount val="12"/>
                <c:pt idx="0">
                  <c:v>Grade 1</c:v>
                </c:pt>
                <c:pt idx="1">
                  <c:v>Grade 2</c:v>
                </c:pt>
                <c:pt idx="2">
                  <c:v>Grade 3</c:v>
                </c:pt>
                <c:pt idx="3">
                  <c:v>Grade 4</c:v>
                </c:pt>
                <c:pt idx="4">
                  <c:v>Grade 5</c:v>
                </c:pt>
                <c:pt idx="5">
                  <c:v>Grade 6</c:v>
                </c:pt>
                <c:pt idx="6">
                  <c:v>Grade 7</c:v>
                </c:pt>
                <c:pt idx="7">
                  <c:v>Grade 8</c:v>
                </c:pt>
                <c:pt idx="8">
                  <c:v>Grade 9</c:v>
                </c:pt>
                <c:pt idx="9">
                  <c:v>Grade 10</c:v>
                </c:pt>
                <c:pt idx="10">
                  <c:v>Grade 11</c:v>
                </c:pt>
                <c:pt idx="11">
                  <c:v>Grade 12</c:v>
                </c:pt>
              </c:strCache>
            </c:strRef>
          </c:cat>
          <c:val>
            <c:numRef>
              <c:f>Sheet1!$B$2:$B$13</c:f>
              <c:numCache>
                <c:formatCode>General</c:formatCode>
                <c:ptCount val="12"/>
                <c:pt idx="0">
                  <c:v>63</c:v>
                </c:pt>
                <c:pt idx="1">
                  <c:v>61</c:v>
                </c:pt>
                <c:pt idx="2">
                  <c:v>61</c:v>
                </c:pt>
                <c:pt idx="3">
                  <c:v>87</c:v>
                </c:pt>
                <c:pt idx="4">
                  <c:v>69</c:v>
                </c:pt>
                <c:pt idx="5">
                  <c:v>112</c:v>
                </c:pt>
                <c:pt idx="6">
                  <c:v>102</c:v>
                </c:pt>
                <c:pt idx="7">
                  <c:v>104</c:v>
                </c:pt>
                <c:pt idx="8">
                  <c:v>84</c:v>
                </c:pt>
                <c:pt idx="9">
                  <c:v>73</c:v>
                </c:pt>
                <c:pt idx="10">
                  <c:v>52</c:v>
                </c:pt>
                <c:pt idx="11">
                  <c:v>36</c:v>
                </c:pt>
              </c:numCache>
            </c:numRef>
          </c:val>
        </c:ser>
        <c:ser>
          <c:idx val="1"/>
          <c:order val="1"/>
          <c:tx>
            <c:strRef>
              <c:f>Sheet1!$C$1</c:f>
              <c:strCache>
                <c:ptCount val="1"/>
                <c:pt idx="0">
                  <c:v>Girls </c:v>
                </c:pt>
              </c:strCache>
            </c:strRef>
          </c:tx>
          <c:invertIfNegative val="0"/>
          <c:cat>
            <c:strRef>
              <c:f>Sheet1!$A$2:$A$13</c:f>
              <c:strCache>
                <c:ptCount val="12"/>
                <c:pt idx="0">
                  <c:v>Grade 1</c:v>
                </c:pt>
                <c:pt idx="1">
                  <c:v>Grade 2</c:v>
                </c:pt>
                <c:pt idx="2">
                  <c:v>Grade 3</c:v>
                </c:pt>
                <c:pt idx="3">
                  <c:v>Grade 4</c:v>
                </c:pt>
                <c:pt idx="4">
                  <c:v>Grade 5</c:v>
                </c:pt>
                <c:pt idx="5">
                  <c:v>Grade 6</c:v>
                </c:pt>
                <c:pt idx="6">
                  <c:v>Grade 7</c:v>
                </c:pt>
                <c:pt idx="7">
                  <c:v>Grade 8</c:v>
                </c:pt>
                <c:pt idx="8">
                  <c:v>Grade 9</c:v>
                </c:pt>
                <c:pt idx="9">
                  <c:v>Grade 10</c:v>
                </c:pt>
                <c:pt idx="10">
                  <c:v>Grade 11</c:v>
                </c:pt>
                <c:pt idx="11">
                  <c:v>Grade 12</c:v>
                </c:pt>
              </c:strCache>
            </c:strRef>
          </c:cat>
          <c:val>
            <c:numRef>
              <c:f>Sheet1!$C$2:$C$13</c:f>
              <c:numCache>
                <c:formatCode>General</c:formatCode>
                <c:ptCount val="12"/>
                <c:pt idx="0">
                  <c:v>41</c:v>
                </c:pt>
                <c:pt idx="1">
                  <c:v>37</c:v>
                </c:pt>
                <c:pt idx="2">
                  <c:v>32</c:v>
                </c:pt>
                <c:pt idx="3">
                  <c:v>28</c:v>
                </c:pt>
                <c:pt idx="4">
                  <c:v>14</c:v>
                </c:pt>
                <c:pt idx="5">
                  <c:v>30</c:v>
                </c:pt>
                <c:pt idx="6">
                  <c:v>27</c:v>
                </c:pt>
                <c:pt idx="7">
                  <c:v>31</c:v>
                </c:pt>
                <c:pt idx="8">
                  <c:v>31</c:v>
                </c:pt>
                <c:pt idx="9">
                  <c:v>25</c:v>
                </c:pt>
                <c:pt idx="10">
                  <c:v>1</c:v>
                </c:pt>
                <c:pt idx="11">
                  <c:v>3</c:v>
                </c:pt>
              </c:numCache>
            </c:numRef>
          </c:val>
        </c:ser>
        <c:dLbls>
          <c:showLegendKey val="0"/>
          <c:showVal val="0"/>
          <c:showCatName val="0"/>
          <c:showSerName val="0"/>
          <c:showPercent val="0"/>
          <c:showBubbleSize val="0"/>
        </c:dLbls>
        <c:gapWidth val="150"/>
        <c:axId val="180143616"/>
        <c:axId val="180145152"/>
      </c:barChart>
      <c:catAx>
        <c:axId val="180143616"/>
        <c:scaling>
          <c:orientation val="minMax"/>
        </c:scaling>
        <c:delete val="0"/>
        <c:axPos val="b"/>
        <c:numFmt formatCode="General" sourceLinked="0"/>
        <c:majorTickMark val="out"/>
        <c:minorTickMark val="none"/>
        <c:tickLblPos val="nextTo"/>
        <c:crossAx val="180145152"/>
        <c:crosses val="autoZero"/>
        <c:auto val="1"/>
        <c:lblAlgn val="ctr"/>
        <c:lblOffset val="100"/>
        <c:noMultiLvlLbl val="0"/>
      </c:catAx>
      <c:valAx>
        <c:axId val="180145152"/>
        <c:scaling>
          <c:orientation val="minMax"/>
        </c:scaling>
        <c:delete val="0"/>
        <c:axPos val="l"/>
        <c:majorGridlines/>
        <c:numFmt formatCode="General" sourceLinked="1"/>
        <c:majorTickMark val="out"/>
        <c:minorTickMark val="none"/>
        <c:tickLblPos val="nextTo"/>
        <c:crossAx val="180143616"/>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dirty="0"/>
              <a:t>Access of technology/devices to the schools of grade 5 to 12 at the Northern Sindh</a:t>
            </a: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Series 1</c:v>
                </c:pt>
              </c:strCache>
            </c:strRef>
          </c:tx>
          <c:spPr>
            <a:gradFill rotWithShape="1">
              <a:gsLst>
                <a:gs pos="0">
                  <a:schemeClr val="accent1">
                    <a:tint val="98000"/>
                    <a:lumMod val="114000"/>
                  </a:schemeClr>
                </a:gs>
                <a:gs pos="100000">
                  <a:schemeClr val="accent1">
                    <a:shade val="90000"/>
                    <a:lumMod val="84000"/>
                  </a:schemeClr>
                </a:gs>
              </a:gsLst>
              <a:lin ang="5400000" scaled="0"/>
            </a:gradFill>
            <a:ln>
              <a:noFill/>
            </a:ln>
            <a:effectLst>
              <a:outerShdw blurRad="38100" dist="25400" dir="5400000" rotWithShape="0">
                <a:srgbClr val="000000">
                  <a:alpha val="4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Sheet1!$A$4:$A$11</c:f>
              <c:strCache>
                <c:ptCount val="8"/>
                <c:pt idx="0">
                  <c:v>Laptop</c:v>
                </c:pt>
                <c:pt idx="1">
                  <c:v>Smart Phones</c:v>
                </c:pt>
                <c:pt idx="2">
                  <c:v>Smart Phones with Mobile Data</c:v>
                </c:pt>
                <c:pt idx="3">
                  <c:v>Smart Phones with wifi at home</c:v>
                </c:pt>
                <c:pt idx="4">
                  <c:v>Tablet</c:v>
                </c:pt>
                <c:pt idx="5">
                  <c:v>smart Watch</c:v>
                </c:pt>
                <c:pt idx="6">
                  <c:v>MP3 player</c:v>
                </c:pt>
                <c:pt idx="7">
                  <c:v>Xbox</c:v>
                </c:pt>
              </c:strCache>
            </c:strRef>
          </c:cat>
          <c:val>
            <c:numRef>
              <c:f>Sheet1!$B$4:$B$11</c:f>
              <c:numCache>
                <c:formatCode>General</c:formatCode>
                <c:ptCount val="8"/>
                <c:pt idx="0">
                  <c:v>68</c:v>
                </c:pt>
                <c:pt idx="1">
                  <c:v>55.4</c:v>
                </c:pt>
                <c:pt idx="2">
                  <c:v>51</c:v>
                </c:pt>
                <c:pt idx="3">
                  <c:v>45.5</c:v>
                </c:pt>
                <c:pt idx="4">
                  <c:v>31.4</c:v>
                </c:pt>
                <c:pt idx="5">
                  <c:v>11.4</c:v>
                </c:pt>
                <c:pt idx="6">
                  <c:v>5.4</c:v>
                </c:pt>
                <c:pt idx="7">
                  <c:v>2.5</c:v>
                </c:pt>
              </c:numCache>
            </c:numRef>
          </c:val>
        </c:ser>
        <c:dLbls>
          <c:showLegendKey val="0"/>
          <c:showVal val="1"/>
          <c:showCatName val="0"/>
          <c:showSerName val="0"/>
          <c:showPercent val="0"/>
          <c:showBubbleSize val="0"/>
        </c:dLbls>
        <c:gapWidth val="100"/>
        <c:overlap val="-24"/>
        <c:axId val="219688960"/>
        <c:axId val="219691648"/>
      </c:barChart>
      <c:catAx>
        <c:axId val="21968896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9691648"/>
        <c:crosses val="autoZero"/>
        <c:auto val="1"/>
        <c:lblAlgn val="ctr"/>
        <c:lblOffset val="100"/>
        <c:noMultiLvlLbl val="0"/>
      </c:catAx>
      <c:valAx>
        <c:axId val="21969164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96889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sz="2128" b="1" i="0" u="none" strike="noStrike" baseline="0" dirty="0" smtClean="0">
                <a:effectLst/>
              </a:rPr>
              <a:t>Students using following websites/social sites</a:t>
            </a:r>
            <a:endParaRPr lang="en-US" dirty="0"/>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Series 1</c:v>
                </c:pt>
              </c:strCache>
            </c:strRef>
          </c:tx>
          <c:spPr>
            <a:gradFill rotWithShape="1">
              <a:gsLst>
                <a:gs pos="0">
                  <a:schemeClr val="accent1">
                    <a:tint val="98000"/>
                    <a:lumMod val="114000"/>
                  </a:schemeClr>
                </a:gs>
                <a:gs pos="100000">
                  <a:schemeClr val="accent1">
                    <a:shade val="90000"/>
                    <a:lumMod val="84000"/>
                  </a:schemeClr>
                </a:gs>
              </a:gsLst>
              <a:lin ang="5400000" scaled="0"/>
            </a:gradFill>
            <a:ln>
              <a:noFill/>
            </a:ln>
            <a:effectLst>
              <a:outerShdw blurRad="38100" dist="25400" dir="5400000" rotWithShape="0">
                <a:srgbClr val="000000">
                  <a:alpha val="4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Sheet1!$A$2:$A$14</c:f>
              <c:strCache>
                <c:ptCount val="13"/>
                <c:pt idx="0">
                  <c:v>MS Word</c:v>
                </c:pt>
                <c:pt idx="1">
                  <c:v>Youtube</c:v>
                </c:pt>
                <c:pt idx="2">
                  <c:v>Facebook</c:v>
                </c:pt>
                <c:pt idx="3">
                  <c:v>Whatsapp</c:v>
                </c:pt>
                <c:pt idx="4">
                  <c:v>Gmail</c:v>
                </c:pt>
                <c:pt idx="5">
                  <c:v>Wikipedia</c:v>
                </c:pt>
                <c:pt idx="6">
                  <c:v>Dailymotion</c:v>
                </c:pt>
                <c:pt idx="7">
                  <c:v>Skype</c:v>
                </c:pt>
                <c:pt idx="8">
                  <c:v>MS Power Point</c:v>
                </c:pt>
                <c:pt idx="9">
                  <c:v>Instagram</c:v>
                </c:pt>
                <c:pt idx="10">
                  <c:v>Hotmail</c:v>
                </c:pt>
                <c:pt idx="11">
                  <c:v>EMO</c:v>
                </c:pt>
                <c:pt idx="12">
                  <c:v>Twitter</c:v>
                </c:pt>
              </c:strCache>
            </c:strRef>
          </c:cat>
          <c:val>
            <c:numRef>
              <c:f>Sheet1!$B$2:$B$14</c:f>
              <c:numCache>
                <c:formatCode>General</c:formatCode>
                <c:ptCount val="13"/>
                <c:pt idx="0">
                  <c:v>100</c:v>
                </c:pt>
                <c:pt idx="1">
                  <c:v>100</c:v>
                </c:pt>
                <c:pt idx="2">
                  <c:v>98</c:v>
                </c:pt>
                <c:pt idx="3">
                  <c:v>88</c:v>
                </c:pt>
                <c:pt idx="4">
                  <c:v>78.5</c:v>
                </c:pt>
                <c:pt idx="5">
                  <c:v>70.400000000000006</c:v>
                </c:pt>
                <c:pt idx="6">
                  <c:v>65</c:v>
                </c:pt>
                <c:pt idx="7">
                  <c:v>64.3</c:v>
                </c:pt>
                <c:pt idx="8">
                  <c:v>58</c:v>
                </c:pt>
                <c:pt idx="9">
                  <c:v>47.6</c:v>
                </c:pt>
                <c:pt idx="10">
                  <c:v>47</c:v>
                </c:pt>
                <c:pt idx="11">
                  <c:v>42</c:v>
                </c:pt>
                <c:pt idx="12">
                  <c:v>35</c:v>
                </c:pt>
              </c:numCache>
            </c:numRef>
          </c:val>
        </c:ser>
        <c:dLbls>
          <c:showLegendKey val="0"/>
          <c:showVal val="1"/>
          <c:showCatName val="0"/>
          <c:showSerName val="0"/>
          <c:showPercent val="0"/>
          <c:showBubbleSize val="0"/>
        </c:dLbls>
        <c:gapWidth val="100"/>
        <c:overlap val="-24"/>
        <c:axId val="219708800"/>
        <c:axId val="219769088"/>
      </c:barChart>
      <c:catAx>
        <c:axId val="21970880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9769088"/>
        <c:crosses val="autoZero"/>
        <c:auto val="1"/>
        <c:lblAlgn val="ctr"/>
        <c:lblOffset val="100"/>
        <c:noMultiLvlLbl val="0"/>
      </c:catAx>
      <c:valAx>
        <c:axId val="21976908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97088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US" sz="2128" b="1" i="0" u="none" strike="noStrike" baseline="0" dirty="0" smtClean="0">
                <a:effectLst/>
              </a:rPr>
              <a:t>Students’ basic ICT skills </a:t>
            </a:r>
            <a:endParaRPr lang="en-US" dirty="0"/>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Series 1</c:v>
                </c:pt>
              </c:strCache>
            </c:strRef>
          </c:tx>
          <c:spPr>
            <a:gradFill rotWithShape="1">
              <a:gsLst>
                <a:gs pos="0">
                  <a:schemeClr val="accent1">
                    <a:tint val="98000"/>
                    <a:lumMod val="114000"/>
                  </a:schemeClr>
                </a:gs>
                <a:gs pos="100000">
                  <a:schemeClr val="accent1">
                    <a:shade val="90000"/>
                    <a:lumMod val="84000"/>
                  </a:schemeClr>
                </a:gs>
              </a:gsLst>
              <a:lin ang="5400000" scaled="0"/>
            </a:gradFill>
            <a:ln>
              <a:noFill/>
            </a:ln>
            <a:effectLst>
              <a:outerShdw blurRad="38100" dist="25400" dir="5400000" rotWithShape="0">
                <a:srgbClr val="000000">
                  <a:alpha val="4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Sheet1!$A$2:$A$15</c:f>
              <c:strCache>
                <c:ptCount val="14"/>
                <c:pt idx="0">
                  <c:v>Online Searching</c:v>
                </c:pt>
                <c:pt idx="1">
                  <c:v>Copying </c:v>
                </c:pt>
                <c:pt idx="2">
                  <c:v>Editing  photo</c:v>
                </c:pt>
                <c:pt idx="3">
                  <c:v>Uploading files or photos </c:v>
                </c:pt>
                <c:pt idx="4">
                  <c:v>Tagging </c:v>
                </c:pt>
                <c:pt idx="5">
                  <c:v>Install/ uninstalling softwares on computer </c:v>
                </c:pt>
                <c:pt idx="6">
                  <c:v>Downloading a video or song or photo</c:v>
                </c:pt>
                <c:pt idx="7">
                  <c:v>converting file</c:v>
                </c:pt>
                <c:pt idx="8">
                  <c:v>Taking Screen shoot</c:v>
                </c:pt>
                <c:pt idx="9">
                  <c:v>Linking</c:v>
                </c:pt>
                <c:pt idx="10">
                  <c:v>Install/ uninstalling softwares on computer </c:v>
                </c:pt>
                <c:pt idx="11">
                  <c:v>Designing Video</c:v>
                </c:pt>
                <c:pt idx="12">
                  <c:v>Upgrading software</c:v>
                </c:pt>
                <c:pt idx="13">
                  <c:v>App designing</c:v>
                </c:pt>
              </c:strCache>
            </c:strRef>
          </c:cat>
          <c:val>
            <c:numRef>
              <c:f>Sheet1!$B$2:$B$15</c:f>
              <c:numCache>
                <c:formatCode>General</c:formatCode>
                <c:ptCount val="14"/>
                <c:pt idx="0">
                  <c:v>100</c:v>
                </c:pt>
                <c:pt idx="1">
                  <c:v>100</c:v>
                </c:pt>
                <c:pt idx="2">
                  <c:v>94</c:v>
                </c:pt>
                <c:pt idx="3">
                  <c:v>88</c:v>
                </c:pt>
                <c:pt idx="4">
                  <c:v>87</c:v>
                </c:pt>
                <c:pt idx="5">
                  <c:v>70</c:v>
                </c:pt>
                <c:pt idx="6">
                  <c:v>80</c:v>
                </c:pt>
                <c:pt idx="7">
                  <c:v>46</c:v>
                </c:pt>
                <c:pt idx="8">
                  <c:v>45</c:v>
                </c:pt>
                <c:pt idx="9">
                  <c:v>15</c:v>
                </c:pt>
                <c:pt idx="10">
                  <c:v>15</c:v>
                </c:pt>
                <c:pt idx="11">
                  <c:v>15</c:v>
                </c:pt>
                <c:pt idx="12">
                  <c:v>13</c:v>
                </c:pt>
                <c:pt idx="13">
                  <c:v>0</c:v>
                </c:pt>
              </c:numCache>
            </c:numRef>
          </c:val>
        </c:ser>
        <c:dLbls>
          <c:showLegendKey val="0"/>
          <c:showVal val="1"/>
          <c:showCatName val="0"/>
          <c:showSerName val="0"/>
          <c:showPercent val="0"/>
          <c:showBubbleSize val="0"/>
        </c:dLbls>
        <c:gapWidth val="100"/>
        <c:overlap val="-24"/>
        <c:axId val="219373568"/>
        <c:axId val="219376256"/>
      </c:barChart>
      <c:catAx>
        <c:axId val="21937356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9376256"/>
        <c:crosses val="autoZero"/>
        <c:auto val="1"/>
        <c:lblAlgn val="ctr"/>
        <c:lblOffset val="100"/>
        <c:noMultiLvlLbl val="0"/>
      </c:catAx>
      <c:valAx>
        <c:axId val="219376256"/>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9373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3D4E87-4240-4634-A090-A04B09120DFD}" type="datetimeFigureOut">
              <a:rPr lang="en-US" smtClean="0"/>
              <a:t>6/13/2018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6F653D-8B23-40BD-85C5-828D26847976}" type="slidenum">
              <a:rPr lang="en-US" smtClean="0"/>
              <a:t>‹#›</a:t>
            </a:fld>
            <a:endParaRPr lang="en-US"/>
          </a:p>
        </p:txBody>
      </p:sp>
    </p:spTree>
    <p:extLst>
      <p:ext uri="{BB962C8B-B14F-4D97-AF65-F5344CB8AC3E}">
        <p14:creationId xmlns:p14="http://schemas.microsoft.com/office/powerpoint/2010/main" val="8755567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smtClean="0"/>
              <a:t>“Community Colleges: An alternative education model for Pakistan "  by. Dr. Irfan Ahmed Rind</a:t>
            </a:r>
            <a:endParaRPr lang="en-US"/>
          </a:p>
        </p:txBody>
      </p:sp>
      <p:sp>
        <p:nvSpPr>
          <p:cNvPr id="5" name="Slide Number Placeholder 4"/>
          <p:cNvSpPr>
            <a:spLocks noGrp="1"/>
          </p:cNvSpPr>
          <p:nvPr>
            <p:ph type="sldNum" sz="quarter" idx="11"/>
          </p:nvPr>
        </p:nvSpPr>
        <p:spPr/>
        <p:txBody>
          <a:bodyPr/>
          <a:lstStyle/>
          <a:p>
            <a:fld id="{71E3C279-C733-4836-8BCD-2C74283B08CA}" type="slidenum">
              <a:rPr lang="en-US" smtClean="0"/>
              <a:pPr/>
              <a:t>5</a:t>
            </a:fld>
            <a:endParaRPr lang="en-US"/>
          </a:p>
        </p:txBody>
      </p:sp>
    </p:spTree>
    <p:extLst>
      <p:ext uri="{BB962C8B-B14F-4D97-AF65-F5344CB8AC3E}">
        <p14:creationId xmlns:p14="http://schemas.microsoft.com/office/powerpoint/2010/main" val="2976609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C6F653D-8B23-40BD-85C5-828D26847976}" type="slidenum">
              <a:rPr lang="en-US" smtClean="0"/>
              <a:t>6</a:t>
            </a:fld>
            <a:endParaRPr lang="en-US"/>
          </a:p>
        </p:txBody>
      </p:sp>
    </p:spTree>
    <p:extLst>
      <p:ext uri="{BB962C8B-B14F-4D97-AF65-F5344CB8AC3E}">
        <p14:creationId xmlns:p14="http://schemas.microsoft.com/office/powerpoint/2010/main" val="33857351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014A2A0-18AD-493E-BA6B-FB0BC175F4B4}"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3088549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6B815D-7F18-41ED-809B-1E23B2A1A909}"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577679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AC97EF-7C43-46AE-AA26-D48B484EE36D}"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8429532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40EB71-6237-4FF1-95AE-B3442494EDA5}"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C4FF-7A5C-44AF-B977-E7570290E1C9}" type="slidenum">
              <a:rPr lang="en-US" smtClean="0"/>
              <a:pPr/>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584836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0E9F6E-7834-49DA-B2BC-2CF11345E6DD}"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13818824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E920120-379C-4B23-B1F3-2648F1582C05}" type="datetime1">
              <a:rPr lang="en-US" smtClean="0"/>
              <a:t>6/13/2018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13889264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FFF69BF6-F7D1-44ED-A8E6-B3D32D0A8A4F}" type="datetime1">
              <a:rPr lang="en-US" smtClean="0"/>
              <a:t>6/13/2018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22206259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247349-E390-440D-88DE-E1D25D3BE400}"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42177544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C5F0058-B1A3-4DE8-9D6D-2A3FCBC338C1}"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2324242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AD9D779F-3425-4F03-878A-EDAF63F337C4}"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2069378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BBA289-D152-4348-ABE5-D00386422430}" type="datetime1">
              <a:rPr lang="en-US" smtClean="0"/>
              <a:t>6/13/2018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840002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EC5C301-4B2E-4141-84E1-08A2D014A7A9}"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2269528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A57CF9-18BA-49D0-8C05-D74E6CB32AC1}" type="datetime1">
              <a:rPr lang="en-US" smtClean="0"/>
              <a:t>6/13/2018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4008839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376FC04C-639B-4F0E-A83D-CA465ADC79E2}" type="datetime1">
              <a:rPr lang="en-US" smtClean="0"/>
              <a:t>6/13/2018</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46086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167EE715-5CF4-4B45-B57D-E31215E0FFEB}" type="datetime1">
              <a:rPr lang="en-US" smtClean="0"/>
              <a:t>6/13/2018</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4058955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7F083D5E-E2EC-44EC-A15F-90F2A1A5E836}" type="datetime1">
              <a:rPr lang="en-US" smtClean="0"/>
              <a:t>6/13/2018</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1598280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B39CBC-22E8-4118-87E9-D0D7904201E8}" type="datetime1">
              <a:rPr lang="en-US" smtClean="0"/>
              <a:t>6/13/2018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20C4FF-7A5C-44AF-B977-E7570290E1C9}" type="slidenum">
              <a:rPr lang="en-US" smtClean="0"/>
              <a:pPr/>
              <a:t>‹#›</a:t>
            </a:fld>
            <a:endParaRPr lang="en-US"/>
          </a:p>
        </p:txBody>
      </p:sp>
    </p:spTree>
    <p:extLst>
      <p:ext uri="{BB962C8B-B14F-4D97-AF65-F5344CB8AC3E}">
        <p14:creationId xmlns:p14="http://schemas.microsoft.com/office/powerpoint/2010/main" val="1515719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print">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print">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print">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cstate="print">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3C28AB13-2B3D-4302-A96C-BD6626C0D1AB}" type="datetime1">
              <a:rPr lang="en-US" smtClean="0"/>
              <a:t>6/13/2018</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220C4FF-7A5C-44AF-B977-E7570290E1C9}" type="slidenum">
              <a:rPr lang="en-US" smtClean="0"/>
              <a:pPr/>
              <a:t>‹#›</a:t>
            </a:fld>
            <a:endParaRPr lang="en-US"/>
          </a:p>
        </p:txBody>
      </p:sp>
    </p:spTree>
    <p:extLst>
      <p:ext uri="{BB962C8B-B14F-4D97-AF65-F5344CB8AC3E}">
        <p14:creationId xmlns:p14="http://schemas.microsoft.com/office/powerpoint/2010/main" val="199050687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020418"/>
            <a:ext cx="8825658" cy="2080592"/>
          </a:xfrm>
        </p:spPr>
        <p:txBody>
          <a:bodyPr/>
          <a:lstStyle/>
          <a:p>
            <a:pPr algn="ctr"/>
            <a:r>
              <a:rPr lang="en-US" sz="4000" b="1" dirty="0" smtClean="0">
                <a:solidFill>
                  <a:schemeClr val="tx1"/>
                </a:solidFill>
                <a:latin typeface="Arabic Typesetting" pitchFamily="66" charset="-78"/>
                <a:cs typeface="Arabic Typesetting" pitchFamily="66" charset="-78"/>
              </a:rPr>
              <a:t>Fostering </a:t>
            </a:r>
            <a:r>
              <a:rPr lang="en-US" sz="4000" b="1" dirty="0" smtClean="0">
                <a:solidFill>
                  <a:schemeClr val="tx1"/>
                </a:solidFill>
                <a:latin typeface="Arabic Typesetting" pitchFamily="66" charset="-78"/>
                <a:cs typeface="Arabic Typesetting" pitchFamily="66" charset="-78"/>
              </a:rPr>
              <a:t>Global </a:t>
            </a:r>
            <a:r>
              <a:rPr lang="en-US" sz="4000" b="1" dirty="0">
                <a:solidFill>
                  <a:schemeClr val="tx1"/>
                </a:solidFill>
                <a:latin typeface="Arabic Typesetting" pitchFamily="66" charset="-78"/>
                <a:cs typeface="Arabic Typesetting" pitchFamily="66" charset="-78"/>
              </a:rPr>
              <a:t>C</a:t>
            </a:r>
            <a:r>
              <a:rPr lang="en-US" sz="4000" b="1" dirty="0" smtClean="0">
                <a:solidFill>
                  <a:schemeClr val="tx1"/>
                </a:solidFill>
                <a:latin typeface="Arabic Typesetting" pitchFamily="66" charset="-78"/>
                <a:cs typeface="Arabic Typesetting" pitchFamily="66" charset="-78"/>
              </a:rPr>
              <a:t>itizenship </a:t>
            </a:r>
            <a:r>
              <a:rPr lang="en-US" sz="4000" b="1" dirty="0" smtClean="0">
                <a:solidFill>
                  <a:schemeClr val="tx1"/>
                </a:solidFill>
                <a:latin typeface="Arabic Typesetting" pitchFamily="66" charset="-78"/>
                <a:cs typeface="Arabic Typesetting" pitchFamily="66" charset="-78"/>
              </a:rPr>
              <a:t>&amp; 21</a:t>
            </a:r>
            <a:r>
              <a:rPr lang="en-US" sz="4000" b="1" baseline="30000" dirty="0" smtClean="0">
                <a:solidFill>
                  <a:schemeClr val="tx1"/>
                </a:solidFill>
                <a:latin typeface="Arabic Typesetting" pitchFamily="66" charset="-78"/>
                <a:cs typeface="Arabic Typesetting" pitchFamily="66" charset="-78"/>
              </a:rPr>
              <a:t>st</a:t>
            </a:r>
            <a:r>
              <a:rPr lang="en-US" sz="4000" b="1" dirty="0" smtClean="0">
                <a:solidFill>
                  <a:schemeClr val="tx1"/>
                </a:solidFill>
                <a:latin typeface="Arabic Typesetting" pitchFamily="66" charset="-78"/>
                <a:cs typeface="Arabic Typesetting" pitchFamily="66" charset="-78"/>
              </a:rPr>
              <a:t> Century Skills among </a:t>
            </a:r>
            <a:r>
              <a:rPr lang="en-US" sz="4000" b="1" dirty="0" smtClean="0">
                <a:solidFill>
                  <a:schemeClr val="tx1"/>
                </a:solidFill>
                <a:latin typeface="Arabic Typesetting" pitchFamily="66" charset="-78"/>
                <a:cs typeface="Arabic Typesetting" pitchFamily="66" charset="-78"/>
              </a:rPr>
              <a:t>Students </a:t>
            </a:r>
            <a:r>
              <a:rPr lang="en-US" sz="4000" b="1" dirty="0" smtClean="0">
                <a:solidFill>
                  <a:schemeClr val="tx1"/>
                </a:solidFill>
                <a:latin typeface="Arabic Typesetting" pitchFamily="66" charset="-78"/>
                <a:cs typeface="Arabic Typesetting" pitchFamily="66" charset="-78"/>
              </a:rPr>
              <a:t>at Sukkur IBA Community Colleges</a:t>
            </a:r>
            <a:endParaRPr lang="en-US" sz="4000" dirty="0">
              <a:solidFill>
                <a:schemeClr val="tx1"/>
              </a:solidFill>
              <a:latin typeface="Arabic Typesetting" pitchFamily="66" charset="-78"/>
              <a:cs typeface="Arabic Typesetting" pitchFamily="66" charset="-78"/>
            </a:endParaRPr>
          </a:p>
        </p:txBody>
      </p:sp>
      <p:sp>
        <p:nvSpPr>
          <p:cNvPr id="3" name="Subtitle 2"/>
          <p:cNvSpPr>
            <a:spLocks noGrp="1"/>
          </p:cNvSpPr>
          <p:nvPr>
            <p:ph type="subTitle" idx="1"/>
          </p:nvPr>
        </p:nvSpPr>
        <p:spPr>
          <a:xfrm>
            <a:off x="1154954" y="3326297"/>
            <a:ext cx="9049219" cy="2875720"/>
          </a:xfrm>
        </p:spPr>
        <p:txBody>
          <a:bodyPr>
            <a:normAutofit/>
          </a:bodyPr>
          <a:lstStyle/>
          <a:p>
            <a:pPr algn="ctr"/>
            <a:r>
              <a:rPr lang="en-US" b="1" dirty="0" smtClean="0"/>
              <a:t>          </a:t>
            </a:r>
            <a:r>
              <a:rPr lang="en-US" sz="2400" b="1" dirty="0" smtClean="0"/>
              <a:t>Dr. Irfan </a:t>
            </a:r>
            <a:r>
              <a:rPr lang="en-US" sz="2400" b="1" dirty="0" err="1" smtClean="0"/>
              <a:t>ahmed</a:t>
            </a:r>
            <a:r>
              <a:rPr lang="en-US" sz="2400" b="1" dirty="0" smtClean="0"/>
              <a:t> Rind</a:t>
            </a:r>
          </a:p>
          <a:p>
            <a:pPr algn="ctr"/>
            <a:r>
              <a:rPr lang="en-US" sz="1400" b="1" dirty="0" smtClean="0"/>
              <a:t>                 Head of Education Department </a:t>
            </a:r>
          </a:p>
          <a:p>
            <a:pPr algn="ctr"/>
            <a:r>
              <a:rPr lang="en-US" sz="1400" b="1" dirty="0" smtClean="0"/>
              <a:t>                 Sukkur IBA </a:t>
            </a:r>
            <a:r>
              <a:rPr lang="en-US" sz="1400" b="1" dirty="0" smtClean="0"/>
              <a:t>University</a:t>
            </a:r>
          </a:p>
          <a:p>
            <a:endParaRPr lang="en-US" sz="1200" b="1" dirty="0"/>
          </a:p>
          <a:p>
            <a:pPr algn="ctr"/>
            <a:r>
              <a:rPr lang="en-US" sz="1200" b="1" dirty="0" smtClean="0"/>
              <a:t> </a:t>
            </a:r>
            <a:r>
              <a:rPr lang="en-US" sz="1600" b="1" dirty="0">
                <a:solidFill>
                  <a:schemeClr val="tx1"/>
                </a:solidFill>
              </a:rPr>
              <a:t>Keynote Presented at Two Day International Seminar “Needs of Society and Qualification of Graduates” organized by Department of Education, IIUI on 14-15 May 2018</a:t>
            </a:r>
            <a:endParaRPr lang="en-US" sz="1600" dirty="0">
              <a:solidFill>
                <a:schemeClr val="tx1"/>
              </a:solidFill>
            </a:endParaRPr>
          </a:p>
          <a:p>
            <a:endParaRPr lang="en-US" sz="1200" b="1" dirty="0" smtClean="0"/>
          </a:p>
          <a:p>
            <a:endParaRPr lang="en-US" sz="1200"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563757" cy="1131500"/>
          </a:xfrm>
          <a:prstGeom prst="rect">
            <a:avLst/>
          </a:prstGeom>
        </p:spPr>
      </p:pic>
    </p:spTree>
    <p:extLst>
      <p:ext uri="{BB962C8B-B14F-4D97-AF65-F5344CB8AC3E}">
        <p14:creationId xmlns:p14="http://schemas.microsoft.com/office/powerpoint/2010/main" val="36881170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92162"/>
          </a:xfrm>
        </p:spPr>
        <p:txBody>
          <a:bodyPr>
            <a:noAutofit/>
          </a:bodyPr>
          <a:lstStyle/>
          <a:p>
            <a:pPr eaLnBrk="0" fontAlgn="base" hangingPunct="0">
              <a:spcAft>
                <a:spcPct val="0"/>
              </a:spcAft>
            </a:pPr>
            <a:r>
              <a:rPr lang="en-US" sz="2400" b="1" dirty="0" smtClean="0">
                <a:solidFill>
                  <a:schemeClr val="tx1"/>
                </a:solidFill>
                <a:latin typeface="Arabic Typesetting" pitchFamily="66" charset="-78"/>
                <a:cs typeface="Arabic Typesetting" pitchFamily="66" charset="-78"/>
              </a:rPr>
              <a:t>What Sukkur IBA Community Colleges are doing to foster global citizenship </a:t>
            </a:r>
          </a:p>
        </p:txBody>
      </p:sp>
      <p:sp>
        <p:nvSpPr>
          <p:cNvPr id="3" name="Content Placeholder 2"/>
          <p:cNvSpPr>
            <a:spLocks noGrp="1"/>
          </p:cNvSpPr>
          <p:nvPr>
            <p:ph idx="1"/>
          </p:nvPr>
        </p:nvSpPr>
        <p:spPr>
          <a:xfrm>
            <a:off x="508000" y="1066800"/>
            <a:ext cx="11074400" cy="5410200"/>
          </a:xfrm>
        </p:spPr>
        <p:txBody>
          <a:bodyPr>
            <a:normAutofit fontScale="92500" lnSpcReduction="10000"/>
          </a:bodyPr>
          <a:lstStyle/>
          <a:p>
            <a:pPr>
              <a:buNone/>
            </a:pPr>
            <a:r>
              <a:rPr lang="en-US" sz="2000" b="1" dirty="0" smtClean="0"/>
              <a:t>3. Promoting gender equity</a:t>
            </a:r>
          </a:p>
          <a:p>
            <a:pPr>
              <a:buNone/>
            </a:pPr>
            <a:endParaRPr lang="en-US" sz="1600" b="1" dirty="0" smtClean="0">
              <a:latin typeface="Arial" pitchFamily="34" charset="0"/>
              <a:cs typeface="Arial" pitchFamily="34" charset="0"/>
            </a:endParaRPr>
          </a:p>
          <a:p>
            <a:pPr>
              <a:buNone/>
            </a:pPr>
            <a:endParaRPr lang="en-US" sz="1600" b="1" dirty="0" smtClean="0">
              <a:latin typeface="Arial" pitchFamily="34" charset="0"/>
              <a:cs typeface="Arial" pitchFamily="34" charset="0"/>
            </a:endParaRPr>
          </a:p>
          <a:p>
            <a:pPr>
              <a:buNone/>
            </a:pPr>
            <a:endParaRPr lang="en-US" sz="1600" b="1" dirty="0" smtClean="0">
              <a:latin typeface="Arial" pitchFamily="34" charset="0"/>
              <a:cs typeface="Arial" pitchFamily="34" charset="0"/>
            </a:endParaRPr>
          </a:p>
          <a:p>
            <a:pPr>
              <a:buNone/>
            </a:pPr>
            <a:endParaRPr lang="en-US" sz="1600" b="1" dirty="0" smtClean="0">
              <a:latin typeface="Arial" pitchFamily="34" charset="0"/>
              <a:cs typeface="Arial" pitchFamily="34" charset="0"/>
            </a:endParaRPr>
          </a:p>
          <a:p>
            <a:pPr>
              <a:buNone/>
            </a:pPr>
            <a:endParaRPr lang="en-US" sz="2400" b="1" dirty="0" smtClean="0">
              <a:latin typeface="Arial" pitchFamily="34" charset="0"/>
              <a:cs typeface="Arial" pitchFamily="34" charset="0"/>
            </a:endParaRPr>
          </a:p>
          <a:p>
            <a:pPr>
              <a:buNone/>
            </a:pPr>
            <a:endParaRPr lang="en-US" sz="2400" b="1" dirty="0" smtClean="0">
              <a:latin typeface="Arial" pitchFamily="34" charset="0"/>
              <a:cs typeface="Arial" pitchFamily="34" charset="0"/>
            </a:endParaRPr>
          </a:p>
          <a:p>
            <a:pPr>
              <a:buNone/>
            </a:pPr>
            <a:endParaRPr lang="en-US" sz="2400" b="1" dirty="0" smtClean="0">
              <a:latin typeface="Arial" pitchFamily="34" charset="0"/>
              <a:cs typeface="Arial" pitchFamily="34" charset="0"/>
            </a:endParaRPr>
          </a:p>
          <a:p>
            <a:pPr>
              <a:buNone/>
            </a:pPr>
            <a:endParaRPr lang="en-US" sz="2400" b="1" dirty="0" smtClean="0">
              <a:latin typeface="Arial" pitchFamily="34" charset="0"/>
              <a:cs typeface="Arial" pitchFamily="34" charset="0"/>
            </a:endParaRPr>
          </a:p>
          <a:p>
            <a:pPr>
              <a:buNone/>
            </a:pPr>
            <a:endParaRPr lang="en-US" sz="2400" b="1" dirty="0" smtClean="0">
              <a:latin typeface="Arial" pitchFamily="34" charset="0"/>
              <a:cs typeface="Arial" pitchFamily="34" charset="0"/>
            </a:endParaRPr>
          </a:p>
          <a:p>
            <a:pPr algn="r">
              <a:buNone/>
            </a:pPr>
            <a:r>
              <a:rPr lang="en-US" sz="1100" b="1" i="1" dirty="0" smtClean="0">
                <a:latin typeface="Arial" pitchFamily="34" charset="0"/>
                <a:cs typeface="Arial" pitchFamily="34" charset="0"/>
              </a:rPr>
              <a:t>Data from four Community Colleges</a:t>
            </a:r>
            <a:endParaRPr lang="en-US" sz="2400" b="1" i="1" dirty="0" smtClean="0">
              <a:latin typeface="Arial" pitchFamily="34" charset="0"/>
              <a:cs typeface="Arial" pitchFamily="34" charset="0"/>
            </a:endParaRPr>
          </a:p>
          <a:p>
            <a:pPr>
              <a:buNone/>
            </a:pPr>
            <a:r>
              <a:rPr lang="en-US" sz="2000" b="1" dirty="0" smtClean="0">
                <a:latin typeface="Arial" pitchFamily="34" charset="0"/>
                <a:cs typeface="Arial" pitchFamily="34" charset="0"/>
              </a:rPr>
              <a:t>Challenges: </a:t>
            </a:r>
          </a:p>
          <a:p>
            <a:r>
              <a:rPr lang="en-US" sz="1600" dirty="0" smtClean="0">
                <a:latin typeface="Arial" pitchFamily="34" charset="0"/>
                <a:cs typeface="Arial" pitchFamily="34" charset="0"/>
              </a:rPr>
              <a:t>There is a dilemma of maintaining a balance between merit and equity. So, in order to maintain merit, a standardized entry requirements are to be met for every student. Girls usually get marginalized in this process.</a:t>
            </a:r>
          </a:p>
          <a:p>
            <a:r>
              <a:rPr lang="en-US" sz="1600" dirty="0" smtClean="0">
                <a:latin typeface="Arial" pitchFamily="34" charset="0"/>
                <a:cs typeface="Arial" pitchFamily="34" charset="0"/>
              </a:rPr>
              <a:t>Lack of social mobilization strategies for girls enrolment </a:t>
            </a:r>
          </a:p>
          <a:p>
            <a:endParaRPr lang="en-US" sz="1600" dirty="0" smtClean="0">
              <a:latin typeface="Arial" pitchFamily="34" charset="0"/>
              <a:cs typeface="Arial" pitchFamily="34" charset="0"/>
            </a:endParaRPr>
          </a:p>
          <a:p>
            <a:pPr>
              <a:buNone/>
            </a:pPr>
            <a:endParaRPr lang="en-US" b="1" dirty="0" smtClean="0"/>
          </a:p>
        </p:txBody>
      </p:sp>
      <p:graphicFrame>
        <p:nvGraphicFramePr>
          <p:cNvPr id="4" name="Chart 3"/>
          <p:cNvGraphicFramePr/>
          <p:nvPr/>
        </p:nvGraphicFramePr>
        <p:xfrm>
          <a:off x="508000" y="1752600"/>
          <a:ext cx="11074400" cy="2819400"/>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60390F4C-0115-4D80-A119-A20199287BCB}" type="slidenum">
              <a:rPr lang="en-US" smtClean="0"/>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animEffect transition="in" filter="blinds(horizontal)">
                                      <p:cBhvr>
                                        <p:cTn id="15" dur="500"/>
                                        <p:tgtEl>
                                          <p:spTgt spid="3">
                                            <p:txEl>
                                              <p:pRg st="10" end="1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xEl>
                                              <p:pRg st="11" end="11"/>
                                            </p:txEl>
                                          </p:spTgt>
                                        </p:tgtEl>
                                        <p:attrNameLst>
                                          <p:attrName>style.visibility</p:attrName>
                                        </p:attrNameLst>
                                      </p:cBhvr>
                                      <p:to>
                                        <p:strVal val="visible"/>
                                      </p:to>
                                    </p:set>
                                    <p:animEffect transition="in" filter="blinds(horizontal)">
                                      <p:cBhvr>
                                        <p:cTn id="20" dur="500"/>
                                        <p:tgtEl>
                                          <p:spTgt spid="3">
                                            <p:txEl>
                                              <p:pRg st="11" end="11"/>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12" end="12"/>
                                            </p:txEl>
                                          </p:spTgt>
                                        </p:tgtEl>
                                        <p:attrNameLst>
                                          <p:attrName>style.visibility</p:attrName>
                                        </p:attrNameLst>
                                      </p:cBhvr>
                                      <p:to>
                                        <p:strVal val="visible"/>
                                      </p:to>
                                    </p:set>
                                    <p:animEffect transition="in" filter="blinds(horizontal)">
                                      <p:cBhvr>
                                        <p:cTn id="23" dur="500"/>
                                        <p:tgtEl>
                                          <p:spTgt spid="3">
                                            <p:txEl>
                                              <p:pRg st="12" end="12"/>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13" end="13"/>
                                            </p:txEl>
                                          </p:spTgt>
                                        </p:tgtEl>
                                        <p:attrNameLst>
                                          <p:attrName>style.visibility</p:attrName>
                                        </p:attrNameLst>
                                      </p:cBhvr>
                                      <p:to>
                                        <p:strVal val="visible"/>
                                      </p:to>
                                    </p:set>
                                    <p:animEffect transition="in" filter="blinds(horizontal)">
                                      <p:cBhvr>
                                        <p:cTn id="26"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92162"/>
          </a:xfrm>
        </p:spPr>
        <p:txBody>
          <a:bodyPr>
            <a:noAutofit/>
          </a:bodyPr>
          <a:lstStyle/>
          <a:p>
            <a:pPr eaLnBrk="0" fontAlgn="base" hangingPunct="0">
              <a:spcAft>
                <a:spcPct val="0"/>
              </a:spcAft>
            </a:pPr>
            <a:r>
              <a:rPr lang="en-US" sz="2000" b="1" dirty="0" smtClean="0">
                <a:solidFill>
                  <a:schemeClr val="tx1"/>
                </a:solidFill>
                <a:latin typeface="Arabic Typesetting" pitchFamily="66" charset="-78"/>
                <a:cs typeface="Arabic Typesetting" pitchFamily="66" charset="-78"/>
              </a:rPr>
              <a:t>What Sukkur IBA Community Colleges are doing to foster global citizenship </a:t>
            </a:r>
          </a:p>
        </p:txBody>
      </p:sp>
      <p:sp>
        <p:nvSpPr>
          <p:cNvPr id="3" name="Content Placeholder 2"/>
          <p:cNvSpPr>
            <a:spLocks noGrp="1"/>
          </p:cNvSpPr>
          <p:nvPr>
            <p:ph idx="1"/>
          </p:nvPr>
        </p:nvSpPr>
        <p:spPr>
          <a:xfrm>
            <a:off x="609600" y="1371600"/>
            <a:ext cx="10972800" cy="4953000"/>
          </a:xfrm>
        </p:spPr>
        <p:txBody>
          <a:bodyPr>
            <a:normAutofit fontScale="55000" lnSpcReduction="20000"/>
          </a:bodyPr>
          <a:lstStyle/>
          <a:p>
            <a:pPr>
              <a:buNone/>
            </a:pPr>
            <a:r>
              <a:rPr lang="en-US" sz="2400" b="1" dirty="0" smtClean="0"/>
              <a:t>4. Reinforcing national and cultural identities </a:t>
            </a:r>
          </a:p>
          <a:p>
            <a:pPr>
              <a:buNone/>
            </a:pPr>
            <a:r>
              <a:rPr lang="en-US" sz="1600" dirty="0" smtClean="0">
                <a:latin typeface="Arial" pitchFamily="34" charset="0"/>
                <a:cs typeface="Arial" pitchFamily="34" charset="0"/>
              </a:rPr>
              <a:t>Cultural identities are reinforced by: </a:t>
            </a:r>
          </a:p>
          <a:p>
            <a:r>
              <a:rPr lang="en-US" sz="1600" dirty="0" smtClean="0">
                <a:latin typeface="Arial" pitchFamily="34" charset="0"/>
                <a:cs typeface="Arial" pitchFamily="34" charset="0"/>
              </a:rPr>
              <a:t>teaching regional languages</a:t>
            </a:r>
          </a:p>
          <a:p>
            <a:r>
              <a:rPr lang="en-US" sz="1600" dirty="0" smtClean="0">
                <a:latin typeface="Arial" pitchFamily="34" charset="0"/>
                <a:cs typeface="Arial" pitchFamily="34" charset="0"/>
              </a:rPr>
              <a:t>promoting cultural dresses, foods, and icons during annual functions and other inter and intra-college competitions</a:t>
            </a:r>
          </a:p>
          <a:p>
            <a:r>
              <a:rPr lang="en-US" sz="1600" dirty="0" smtClean="0">
                <a:latin typeface="Arial" pitchFamily="34" charset="0"/>
                <a:cs typeface="Arial" pitchFamily="34" charset="0"/>
              </a:rPr>
              <a:t>promoting cultural and traditional activities to international students during British Council Connecting classroom project.</a:t>
            </a:r>
          </a:p>
          <a:p>
            <a:endParaRPr lang="en-US" sz="1600" dirty="0" smtClean="0">
              <a:latin typeface="Arial" pitchFamily="34" charset="0"/>
              <a:cs typeface="Arial" pitchFamily="34" charset="0"/>
            </a:endParaRPr>
          </a:p>
          <a:p>
            <a:pPr>
              <a:buNone/>
            </a:pPr>
            <a:r>
              <a:rPr lang="en-US" sz="2200" b="1" dirty="0" smtClean="0"/>
              <a:t> Respecting others identities and cultures </a:t>
            </a:r>
          </a:p>
          <a:p>
            <a:pPr>
              <a:buNone/>
            </a:pPr>
            <a:r>
              <a:rPr lang="en-US" sz="1600" dirty="0" smtClean="0">
                <a:latin typeface="Arial" pitchFamily="34" charset="0"/>
                <a:cs typeface="Arial" pitchFamily="34" charset="0"/>
              </a:rPr>
              <a:t>Tolerance, respect, and acceptability for ‘others’  are encouraged among students by: </a:t>
            </a:r>
          </a:p>
          <a:p>
            <a:r>
              <a:rPr lang="en-US" sz="1600" dirty="0" smtClean="0">
                <a:latin typeface="Arial" pitchFamily="34" charset="0"/>
                <a:cs typeface="Arial" pitchFamily="34" charset="0"/>
              </a:rPr>
              <a:t>Collaborative and cooperative teaching approaches</a:t>
            </a:r>
          </a:p>
          <a:p>
            <a:r>
              <a:rPr lang="en-US" sz="1600" dirty="0" smtClean="0">
                <a:latin typeface="Arial" pitchFamily="34" charset="0"/>
                <a:cs typeface="Arial" pitchFamily="34" charset="0"/>
              </a:rPr>
              <a:t>Group activities</a:t>
            </a:r>
          </a:p>
          <a:p>
            <a:r>
              <a:rPr lang="en-US" sz="1600" dirty="0" smtClean="0">
                <a:latin typeface="Arial" pitchFamily="34" charset="0"/>
                <a:cs typeface="Arial" pitchFamily="34" charset="0"/>
              </a:rPr>
              <a:t>Role plays </a:t>
            </a:r>
          </a:p>
          <a:p>
            <a:r>
              <a:rPr lang="en-US" sz="1600" dirty="0" smtClean="0">
                <a:latin typeface="Arial" pitchFamily="34" charset="0"/>
                <a:cs typeface="Arial" pitchFamily="34" charset="0"/>
              </a:rPr>
              <a:t>Debates and dialogues </a:t>
            </a:r>
          </a:p>
          <a:p>
            <a:r>
              <a:rPr lang="en-US" sz="1600" dirty="0" smtClean="0">
                <a:latin typeface="Arial" pitchFamily="34" charset="0"/>
                <a:cs typeface="Arial" pitchFamily="34" charset="0"/>
              </a:rPr>
              <a:t>Reflective writings </a:t>
            </a:r>
          </a:p>
          <a:p>
            <a:pPr>
              <a:buNone/>
            </a:pPr>
            <a:r>
              <a:rPr lang="en-US" sz="1600" dirty="0" smtClean="0">
                <a:latin typeface="Arial" pitchFamily="34" charset="0"/>
                <a:cs typeface="Arial" pitchFamily="34" charset="0"/>
              </a:rPr>
              <a:t> </a:t>
            </a:r>
          </a:p>
          <a:p>
            <a:pPr>
              <a:buNone/>
            </a:pPr>
            <a:r>
              <a:rPr lang="en-US" sz="1600" dirty="0" smtClean="0">
                <a:latin typeface="Arial" pitchFamily="34" charset="0"/>
                <a:cs typeface="Arial" pitchFamily="34" charset="0"/>
              </a:rPr>
              <a:t>**In all these activities, teachers involve students in those activities which require students to defend or promote others’ culture, traditions, beliefs and customs.  </a:t>
            </a:r>
          </a:p>
          <a:p>
            <a:endParaRPr lang="en-US" sz="1600" dirty="0" smtClean="0">
              <a:latin typeface="Arial" pitchFamily="34" charset="0"/>
              <a:cs typeface="Arial" pitchFamily="34" charset="0"/>
            </a:endParaRPr>
          </a:p>
          <a:p>
            <a:pPr>
              <a:buNone/>
            </a:pPr>
            <a:r>
              <a:rPr lang="en-US" sz="2200" b="1" dirty="0" smtClean="0"/>
              <a:t>Challenges: </a:t>
            </a:r>
          </a:p>
          <a:p>
            <a:r>
              <a:rPr lang="en-US" sz="1600" dirty="0" smtClean="0">
                <a:latin typeface="Arial" pitchFamily="34" charset="0"/>
                <a:cs typeface="Arial" pitchFamily="34" charset="0"/>
              </a:rPr>
              <a:t>Teachers fail to maintain consistence in their approach, as frequently switch to their traditional curriculum focused approach.</a:t>
            </a:r>
          </a:p>
          <a:p>
            <a:r>
              <a:rPr lang="en-US" sz="1600" dirty="0" smtClean="0">
                <a:latin typeface="Arial" pitchFamily="34" charset="0"/>
                <a:cs typeface="Arial" pitchFamily="34" charset="0"/>
              </a:rPr>
              <a:t>Despite that the new National Curriculum 2009 promotes cultural diversity so some extend, there is a need to foreground this as one of the key objectives and must be integrated in Student Learning Objectives (SLOs)</a:t>
            </a:r>
          </a:p>
          <a:p>
            <a:pPr>
              <a:buNone/>
            </a:pPr>
            <a:endParaRPr lang="en-US" sz="2200" b="1" dirty="0" smtClean="0"/>
          </a:p>
          <a:p>
            <a:pPr>
              <a:buNone/>
            </a:pPr>
            <a:endParaRPr lang="en-US" b="1" dirty="0" smtClean="0">
              <a:latin typeface="Arial" pitchFamily="34" charset="0"/>
              <a:cs typeface="Arial" pitchFamily="34" charset="0"/>
            </a:endParaRPr>
          </a:p>
          <a:p>
            <a:pPr>
              <a:buNone/>
            </a:pPr>
            <a:endParaRPr lang="en-US" b="1" dirty="0" smtClean="0"/>
          </a:p>
        </p:txBody>
      </p:sp>
      <p:sp>
        <p:nvSpPr>
          <p:cNvPr id="4" name="Slide Number Placeholder 3"/>
          <p:cNvSpPr>
            <a:spLocks noGrp="1"/>
          </p:cNvSpPr>
          <p:nvPr>
            <p:ph type="sldNum" sz="quarter" idx="12"/>
          </p:nvPr>
        </p:nvSpPr>
        <p:spPr/>
        <p:txBody>
          <a:bodyPr/>
          <a:lstStyle/>
          <a:p>
            <a:fld id="{60390F4C-0115-4D80-A119-A20199287BCB}" type="slidenum">
              <a:rPr lang="en-US" smtClean="0"/>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blinds(horizontal)">
                                      <p:cBhvr>
                                        <p:cTn id="47" dur="500"/>
                                        <p:tgtEl>
                                          <p:spTgt spid="3">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blinds(horizontal)">
                                      <p:cBhvr>
                                        <p:cTn id="52" dur="500"/>
                                        <p:tgtEl>
                                          <p:spTgt spid="3">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blinds(horizontal)">
                                      <p:cBhvr>
                                        <p:cTn id="57" dur="500"/>
                                        <p:tgtEl>
                                          <p:spTgt spid="3">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Effect transition="in" filter="blinds(horizontal)">
                                      <p:cBhvr>
                                        <p:cTn id="62" dur="500"/>
                                        <p:tgtEl>
                                          <p:spTgt spid="3">
                                            <p:txEl>
                                              <p:pRg st="12" end="1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3">
                                            <p:txEl>
                                              <p:pRg st="13" end="13"/>
                                            </p:txEl>
                                          </p:spTgt>
                                        </p:tgtEl>
                                        <p:attrNameLst>
                                          <p:attrName>style.visibility</p:attrName>
                                        </p:attrNameLst>
                                      </p:cBhvr>
                                      <p:to>
                                        <p:strVal val="visible"/>
                                      </p:to>
                                    </p:set>
                                    <p:animEffect transition="in" filter="blinds(horizontal)">
                                      <p:cBhvr>
                                        <p:cTn id="67" dur="500"/>
                                        <p:tgtEl>
                                          <p:spTgt spid="3">
                                            <p:txEl>
                                              <p:pRg st="13" end="13"/>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3">
                                            <p:txEl>
                                              <p:pRg st="14" end="14"/>
                                            </p:txEl>
                                          </p:spTgt>
                                        </p:tgtEl>
                                        <p:attrNameLst>
                                          <p:attrName>style.visibility</p:attrName>
                                        </p:attrNameLst>
                                      </p:cBhvr>
                                      <p:to>
                                        <p:strVal val="visible"/>
                                      </p:to>
                                    </p:set>
                                    <p:animEffect transition="in" filter="blinds(horizontal)">
                                      <p:cBhvr>
                                        <p:cTn id="72" dur="500"/>
                                        <p:tgtEl>
                                          <p:spTgt spid="3">
                                            <p:txEl>
                                              <p:pRg st="14" end="14"/>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3">
                                            <p:txEl>
                                              <p:pRg st="16" end="16"/>
                                            </p:txEl>
                                          </p:spTgt>
                                        </p:tgtEl>
                                        <p:attrNameLst>
                                          <p:attrName>style.visibility</p:attrName>
                                        </p:attrNameLst>
                                      </p:cBhvr>
                                      <p:to>
                                        <p:strVal val="visible"/>
                                      </p:to>
                                    </p:set>
                                    <p:animEffect transition="in" filter="blinds(horizontal)">
                                      <p:cBhvr>
                                        <p:cTn id="77" dur="500"/>
                                        <p:tgtEl>
                                          <p:spTgt spid="3">
                                            <p:txEl>
                                              <p:pRg st="16" end="16"/>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3">
                                            <p:txEl>
                                              <p:pRg st="17" end="17"/>
                                            </p:txEl>
                                          </p:spTgt>
                                        </p:tgtEl>
                                        <p:attrNameLst>
                                          <p:attrName>style.visibility</p:attrName>
                                        </p:attrNameLst>
                                      </p:cBhvr>
                                      <p:to>
                                        <p:strVal val="visible"/>
                                      </p:to>
                                    </p:set>
                                    <p:animEffect transition="in" filter="blinds(horizontal)">
                                      <p:cBhvr>
                                        <p:cTn id="82" dur="500"/>
                                        <p:tgtEl>
                                          <p:spTgt spid="3">
                                            <p:txEl>
                                              <p:pRg st="17" end="17"/>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grpId="0" nodeType="clickEffect">
                                  <p:stCondLst>
                                    <p:cond delay="0"/>
                                  </p:stCondLst>
                                  <p:childTnLst>
                                    <p:set>
                                      <p:cBhvr>
                                        <p:cTn id="86" dur="1" fill="hold">
                                          <p:stCondLst>
                                            <p:cond delay="0"/>
                                          </p:stCondLst>
                                        </p:cTn>
                                        <p:tgtEl>
                                          <p:spTgt spid="3">
                                            <p:txEl>
                                              <p:pRg st="18" end="18"/>
                                            </p:txEl>
                                          </p:spTgt>
                                        </p:tgtEl>
                                        <p:attrNameLst>
                                          <p:attrName>style.visibility</p:attrName>
                                        </p:attrNameLst>
                                      </p:cBhvr>
                                      <p:to>
                                        <p:strVal val="visible"/>
                                      </p:to>
                                    </p:set>
                                    <p:animEffect transition="in" filter="blinds(horizontal)">
                                      <p:cBhvr>
                                        <p:cTn id="87" dur="500"/>
                                        <p:tgtEl>
                                          <p:spTgt spid="3">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92162"/>
          </a:xfrm>
        </p:spPr>
        <p:txBody>
          <a:bodyPr>
            <a:noAutofit/>
          </a:bodyPr>
          <a:lstStyle/>
          <a:p>
            <a:pPr eaLnBrk="0" fontAlgn="base" hangingPunct="0">
              <a:spcAft>
                <a:spcPct val="0"/>
              </a:spcAft>
            </a:pPr>
            <a:r>
              <a:rPr lang="en-US" sz="2000" b="1" dirty="0" smtClean="0">
                <a:solidFill>
                  <a:schemeClr val="tx1"/>
                </a:solidFill>
                <a:latin typeface="Arabic Typesetting" pitchFamily="66" charset="-78"/>
                <a:cs typeface="Arabic Typesetting" pitchFamily="66" charset="-78"/>
              </a:rPr>
              <a:t>What Sukkur IBA Community Colleges are doing to foster global citizenship </a:t>
            </a:r>
          </a:p>
        </p:txBody>
      </p:sp>
      <p:sp>
        <p:nvSpPr>
          <p:cNvPr id="3" name="Content Placeholder 2"/>
          <p:cNvSpPr>
            <a:spLocks noGrp="1"/>
          </p:cNvSpPr>
          <p:nvPr>
            <p:ph idx="1"/>
          </p:nvPr>
        </p:nvSpPr>
        <p:spPr>
          <a:xfrm>
            <a:off x="609600" y="1371600"/>
            <a:ext cx="10972800" cy="4953000"/>
          </a:xfrm>
        </p:spPr>
        <p:txBody>
          <a:bodyPr>
            <a:normAutofit/>
          </a:bodyPr>
          <a:lstStyle/>
          <a:p>
            <a:pPr>
              <a:buNone/>
            </a:pPr>
            <a:r>
              <a:rPr lang="en-US" sz="2000" b="1" dirty="0" smtClean="0"/>
              <a:t>5. Encouraging multidisciplinary approach </a:t>
            </a:r>
          </a:p>
          <a:p>
            <a:pPr>
              <a:buNone/>
            </a:pPr>
            <a:endParaRPr lang="en-US" sz="1600" dirty="0" smtClean="0">
              <a:latin typeface="Arial" pitchFamily="34" charset="0"/>
              <a:cs typeface="Arial" pitchFamily="34" charset="0"/>
            </a:endParaRPr>
          </a:p>
          <a:p>
            <a:r>
              <a:rPr lang="en-US" sz="1600" dirty="0" smtClean="0">
                <a:latin typeface="Arial" pitchFamily="34" charset="0"/>
                <a:cs typeface="Arial" pitchFamily="34" charset="0"/>
              </a:rPr>
              <a:t>Teachers are specifically trained by Department of Education to use multidisciplinary approach of teaching, where students may be able to integrate / analyze  the concepts from different subjects to develop new knowledge and understanding. </a:t>
            </a:r>
          </a:p>
          <a:p>
            <a:r>
              <a:rPr lang="en-US" sz="1600" dirty="0" smtClean="0">
                <a:latin typeface="Arial" pitchFamily="34" charset="0"/>
                <a:cs typeface="Arial" pitchFamily="34" charset="0"/>
              </a:rPr>
              <a:t>Different online learning resources are used by teachers that promotes the integration of two or more disciplines to teach a concept </a:t>
            </a:r>
          </a:p>
          <a:p>
            <a:pPr>
              <a:buNone/>
            </a:pPr>
            <a:r>
              <a:rPr lang="en-US" sz="1600" dirty="0" smtClean="0">
                <a:latin typeface="Arial" pitchFamily="34" charset="0"/>
                <a:cs typeface="Arial" pitchFamily="34" charset="0"/>
              </a:rPr>
              <a:t> </a:t>
            </a:r>
          </a:p>
          <a:p>
            <a:pPr>
              <a:buNone/>
            </a:pPr>
            <a:endParaRPr lang="en-US" sz="1600" dirty="0" smtClean="0">
              <a:latin typeface="Arial" pitchFamily="34" charset="0"/>
              <a:cs typeface="Arial" pitchFamily="34" charset="0"/>
            </a:endParaRPr>
          </a:p>
          <a:p>
            <a:pPr>
              <a:buNone/>
            </a:pPr>
            <a:r>
              <a:rPr lang="en-US" sz="1600" b="1" dirty="0" smtClean="0">
                <a:latin typeface="Arial" pitchFamily="34" charset="0"/>
                <a:cs typeface="Arial" pitchFamily="34" charset="0"/>
              </a:rPr>
              <a:t>Challenges:</a:t>
            </a:r>
          </a:p>
          <a:p>
            <a:r>
              <a:rPr lang="en-US" sz="1600" dirty="0" smtClean="0">
                <a:latin typeface="Arial" pitchFamily="34" charset="0"/>
                <a:cs typeface="Arial" pitchFamily="34" charset="0"/>
              </a:rPr>
              <a:t>Teachers resist on multidisciplinary approach as their previous education and training was purely in one discipline.</a:t>
            </a:r>
          </a:p>
          <a:p>
            <a:r>
              <a:rPr lang="en-US" sz="1600" dirty="0" smtClean="0">
                <a:latin typeface="Arial" pitchFamily="34" charset="0"/>
                <a:cs typeface="Arial" pitchFamily="34" charset="0"/>
              </a:rPr>
              <a:t>Disciplinary compartmentalization at colleges, that is each teacher is considered to be responsible of teaching their respective subject/skills/content. For example, if students in social studies fail to express his/her ideas because of lack of communication skills, English teachers are usually blamed. Likewise, if English teacher use a science concept to teaching communication skills, the science teachers show their discontent with English teachers. </a:t>
            </a:r>
          </a:p>
          <a:p>
            <a:pPr>
              <a:buNone/>
            </a:pPr>
            <a:endParaRPr lang="en-US" b="1" dirty="0" smtClean="0"/>
          </a:p>
        </p:txBody>
      </p:sp>
      <p:sp>
        <p:nvSpPr>
          <p:cNvPr id="4" name="Slide Number Placeholder 3"/>
          <p:cNvSpPr>
            <a:spLocks noGrp="1"/>
          </p:cNvSpPr>
          <p:nvPr>
            <p:ph type="sldNum" sz="quarter" idx="12"/>
          </p:nvPr>
        </p:nvSpPr>
        <p:spPr/>
        <p:txBody>
          <a:bodyPr/>
          <a:lstStyle/>
          <a:p>
            <a:fld id="{60390F4C-0115-4D80-A119-A20199287BCB}" type="slidenum">
              <a:rPr lang="en-US" smtClean="0"/>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linds(horizontal)">
                                      <p:cBhvr>
                                        <p:cTn id="3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92162"/>
          </a:xfrm>
        </p:spPr>
        <p:txBody>
          <a:bodyPr>
            <a:noAutofit/>
          </a:bodyPr>
          <a:lstStyle/>
          <a:p>
            <a:pPr eaLnBrk="0" fontAlgn="base" hangingPunct="0">
              <a:spcAft>
                <a:spcPct val="0"/>
              </a:spcAft>
            </a:pPr>
            <a:r>
              <a:rPr lang="en-US" sz="2000" b="1" dirty="0" smtClean="0">
                <a:solidFill>
                  <a:schemeClr val="tx1"/>
                </a:solidFill>
                <a:latin typeface="Arabic Typesetting" pitchFamily="66" charset="-78"/>
                <a:cs typeface="Arabic Typesetting" pitchFamily="66" charset="-78"/>
              </a:rPr>
              <a:t>What Sukkur IBA Community Colleges are doing to foster global citizenship </a:t>
            </a:r>
          </a:p>
        </p:txBody>
      </p:sp>
      <p:sp>
        <p:nvSpPr>
          <p:cNvPr id="3" name="Content Placeholder 2"/>
          <p:cNvSpPr>
            <a:spLocks noGrp="1"/>
          </p:cNvSpPr>
          <p:nvPr>
            <p:ph idx="1"/>
          </p:nvPr>
        </p:nvSpPr>
        <p:spPr>
          <a:xfrm>
            <a:off x="609600" y="1371600"/>
            <a:ext cx="10972800" cy="4953000"/>
          </a:xfrm>
        </p:spPr>
        <p:txBody>
          <a:bodyPr>
            <a:normAutofit/>
          </a:bodyPr>
          <a:lstStyle/>
          <a:p>
            <a:pPr>
              <a:buNone/>
            </a:pPr>
            <a:r>
              <a:rPr lang="en-US" sz="2000" b="1" dirty="0" smtClean="0"/>
              <a:t>6. Linking global events with national and regional issues </a:t>
            </a:r>
          </a:p>
          <a:p>
            <a:pPr>
              <a:buNone/>
            </a:pPr>
            <a:endParaRPr lang="en-US" sz="2000" b="1" dirty="0" smtClean="0"/>
          </a:p>
          <a:p>
            <a:r>
              <a:rPr lang="en-US" sz="1600" dirty="0" smtClean="0">
                <a:latin typeface="Arial" pitchFamily="34" charset="0"/>
                <a:cs typeface="Arial" pitchFamily="34" charset="0"/>
              </a:rPr>
              <a:t>Teachers are specifically trained by Department of Education to adopt a global outlook. A global perspective is encouraged among teachers to see and understand different local and national issues. </a:t>
            </a:r>
          </a:p>
          <a:p>
            <a:r>
              <a:rPr lang="en-US" sz="1600" dirty="0" smtClean="0">
                <a:latin typeface="Arial" pitchFamily="34" charset="0"/>
                <a:cs typeface="Arial" pitchFamily="34" charset="0"/>
              </a:rPr>
              <a:t>Different opportunities are provided to faculty to learn from international experiences. This is mainly done through Sukkur IBA’s collaboration with international organizations.</a:t>
            </a:r>
          </a:p>
          <a:p>
            <a:pPr>
              <a:buNone/>
            </a:pPr>
            <a:r>
              <a:rPr lang="en-US" sz="1600" dirty="0" smtClean="0">
                <a:latin typeface="Arial" pitchFamily="34" charset="0"/>
                <a:cs typeface="Arial" pitchFamily="34" charset="0"/>
              </a:rPr>
              <a:t> </a:t>
            </a:r>
          </a:p>
          <a:p>
            <a:pPr>
              <a:buNone/>
            </a:pPr>
            <a:endParaRPr lang="en-US" sz="1600" dirty="0" smtClean="0">
              <a:latin typeface="Arial" pitchFamily="34" charset="0"/>
              <a:cs typeface="Arial" pitchFamily="34" charset="0"/>
            </a:endParaRPr>
          </a:p>
          <a:p>
            <a:pPr>
              <a:buNone/>
            </a:pPr>
            <a:r>
              <a:rPr lang="en-US" sz="1600" b="1" dirty="0" smtClean="0">
                <a:latin typeface="Arial" pitchFamily="34" charset="0"/>
                <a:cs typeface="Arial" pitchFamily="34" charset="0"/>
              </a:rPr>
              <a:t>Challenges:</a:t>
            </a:r>
          </a:p>
          <a:p>
            <a:r>
              <a:rPr lang="en-US" sz="1600" dirty="0" smtClean="0">
                <a:latin typeface="Arial" pitchFamily="34" charset="0"/>
                <a:cs typeface="Arial" pitchFamily="34" charset="0"/>
              </a:rPr>
              <a:t>Teachers’ lack of interest in international events.</a:t>
            </a:r>
          </a:p>
          <a:p>
            <a:r>
              <a:rPr lang="en-US" sz="1600" dirty="0" smtClean="0">
                <a:latin typeface="Arial" pitchFamily="34" charset="0"/>
                <a:cs typeface="Arial" pitchFamily="34" charset="0"/>
              </a:rPr>
              <a:t>Lack of international exposure and opportunities to travel to different countries</a:t>
            </a:r>
          </a:p>
          <a:p>
            <a:r>
              <a:rPr lang="en-US" sz="1600" dirty="0" smtClean="0">
                <a:latin typeface="Arial" pitchFamily="34" charset="0"/>
                <a:cs typeface="Arial" pitchFamily="34" charset="0"/>
              </a:rPr>
              <a:t>Teachers with global outlook usually teach at our community colleges or elsewhere temporarily, and mostly involve in competitive examination preparations for civil service jobs. In fact, they develop their global outlook/ global analytical approach to local and regional issues as part of their competitive examination preparations.   </a:t>
            </a:r>
          </a:p>
          <a:p>
            <a:pPr>
              <a:buNone/>
            </a:pPr>
            <a:endParaRPr lang="en-US" b="1" dirty="0" smtClean="0"/>
          </a:p>
        </p:txBody>
      </p:sp>
      <p:sp>
        <p:nvSpPr>
          <p:cNvPr id="4" name="Slide Number Placeholder 3"/>
          <p:cNvSpPr>
            <a:spLocks noGrp="1"/>
          </p:cNvSpPr>
          <p:nvPr>
            <p:ph type="sldNum" sz="quarter" idx="12"/>
          </p:nvPr>
        </p:nvSpPr>
        <p:spPr/>
        <p:txBody>
          <a:bodyPr/>
          <a:lstStyle/>
          <a:p>
            <a:fld id="{60390F4C-0115-4D80-A119-A20199287BCB}"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linds(horizontal)">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blinds(horizontal)">
                                      <p:cBhvr>
                                        <p:cTn id="4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92162"/>
          </a:xfrm>
        </p:spPr>
        <p:txBody>
          <a:bodyPr>
            <a:noAutofit/>
          </a:bodyPr>
          <a:lstStyle/>
          <a:p>
            <a:pPr eaLnBrk="0" fontAlgn="base" hangingPunct="0">
              <a:spcAft>
                <a:spcPct val="0"/>
              </a:spcAft>
            </a:pPr>
            <a:r>
              <a:rPr lang="en-US" sz="2400" b="1" dirty="0" smtClean="0">
                <a:solidFill>
                  <a:schemeClr val="tx1"/>
                </a:solidFill>
                <a:latin typeface="Arabic Typesetting" pitchFamily="66" charset="-78"/>
                <a:cs typeface="Arabic Typesetting" pitchFamily="66" charset="-78"/>
              </a:rPr>
              <a:t>What Sukkur IBA Community Colleges are doing to foster global citizenship </a:t>
            </a:r>
          </a:p>
        </p:txBody>
      </p:sp>
      <p:sp>
        <p:nvSpPr>
          <p:cNvPr id="3" name="Content Placeholder 2"/>
          <p:cNvSpPr>
            <a:spLocks noGrp="1"/>
          </p:cNvSpPr>
          <p:nvPr>
            <p:ph idx="1"/>
          </p:nvPr>
        </p:nvSpPr>
        <p:spPr>
          <a:xfrm>
            <a:off x="609600" y="1371600"/>
            <a:ext cx="10972800" cy="4953000"/>
          </a:xfrm>
        </p:spPr>
        <p:txBody>
          <a:bodyPr>
            <a:normAutofit fontScale="92500" lnSpcReduction="20000"/>
          </a:bodyPr>
          <a:lstStyle/>
          <a:p>
            <a:pPr>
              <a:buNone/>
            </a:pPr>
            <a:r>
              <a:rPr lang="en-US" sz="2000" b="1" dirty="0" smtClean="0"/>
              <a:t>7. Encouraging environmental education </a:t>
            </a:r>
          </a:p>
          <a:p>
            <a:endParaRPr lang="en-US" sz="1600" dirty="0" smtClean="0">
              <a:latin typeface="Arial" pitchFamily="34" charset="0"/>
              <a:cs typeface="Arial" pitchFamily="34" charset="0"/>
            </a:endParaRPr>
          </a:p>
          <a:p>
            <a:r>
              <a:rPr lang="en-US" sz="1600" dirty="0" smtClean="0">
                <a:latin typeface="Arial" pitchFamily="34" charset="0"/>
                <a:cs typeface="Arial" pitchFamily="34" charset="0"/>
              </a:rPr>
              <a:t>Environmental education has become one of the basic principles of Sukkur IBA, and it is very much practiced at Sukkur IBA main campus and its community colleges. In fact, Sukkur IBA’s has been awarded as Pakistan’s first green campus by WWF. </a:t>
            </a:r>
          </a:p>
          <a:p>
            <a:r>
              <a:rPr lang="en-US" sz="1600" dirty="0" smtClean="0">
                <a:latin typeface="Arial" pitchFamily="34" charset="0"/>
                <a:cs typeface="Arial" pitchFamily="34" charset="0"/>
              </a:rPr>
              <a:t>We celebrate environmental related events every year . </a:t>
            </a:r>
          </a:p>
          <a:p>
            <a:r>
              <a:rPr lang="en-US" sz="1600" dirty="0" smtClean="0">
                <a:latin typeface="Arial" pitchFamily="34" charset="0"/>
                <a:cs typeface="Arial" pitchFamily="34" charset="0"/>
              </a:rPr>
              <a:t>Environmental education has been embedded in the compulsory subjects (i.e., Functional English, Pakistan Studies, Social studies, </a:t>
            </a:r>
            <a:r>
              <a:rPr lang="en-US" sz="1600" dirty="0" err="1" smtClean="0">
                <a:latin typeface="Arial" pitchFamily="34" charset="0"/>
                <a:cs typeface="Arial" pitchFamily="34" charset="0"/>
              </a:rPr>
              <a:t>Islamiyat</a:t>
            </a:r>
            <a:r>
              <a:rPr lang="en-US" sz="1600" dirty="0" smtClean="0">
                <a:latin typeface="Arial" pitchFamily="34" charset="0"/>
                <a:cs typeface="Arial" pitchFamily="34" charset="0"/>
              </a:rPr>
              <a:t>, and Ethics) that are offered at undergraduate levels. At the department of education, environmental education is taught as a foundation course and it is offered as specialized course at </a:t>
            </a:r>
            <a:r>
              <a:rPr lang="en-US" sz="1600" dirty="0" err="1" smtClean="0">
                <a:latin typeface="Arial" pitchFamily="34" charset="0"/>
                <a:cs typeface="Arial" pitchFamily="34" charset="0"/>
              </a:rPr>
              <a:t>M.Phil</a:t>
            </a:r>
            <a:r>
              <a:rPr lang="en-US" sz="1600" dirty="0" smtClean="0">
                <a:latin typeface="Arial" pitchFamily="34" charset="0"/>
                <a:cs typeface="Arial" pitchFamily="34" charset="0"/>
              </a:rPr>
              <a:t> level. </a:t>
            </a:r>
          </a:p>
          <a:p>
            <a:r>
              <a:rPr lang="en-US" sz="1600" dirty="0" smtClean="0">
                <a:latin typeface="Arial" pitchFamily="34" charset="0"/>
                <a:cs typeface="Arial" pitchFamily="34" charset="0"/>
              </a:rPr>
              <a:t>At community colleges, students are involved in number of environmental education related projects.</a:t>
            </a:r>
          </a:p>
          <a:p>
            <a:r>
              <a:rPr lang="en-US" sz="1600" dirty="0" smtClean="0">
                <a:latin typeface="Arial" pitchFamily="34" charset="0"/>
                <a:cs typeface="Arial" pitchFamily="34" charset="0"/>
              </a:rPr>
              <a:t>Students and teachers are encouraged to take their initiatives beyond Sukkur IBA main campus and community colleges into the community. </a:t>
            </a:r>
          </a:p>
          <a:p>
            <a:pPr>
              <a:buNone/>
            </a:pPr>
            <a:r>
              <a:rPr lang="en-US" sz="1600" b="1" dirty="0" smtClean="0">
                <a:latin typeface="Arial" pitchFamily="34" charset="0"/>
                <a:cs typeface="Arial" pitchFamily="34" charset="0"/>
              </a:rPr>
              <a:t>Challenges:</a:t>
            </a:r>
          </a:p>
          <a:p>
            <a:r>
              <a:rPr lang="en-US" sz="1600" dirty="0" smtClean="0">
                <a:latin typeface="Arial" pitchFamily="34" charset="0"/>
                <a:cs typeface="Arial" pitchFamily="34" charset="0"/>
              </a:rPr>
              <a:t>Expanding our initiatives off campus into community</a:t>
            </a:r>
          </a:p>
          <a:p>
            <a:r>
              <a:rPr lang="en-US" sz="1600" dirty="0" smtClean="0">
                <a:latin typeface="Arial" pitchFamily="34" charset="0"/>
                <a:cs typeface="Arial" pitchFamily="34" charset="0"/>
              </a:rPr>
              <a:t>Community support </a:t>
            </a:r>
          </a:p>
          <a:p>
            <a:r>
              <a:rPr lang="en-US" sz="1600" dirty="0" smtClean="0">
                <a:latin typeface="Arial" pitchFamily="34" charset="0"/>
                <a:cs typeface="Arial" pitchFamily="34" charset="0"/>
              </a:rPr>
              <a:t>Parental support</a:t>
            </a:r>
          </a:p>
          <a:p>
            <a:r>
              <a:rPr lang="en-US" sz="1600" dirty="0" smtClean="0">
                <a:latin typeface="Arial" pitchFamily="34" charset="0"/>
                <a:cs typeface="Arial" pitchFamily="34" charset="0"/>
              </a:rPr>
              <a:t>Sustainability of the off campus initiatives  </a:t>
            </a:r>
          </a:p>
          <a:p>
            <a:pPr>
              <a:buNone/>
            </a:pPr>
            <a:endParaRPr lang="en-US" b="1" dirty="0" smtClean="0"/>
          </a:p>
        </p:txBody>
      </p:sp>
      <p:sp>
        <p:nvSpPr>
          <p:cNvPr id="4" name="Slide Number Placeholder 3"/>
          <p:cNvSpPr>
            <a:spLocks noGrp="1"/>
          </p:cNvSpPr>
          <p:nvPr>
            <p:ph type="sldNum" sz="quarter" idx="12"/>
          </p:nvPr>
        </p:nvSpPr>
        <p:spPr/>
        <p:txBody>
          <a:bodyPr/>
          <a:lstStyle/>
          <a:p>
            <a:fld id="{60390F4C-0115-4D80-A119-A20199287BCB}" type="slidenum">
              <a:rPr lang="en-US" smtClean="0"/>
              <a:pPr/>
              <a:t>14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blinds(horizontal)">
                                      <p:cBhvr>
                                        <p:cTn id="47" dur="500"/>
                                        <p:tgtEl>
                                          <p:spTgt spid="3">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blinds(horizontal)">
                                      <p:cBhvr>
                                        <p:cTn id="52" dur="500"/>
                                        <p:tgtEl>
                                          <p:spTgt spid="3">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blinds(horizontal)">
                                      <p:cBhvr>
                                        <p:cTn id="5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sz="4800" b="1" dirty="0" smtClean="0"/>
              <a:t>8.</a:t>
            </a:r>
            <a:r>
              <a:rPr lang="en-US" sz="9600" b="1" dirty="0" smtClean="0"/>
              <a:t> </a:t>
            </a:r>
            <a:r>
              <a:rPr lang="en-US" sz="5400" b="1" dirty="0" smtClean="0"/>
              <a:t>Encouraging 21</a:t>
            </a:r>
            <a:r>
              <a:rPr lang="en-US" sz="5400" b="1" baseline="30000" dirty="0" smtClean="0"/>
              <a:t>st</a:t>
            </a:r>
            <a:r>
              <a:rPr lang="en-US" sz="5400" b="1" dirty="0" smtClean="0"/>
              <a:t> Century skills </a:t>
            </a:r>
          </a:p>
          <a:p>
            <a:endParaRPr lang="en-US" dirty="0"/>
          </a:p>
        </p:txBody>
      </p:sp>
      <p:sp>
        <p:nvSpPr>
          <p:cNvPr id="6" name="Slide Number Placeholder 5"/>
          <p:cNvSpPr>
            <a:spLocks noGrp="1"/>
          </p:cNvSpPr>
          <p:nvPr>
            <p:ph type="sldNum" sz="quarter" idx="12"/>
          </p:nvPr>
        </p:nvSpPr>
        <p:spPr/>
        <p:txBody>
          <a:bodyPr/>
          <a:lstStyle/>
          <a:p>
            <a:fld id="{60390F4C-0115-4D80-A119-A20199287BCB}"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a:t>
            </a:r>
            <a:r>
              <a:rPr lang="en-US" sz="3600" b="1" dirty="0">
                <a:solidFill>
                  <a:srgbClr val="FFFF00"/>
                </a:solidFill>
              </a:rPr>
              <a:t>Century Skills </a:t>
            </a:r>
            <a:br>
              <a:rPr lang="en-US" sz="3600" b="1" dirty="0">
                <a:solidFill>
                  <a:srgbClr val="FFFF00"/>
                </a:solidFill>
              </a:rPr>
            </a:br>
            <a:endParaRPr lang="en-US" sz="3600" b="1" dirty="0">
              <a:solidFill>
                <a:srgbClr val="FFFF00"/>
              </a:solidFill>
            </a:endParaRPr>
          </a:p>
        </p:txBody>
      </p:sp>
      <p:sp>
        <p:nvSpPr>
          <p:cNvPr id="3" name="Content Placeholder 2"/>
          <p:cNvSpPr>
            <a:spLocks noGrp="1"/>
          </p:cNvSpPr>
          <p:nvPr>
            <p:ph idx="1"/>
          </p:nvPr>
        </p:nvSpPr>
        <p:spPr>
          <a:xfrm>
            <a:off x="292100" y="1371600"/>
            <a:ext cx="11518900" cy="4876799"/>
          </a:xfrm>
        </p:spPr>
        <p:txBody>
          <a:bodyPr>
            <a:noAutofit/>
          </a:bodyPr>
          <a:lstStyle/>
          <a:p>
            <a:r>
              <a:rPr lang="en-US" sz="2400" dirty="0" smtClean="0"/>
              <a:t>We are living in the era of 21</a:t>
            </a:r>
            <a:r>
              <a:rPr lang="en-US" sz="2400" baseline="30000" dirty="0" smtClean="0"/>
              <a:t>st</a:t>
            </a:r>
            <a:r>
              <a:rPr lang="en-US" sz="2400" dirty="0" smtClean="0"/>
              <a:t> Century Skills</a:t>
            </a:r>
          </a:p>
          <a:p>
            <a:pPr lvl="1"/>
            <a:r>
              <a:rPr lang="en-US" sz="2400" dirty="0">
                <a:latin typeface="Arial" pitchFamily="34" charset="0"/>
                <a:cs typeface="Arial" pitchFamily="34" charset="0"/>
              </a:rPr>
              <a:t>The students of 21st century or what some call them the Generation of Digital Era, have the </a:t>
            </a:r>
            <a:r>
              <a:rPr lang="en-US" sz="2400" b="1" u="sng" dirty="0">
                <a:solidFill>
                  <a:srgbClr val="FFFF00"/>
                </a:solidFill>
                <a:latin typeface="Arial" pitchFamily="34" charset="0"/>
                <a:cs typeface="Arial" pitchFamily="34" charset="0"/>
              </a:rPr>
              <a:t>access of limitless information</a:t>
            </a:r>
          </a:p>
          <a:p>
            <a:pPr lvl="1"/>
            <a:r>
              <a:rPr lang="en-US" sz="2400" dirty="0">
                <a:latin typeface="Arial" pitchFamily="34" charset="0"/>
                <a:cs typeface="Arial" pitchFamily="34" charset="0"/>
              </a:rPr>
              <a:t>They have access to mobile phones, and other gadgets like these as well internet access.</a:t>
            </a:r>
          </a:p>
          <a:p>
            <a:pPr lvl="1"/>
            <a:r>
              <a:rPr lang="en-US" sz="2400" dirty="0">
                <a:latin typeface="Arial" pitchFamily="34" charset="0"/>
                <a:cs typeface="Arial" pitchFamily="34" charset="0"/>
              </a:rPr>
              <a:t>The student of 21st century has the access of limitless information: </a:t>
            </a:r>
          </a:p>
          <a:p>
            <a:pPr lvl="1">
              <a:buFont typeface="Wingdings" pitchFamily="2" charset="2"/>
              <a:buChar char="v"/>
            </a:pPr>
            <a:r>
              <a:rPr lang="en-US" sz="2400" dirty="0" smtClean="0">
                <a:latin typeface="Arial" pitchFamily="34" charset="0"/>
                <a:cs typeface="Arial" pitchFamily="34" charset="0"/>
              </a:rPr>
              <a:t>Blogs; Facebook ; Cell Phones; Twitter; Wikipedia; You Tube; MP3 Players; Bing</a:t>
            </a:r>
            <a:endParaRPr lang="en-US" sz="2400" dirty="0">
              <a:latin typeface="Arial" pitchFamily="34" charset="0"/>
              <a:cs typeface="Arial" pitchFamily="34" charset="0"/>
            </a:endParaRPr>
          </a:p>
          <a:p>
            <a:pPr lvl="2"/>
            <a:r>
              <a:rPr lang="en-US" sz="2400" dirty="0">
                <a:latin typeface="Arial" pitchFamily="34" charset="0"/>
                <a:cs typeface="Arial" pitchFamily="34" charset="0"/>
              </a:rPr>
              <a:t>Virtually limitless information</a:t>
            </a:r>
          </a:p>
          <a:p>
            <a:pPr lvl="2"/>
            <a:r>
              <a:rPr lang="en-US" sz="2400" dirty="0">
                <a:latin typeface="Arial" pitchFamily="34" charset="0"/>
                <a:cs typeface="Arial" pitchFamily="34" charset="0"/>
              </a:rPr>
              <a:t>Whatever, whenever, wherever</a:t>
            </a:r>
          </a:p>
          <a:p>
            <a:pPr lvl="0"/>
            <a:r>
              <a:rPr lang="en-US" sz="2400" dirty="0">
                <a:latin typeface="Arial" pitchFamily="34" charset="0"/>
                <a:cs typeface="Arial" pitchFamily="34" charset="0"/>
              </a:rPr>
              <a:t> </a:t>
            </a:r>
            <a:r>
              <a:rPr lang="en-US" sz="2400" b="1" u="sng" dirty="0">
                <a:solidFill>
                  <a:srgbClr val="FFFF00"/>
                </a:solidFill>
                <a:latin typeface="Arial" pitchFamily="34" charset="0"/>
                <a:cs typeface="Arial" pitchFamily="34" charset="0"/>
              </a:rPr>
              <a:t>Teachers are no longer the main source of </a:t>
            </a:r>
            <a:r>
              <a:rPr lang="en-US" sz="2400" b="1" u="sng" dirty="0" smtClean="0">
                <a:solidFill>
                  <a:srgbClr val="FFFF00"/>
                </a:solidFill>
                <a:latin typeface="Arial" pitchFamily="34" charset="0"/>
                <a:cs typeface="Arial" pitchFamily="34" charset="0"/>
              </a:rPr>
              <a:t>information</a:t>
            </a:r>
            <a:endParaRPr lang="en-US" sz="2400" b="1" u="sng" dirty="0">
              <a:solidFill>
                <a:srgbClr val="FFFF00"/>
              </a:solidFill>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16</a:t>
            </a:fld>
            <a:endParaRPr lang="en-US"/>
          </a:p>
        </p:txBody>
      </p:sp>
    </p:spTree>
    <p:extLst>
      <p:ext uri="{BB962C8B-B14F-4D97-AF65-F5344CB8AC3E}">
        <p14:creationId xmlns:p14="http://schemas.microsoft.com/office/powerpoint/2010/main" val="29791764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a:t>
            </a:r>
            <a:r>
              <a:rPr lang="en-US" sz="3600" b="1" dirty="0">
                <a:solidFill>
                  <a:srgbClr val="FFFF00"/>
                </a:solidFill>
              </a:rPr>
              <a:t>Century </a:t>
            </a:r>
            <a:r>
              <a:rPr lang="en-US" sz="3600" b="1" dirty="0" smtClean="0">
                <a:solidFill>
                  <a:srgbClr val="FFFF00"/>
                </a:solidFill>
              </a:rPr>
              <a:t>Skills</a:t>
            </a:r>
            <a:endParaRPr lang="en-US" sz="3600" b="1" dirty="0">
              <a:solidFill>
                <a:srgbClr val="FFFF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877552354"/>
              </p:ext>
            </p:extLst>
          </p:nvPr>
        </p:nvGraphicFramePr>
        <p:xfrm>
          <a:off x="317500" y="1612899"/>
          <a:ext cx="8947150" cy="4854575"/>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p:cNvSpPr txBox="1"/>
          <p:nvPr/>
        </p:nvSpPr>
        <p:spPr>
          <a:xfrm>
            <a:off x="9385300" y="2019300"/>
            <a:ext cx="2501900" cy="4524315"/>
          </a:xfrm>
          <a:prstGeom prst="rect">
            <a:avLst/>
          </a:prstGeom>
          <a:noFill/>
          <a:ln w="76200">
            <a:solidFill>
              <a:srgbClr val="A50021"/>
            </a:solidFill>
          </a:ln>
        </p:spPr>
        <p:txBody>
          <a:bodyPr wrap="square" rtlCol="0">
            <a:spAutoFit/>
          </a:bodyPr>
          <a:lstStyle/>
          <a:p>
            <a:r>
              <a:rPr lang="en-US" dirty="0" smtClean="0"/>
              <a:t>Sample Size: </a:t>
            </a:r>
            <a:r>
              <a:rPr lang="en-US" b="1" dirty="0" smtClean="0">
                <a:solidFill>
                  <a:srgbClr val="FFFF00"/>
                </a:solidFill>
              </a:rPr>
              <a:t>1315</a:t>
            </a:r>
          </a:p>
          <a:p>
            <a:endParaRPr lang="en-US" dirty="0" smtClean="0"/>
          </a:p>
          <a:p>
            <a:r>
              <a:rPr lang="en-US" dirty="0" smtClean="0"/>
              <a:t>Age: </a:t>
            </a:r>
            <a:r>
              <a:rPr lang="en-US" b="1" dirty="0" smtClean="0">
                <a:solidFill>
                  <a:srgbClr val="FFFF00"/>
                </a:solidFill>
              </a:rPr>
              <a:t>12-18 years</a:t>
            </a:r>
          </a:p>
          <a:p>
            <a:endParaRPr lang="en-US" dirty="0" smtClean="0"/>
          </a:p>
          <a:p>
            <a:r>
              <a:rPr lang="en-US" dirty="0" smtClean="0"/>
              <a:t>No of Schools: </a:t>
            </a:r>
            <a:r>
              <a:rPr lang="en-US" b="1" dirty="0" smtClean="0">
                <a:solidFill>
                  <a:srgbClr val="FFFF00"/>
                </a:solidFill>
              </a:rPr>
              <a:t>15</a:t>
            </a:r>
          </a:p>
          <a:p>
            <a:endParaRPr lang="en-US" dirty="0" smtClean="0"/>
          </a:p>
          <a:p>
            <a:r>
              <a:rPr lang="en-US" dirty="0" smtClean="0"/>
              <a:t>Types of School:</a:t>
            </a:r>
          </a:p>
          <a:p>
            <a:r>
              <a:rPr lang="en-US" b="1" dirty="0" smtClean="0">
                <a:solidFill>
                  <a:srgbClr val="FFFF00"/>
                </a:solidFill>
              </a:rPr>
              <a:t>11 Government </a:t>
            </a:r>
          </a:p>
          <a:p>
            <a:r>
              <a:rPr lang="en-US" b="1" dirty="0" smtClean="0">
                <a:solidFill>
                  <a:srgbClr val="FFFF00"/>
                </a:solidFill>
              </a:rPr>
              <a:t>4 Private</a:t>
            </a:r>
          </a:p>
          <a:p>
            <a:endParaRPr lang="en-US" dirty="0" smtClean="0"/>
          </a:p>
          <a:p>
            <a:r>
              <a:rPr lang="en-US" dirty="0" smtClean="0"/>
              <a:t>Location of Schools: </a:t>
            </a:r>
            <a:r>
              <a:rPr lang="en-US" b="1" dirty="0" smtClean="0">
                <a:solidFill>
                  <a:srgbClr val="FFFF00"/>
                </a:solidFill>
              </a:rPr>
              <a:t>Sukkur= 09</a:t>
            </a:r>
          </a:p>
          <a:p>
            <a:r>
              <a:rPr lang="en-US" b="1" dirty="0" err="1" smtClean="0">
                <a:solidFill>
                  <a:srgbClr val="FFFF00"/>
                </a:solidFill>
              </a:rPr>
              <a:t>Khairpur</a:t>
            </a:r>
            <a:r>
              <a:rPr lang="en-US" b="1" dirty="0" smtClean="0">
                <a:solidFill>
                  <a:srgbClr val="FFFF00"/>
                </a:solidFill>
              </a:rPr>
              <a:t>=03</a:t>
            </a:r>
          </a:p>
          <a:p>
            <a:r>
              <a:rPr lang="en-US" b="1" dirty="0" err="1" smtClean="0">
                <a:solidFill>
                  <a:srgbClr val="FFFF00"/>
                </a:solidFill>
              </a:rPr>
              <a:t>Dadu</a:t>
            </a:r>
            <a:r>
              <a:rPr lang="en-US" b="1" dirty="0" smtClean="0">
                <a:solidFill>
                  <a:srgbClr val="FFFF00"/>
                </a:solidFill>
              </a:rPr>
              <a:t>=01</a:t>
            </a:r>
          </a:p>
          <a:p>
            <a:r>
              <a:rPr lang="en-US" b="1" dirty="0" err="1" smtClean="0">
                <a:solidFill>
                  <a:srgbClr val="FFFF00"/>
                </a:solidFill>
              </a:rPr>
              <a:t>Noshero</a:t>
            </a:r>
            <a:r>
              <a:rPr lang="en-US" b="1" dirty="0" smtClean="0">
                <a:solidFill>
                  <a:srgbClr val="FFFF00"/>
                </a:solidFill>
              </a:rPr>
              <a:t> </a:t>
            </a:r>
            <a:r>
              <a:rPr lang="en-US" b="1" dirty="0" err="1" smtClean="0">
                <a:solidFill>
                  <a:srgbClr val="FFFF00"/>
                </a:solidFill>
              </a:rPr>
              <a:t>Feroz</a:t>
            </a:r>
            <a:r>
              <a:rPr lang="en-US" b="1" dirty="0" smtClean="0">
                <a:solidFill>
                  <a:srgbClr val="FFFF00"/>
                </a:solidFill>
              </a:rPr>
              <a:t>=01</a:t>
            </a:r>
          </a:p>
          <a:p>
            <a:r>
              <a:rPr lang="en-US" b="1" dirty="0" smtClean="0">
                <a:solidFill>
                  <a:srgbClr val="FFFF00"/>
                </a:solidFill>
              </a:rPr>
              <a:t>Shikarpur=01</a:t>
            </a:r>
          </a:p>
        </p:txBody>
      </p:sp>
      <p:sp>
        <p:nvSpPr>
          <p:cNvPr id="5" name="Slide Number Placeholder 4"/>
          <p:cNvSpPr>
            <a:spLocks noGrp="1"/>
          </p:cNvSpPr>
          <p:nvPr>
            <p:ph type="sldNum" sz="quarter" idx="12"/>
          </p:nvPr>
        </p:nvSpPr>
        <p:spPr/>
        <p:txBody>
          <a:bodyPr/>
          <a:lstStyle/>
          <a:p>
            <a:fld id="{3220C4FF-7A5C-44AF-B977-E7570290E1C9}" type="slidenum">
              <a:rPr lang="en-US" smtClean="0"/>
              <a:pPr/>
              <a:t>17</a:t>
            </a:fld>
            <a:endParaRPr lang="en-US"/>
          </a:p>
        </p:txBody>
      </p:sp>
    </p:spTree>
    <p:extLst>
      <p:ext uri="{BB962C8B-B14F-4D97-AF65-F5344CB8AC3E}">
        <p14:creationId xmlns:p14="http://schemas.microsoft.com/office/powerpoint/2010/main" val="32717970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a:t>
            </a:r>
            <a:r>
              <a:rPr lang="en-US" sz="3600" b="1" dirty="0">
                <a:solidFill>
                  <a:srgbClr val="FFFF00"/>
                </a:solidFill>
              </a:rPr>
              <a:t>Century </a:t>
            </a:r>
            <a:r>
              <a:rPr lang="en-US" sz="3600" b="1" dirty="0" smtClean="0">
                <a:solidFill>
                  <a:srgbClr val="FFFF00"/>
                </a:solidFill>
              </a:rPr>
              <a:t>Skills</a:t>
            </a:r>
            <a:endParaRPr lang="en-US" sz="3600" b="1" dirty="0">
              <a:solidFill>
                <a:srgbClr val="FFFF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105073791"/>
              </p:ext>
            </p:extLst>
          </p:nvPr>
        </p:nvGraphicFramePr>
        <p:xfrm>
          <a:off x="317500" y="1612900"/>
          <a:ext cx="8947150" cy="4521200"/>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p:cNvSpPr txBox="1"/>
          <p:nvPr/>
        </p:nvSpPr>
        <p:spPr>
          <a:xfrm>
            <a:off x="9385300" y="2019300"/>
            <a:ext cx="2501900" cy="4524315"/>
          </a:xfrm>
          <a:prstGeom prst="rect">
            <a:avLst/>
          </a:prstGeom>
          <a:noFill/>
          <a:ln w="76200">
            <a:solidFill>
              <a:srgbClr val="A50021"/>
            </a:solidFill>
          </a:ln>
        </p:spPr>
        <p:txBody>
          <a:bodyPr wrap="square" rtlCol="0">
            <a:spAutoFit/>
          </a:bodyPr>
          <a:lstStyle/>
          <a:p>
            <a:r>
              <a:rPr lang="en-US" dirty="0" smtClean="0"/>
              <a:t>Sample Size: </a:t>
            </a:r>
            <a:r>
              <a:rPr lang="en-US" b="1" dirty="0" smtClean="0">
                <a:solidFill>
                  <a:srgbClr val="FFFF00"/>
                </a:solidFill>
              </a:rPr>
              <a:t>1315</a:t>
            </a:r>
          </a:p>
          <a:p>
            <a:endParaRPr lang="en-US" dirty="0" smtClean="0"/>
          </a:p>
          <a:p>
            <a:r>
              <a:rPr lang="en-US" dirty="0" smtClean="0"/>
              <a:t>Age: </a:t>
            </a:r>
            <a:r>
              <a:rPr lang="en-US" b="1" dirty="0" smtClean="0">
                <a:solidFill>
                  <a:srgbClr val="FFFF00"/>
                </a:solidFill>
              </a:rPr>
              <a:t>12-18 years</a:t>
            </a:r>
          </a:p>
          <a:p>
            <a:endParaRPr lang="en-US" dirty="0" smtClean="0"/>
          </a:p>
          <a:p>
            <a:r>
              <a:rPr lang="en-US" dirty="0" smtClean="0"/>
              <a:t>No of Schools: </a:t>
            </a:r>
            <a:r>
              <a:rPr lang="en-US" b="1" dirty="0" smtClean="0">
                <a:solidFill>
                  <a:srgbClr val="FFFF00"/>
                </a:solidFill>
              </a:rPr>
              <a:t>15</a:t>
            </a:r>
          </a:p>
          <a:p>
            <a:endParaRPr lang="en-US" dirty="0" smtClean="0"/>
          </a:p>
          <a:p>
            <a:r>
              <a:rPr lang="en-US" dirty="0" smtClean="0"/>
              <a:t>Types of School:</a:t>
            </a:r>
          </a:p>
          <a:p>
            <a:r>
              <a:rPr lang="en-US" b="1" dirty="0" smtClean="0">
                <a:solidFill>
                  <a:srgbClr val="FFFF00"/>
                </a:solidFill>
              </a:rPr>
              <a:t>11 Government </a:t>
            </a:r>
          </a:p>
          <a:p>
            <a:r>
              <a:rPr lang="en-US" b="1" dirty="0" smtClean="0">
                <a:solidFill>
                  <a:srgbClr val="FFFF00"/>
                </a:solidFill>
              </a:rPr>
              <a:t>4 Private</a:t>
            </a:r>
          </a:p>
          <a:p>
            <a:endParaRPr lang="en-US" dirty="0" smtClean="0"/>
          </a:p>
          <a:p>
            <a:r>
              <a:rPr lang="en-US" dirty="0" smtClean="0"/>
              <a:t>Location of Schools: </a:t>
            </a:r>
            <a:r>
              <a:rPr lang="en-US" b="1" dirty="0" smtClean="0">
                <a:solidFill>
                  <a:srgbClr val="FFFF00"/>
                </a:solidFill>
              </a:rPr>
              <a:t>Sukkur= 09</a:t>
            </a:r>
          </a:p>
          <a:p>
            <a:r>
              <a:rPr lang="en-US" b="1" dirty="0" err="1" smtClean="0">
                <a:solidFill>
                  <a:srgbClr val="FFFF00"/>
                </a:solidFill>
              </a:rPr>
              <a:t>Khairpur</a:t>
            </a:r>
            <a:r>
              <a:rPr lang="en-US" b="1" dirty="0" smtClean="0">
                <a:solidFill>
                  <a:srgbClr val="FFFF00"/>
                </a:solidFill>
              </a:rPr>
              <a:t>=03</a:t>
            </a:r>
          </a:p>
          <a:p>
            <a:r>
              <a:rPr lang="en-US" b="1" dirty="0" err="1" smtClean="0">
                <a:solidFill>
                  <a:srgbClr val="FFFF00"/>
                </a:solidFill>
              </a:rPr>
              <a:t>Dadu</a:t>
            </a:r>
            <a:r>
              <a:rPr lang="en-US" b="1" dirty="0" smtClean="0">
                <a:solidFill>
                  <a:srgbClr val="FFFF00"/>
                </a:solidFill>
              </a:rPr>
              <a:t>=01</a:t>
            </a:r>
          </a:p>
          <a:p>
            <a:r>
              <a:rPr lang="en-US" b="1" dirty="0" err="1" smtClean="0">
                <a:solidFill>
                  <a:srgbClr val="FFFF00"/>
                </a:solidFill>
              </a:rPr>
              <a:t>Noshero</a:t>
            </a:r>
            <a:r>
              <a:rPr lang="en-US" b="1" dirty="0" smtClean="0">
                <a:solidFill>
                  <a:srgbClr val="FFFF00"/>
                </a:solidFill>
              </a:rPr>
              <a:t> </a:t>
            </a:r>
            <a:r>
              <a:rPr lang="en-US" b="1" dirty="0" err="1" smtClean="0">
                <a:solidFill>
                  <a:srgbClr val="FFFF00"/>
                </a:solidFill>
              </a:rPr>
              <a:t>Feroz</a:t>
            </a:r>
            <a:r>
              <a:rPr lang="en-US" b="1" dirty="0" smtClean="0">
                <a:solidFill>
                  <a:srgbClr val="FFFF00"/>
                </a:solidFill>
              </a:rPr>
              <a:t>=01</a:t>
            </a:r>
          </a:p>
          <a:p>
            <a:r>
              <a:rPr lang="en-US" b="1" dirty="0" smtClean="0">
                <a:solidFill>
                  <a:srgbClr val="FFFF00"/>
                </a:solidFill>
              </a:rPr>
              <a:t>Shikarpur=01</a:t>
            </a:r>
          </a:p>
        </p:txBody>
      </p:sp>
      <p:sp>
        <p:nvSpPr>
          <p:cNvPr id="5" name="Slide Number Placeholder 4"/>
          <p:cNvSpPr>
            <a:spLocks noGrp="1"/>
          </p:cNvSpPr>
          <p:nvPr>
            <p:ph type="sldNum" sz="quarter" idx="12"/>
          </p:nvPr>
        </p:nvSpPr>
        <p:spPr/>
        <p:txBody>
          <a:bodyPr/>
          <a:lstStyle/>
          <a:p>
            <a:fld id="{3220C4FF-7A5C-44AF-B977-E7570290E1C9}" type="slidenum">
              <a:rPr lang="en-US" smtClean="0"/>
              <a:pPr/>
              <a:t>18</a:t>
            </a:fld>
            <a:endParaRPr lang="en-US"/>
          </a:p>
        </p:txBody>
      </p:sp>
    </p:spTree>
    <p:extLst>
      <p:ext uri="{BB962C8B-B14F-4D97-AF65-F5344CB8AC3E}">
        <p14:creationId xmlns:p14="http://schemas.microsoft.com/office/powerpoint/2010/main" val="280821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a:t>
            </a:r>
            <a:r>
              <a:rPr lang="en-US" sz="3600" b="1" dirty="0">
                <a:solidFill>
                  <a:srgbClr val="FFFF00"/>
                </a:solidFill>
              </a:rPr>
              <a:t>Century </a:t>
            </a:r>
            <a:r>
              <a:rPr lang="en-US" sz="3600" b="1" dirty="0" smtClean="0">
                <a:solidFill>
                  <a:srgbClr val="FFFF00"/>
                </a:solidFill>
              </a:rPr>
              <a:t>Skills</a:t>
            </a:r>
            <a:endParaRPr lang="en-US" sz="3600" b="1" dirty="0">
              <a:solidFill>
                <a:srgbClr val="FFFF0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034875860"/>
              </p:ext>
            </p:extLst>
          </p:nvPr>
        </p:nvGraphicFramePr>
        <p:xfrm>
          <a:off x="317500" y="1419225"/>
          <a:ext cx="8947150" cy="5314949"/>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p:cNvSpPr txBox="1"/>
          <p:nvPr/>
        </p:nvSpPr>
        <p:spPr>
          <a:xfrm>
            <a:off x="9385300" y="2019300"/>
            <a:ext cx="2501900" cy="4524315"/>
          </a:xfrm>
          <a:prstGeom prst="rect">
            <a:avLst/>
          </a:prstGeom>
          <a:noFill/>
          <a:ln w="76200">
            <a:solidFill>
              <a:srgbClr val="A50021"/>
            </a:solidFill>
          </a:ln>
        </p:spPr>
        <p:txBody>
          <a:bodyPr wrap="square" rtlCol="0">
            <a:spAutoFit/>
          </a:bodyPr>
          <a:lstStyle/>
          <a:p>
            <a:r>
              <a:rPr lang="en-US" dirty="0" smtClean="0"/>
              <a:t>Sample Size: </a:t>
            </a:r>
            <a:r>
              <a:rPr lang="en-US" b="1" dirty="0" smtClean="0">
                <a:solidFill>
                  <a:srgbClr val="FFFF00"/>
                </a:solidFill>
              </a:rPr>
              <a:t>1315</a:t>
            </a:r>
          </a:p>
          <a:p>
            <a:endParaRPr lang="en-US" dirty="0" smtClean="0"/>
          </a:p>
          <a:p>
            <a:r>
              <a:rPr lang="en-US" dirty="0" smtClean="0"/>
              <a:t>Age: </a:t>
            </a:r>
            <a:r>
              <a:rPr lang="en-US" b="1" dirty="0" smtClean="0">
                <a:solidFill>
                  <a:srgbClr val="FFFF00"/>
                </a:solidFill>
              </a:rPr>
              <a:t>12-18 years</a:t>
            </a:r>
          </a:p>
          <a:p>
            <a:endParaRPr lang="en-US" dirty="0" smtClean="0"/>
          </a:p>
          <a:p>
            <a:r>
              <a:rPr lang="en-US" dirty="0" smtClean="0"/>
              <a:t>No of Schools: </a:t>
            </a:r>
            <a:r>
              <a:rPr lang="en-US" b="1" dirty="0" smtClean="0">
                <a:solidFill>
                  <a:srgbClr val="FFFF00"/>
                </a:solidFill>
              </a:rPr>
              <a:t>15</a:t>
            </a:r>
          </a:p>
          <a:p>
            <a:endParaRPr lang="en-US" dirty="0" smtClean="0"/>
          </a:p>
          <a:p>
            <a:r>
              <a:rPr lang="en-US" dirty="0" smtClean="0"/>
              <a:t>Types of School:</a:t>
            </a:r>
          </a:p>
          <a:p>
            <a:r>
              <a:rPr lang="en-US" b="1" dirty="0" smtClean="0">
                <a:solidFill>
                  <a:srgbClr val="FFFF00"/>
                </a:solidFill>
              </a:rPr>
              <a:t>11 Government </a:t>
            </a:r>
          </a:p>
          <a:p>
            <a:r>
              <a:rPr lang="en-US" b="1" dirty="0" smtClean="0">
                <a:solidFill>
                  <a:srgbClr val="FFFF00"/>
                </a:solidFill>
              </a:rPr>
              <a:t>4 Private</a:t>
            </a:r>
          </a:p>
          <a:p>
            <a:endParaRPr lang="en-US" dirty="0" smtClean="0"/>
          </a:p>
          <a:p>
            <a:r>
              <a:rPr lang="en-US" dirty="0" smtClean="0"/>
              <a:t>Location of Schools: </a:t>
            </a:r>
            <a:r>
              <a:rPr lang="en-US" b="1" dirty="0" smtClean="0">
                <a:solidFill>
                  <a:srgbClr val="FFFF00"/>
                </a:solidFill>
              </a:rPr>
              <a:t>Sukkur= 09</a:t>
            </a:r>
          </a:p>
          <a:p>
            <a:r>
              <a:rPr lang="en-US" b="1" dirty="0" err="1" smtClean="0">
                <a:solidFill>
                  <a:srgbClr val="FFFF00"/>
                </a:solidFill>
              </a:rPr>
              <a:t>Khairpur</a:t>
            </a:r>
            <a:r>
              <a:rPr lang="en-US" b="1" dirty="0" smtClean="0">
                <a:solidFill>
                  <a:srgbClr val="FFFF00"/>
                </a:solidFill>
              </a:rPr>
              <a:t>=03</a:t>
            </a:r>
          </a:p>
          <a:p>
            <a:r>
              <a:rPr lang="en-US" b="1" dirty="0" err="1" smtClean="0">
                <a:solidFill>
                  <a:srgbClr val="FFFF00"/>
                </a:solidFill>
              </a:rPr>
              <a:t>Dadu</a:t>
            </a:r>
            <a:r>
              <a:rPr lang="en-US" b="1" dirty="0" smtClean="0">
                <a:solidFill>
                  <a:srgbClr val="FFFF00"/>
                </a:solidFill>
              </a:rPr>
              <a:t>=01</a:t>
            </a:r>
          </a:p>
          <a:p>
            <a:r>
              <a:rPr lang="en-US" b="1" dirty="0" err="1" smtClean="0">
                <a:solidFill>
                  <a:srgbClr val="FFFF00"/>
                </a:solidFill>
              </a:rPr>
              <a:t>Noshero</a:t>
            </a:r>
            <a:r>
              <a:rPr lang="en-US" b="1" dirty="0" smtClean="0">
                <a:solidFill>
                  <a:srgbClr val="FFFF00"/>
                </a:solidFill>
              </a:rPr>
              <a:t> </a:t>
            </a:r>
            <a:r>
              <a:rPr lang="en-US" b="1" dirty="0" err="1" smtClean="0">
                <a:solidFill>
                  <a:srgbClr val="FFFF00"/>
                </a:solidFill>
              </a:rPr>
              <a:t>Feroz</a:t>
            </a:r>
            <a:r>
              <a:rPr lang="en-US" b="1" dirty="0" smtClean="0">
                <a:solidFill>
                  <a:srgbClr val="FFFF00"/>
                </a:solidFill>
              </a:rPr>
              <a:t>=01</a:t>
            </a:r>
          </a:p>
          <a:p>
            <a:r>
              <a:rPr lang="en-US" b="1" dirty="0" smtClean="0">
                <a:solidFill>
                  <a:srgbClr val="FFFF00"/>
                </a:solidFill>
              </a:rPr>
              <a:t>Shikarpur=01</a:t>
            </a:r>
          </a:p>
        </p:txBody>
      </p:sp>
      <p:sp>
        <p:nvSpPr>
          <p:cNvPr id="5" name="Slide Number Placeholder 4"/>
          <p:cNvSpPr>
            <a:spLocks noGrp="1"/>
          </p:cNvSpPr>
          <p:nvPr>
            <p:ph type="sldNum" sz="quarter" idx="12"/>
          </p:nvPr>
        </p:nvSpPr>
        <p:spPr/>
        <p:txBody>
          <a:bodyPr/>
          <a:lstStyle/>
          <a:p>
            <a:fld id="{3220C4FF-7A5C-44AF-B977-E7570290E1C9}" type="slidenum">
              <a:rPr lang="en-US" smtClean="0"/>
              <a:pPr/>
              <a:t>19</a:t>
            </a:fld>
            <a:endParaRPr lang="en-US"/>
          </a:p>
        </p:txBody>
      </p:sp>
    </p:spTree>
    <p:extLst>
      <p:ext uri="{BB962C8B-B14F-4D97-AF65-F5344CB8AC3E}">
        <p14:creationId xmlns:p14="http://schemas.microsoft.com/office/powerpoint/2010/main" val="15066022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084534"/>
          </a:xfrm>
        </p:spPr>
        <p:txBody>
          <a:bodyPr/>
          <a:lstStyle/>
          <a:p>
            <a:pPr algn="ctr"/>
            <a:r>
              <a:rPr lang="en-US" b="1" dirty="0" smtClean="0"/>
              <a:t>Profile</a:t>
            </a:r>
            <a:endParaRPr lang="en-US" b="1" dirty="0"/>
          </a:p>
        </p:txBody>
      </p:sp>
      <p:sp>
        <p:nvSpPr>
          <p:cNvPr id="3" name="Content Placeholder 2"/>
          <p:cNvSpPr>
            <a:spLocks noGrp="1"/>
          </p:cNvSpPr>
          <p:nvPr>
            <p:ph idx="1"/>
          </p:nvPr>
        </p:nvSpPr>
        <p:spPr>
          <a:xfrm>
            <a:off x="477078" y="1497496"/>
            <a:ext cx="10349948" cy="4750903"/>
          </a:xfrm>
        </p:spPr>
        <p:txBody>
          <a:bodyPr/>
          <a:lstStyle/>
          <a:p>
            <a:pPr algn="just"/>
            <a:r>
              <a:rPr lang="en-US" sz="2800" dirty="0"/>
              <a:t>Dr. Irfan Ahmed Rind is working as Associate Professor and Head of Education Department at Sukkur IBA University since 2013. He is also working as International Associate for the Centre for International Education (CIE), University of Sussex, UK since 2011. </a:t>
            </a:r>
            <a:endParaRPr lang="en-US" sz="2800" dirty="0" smtClean="0"/>
          </a:p>
          <a:p>
            <a:pPr algn="just"/>
            <a:r>
              <a:rPr lang="en-US" sz="2800" dirty="0" smtClean="0"/>
              <a:t>Before </a:t>
            </a:r>
            <a:r>
              <a:rPr lang="en-US" sz="2800" dirty="0"/>
              <a:t>joining Sukkur IBA, Dr. Rind worked for UNESCO as consultant, and University of Sussex as International Student Ambassador. He got his Ph.D. from University of Sussex, and professional certifications from University of Cambridge and Harvard University.  </a:t>
            </a:r>
          </a:p>
          <a:p>
            <a:endParaRPr lang="en-US" dirty="0"/>
          </a:p>
        </p:txBody>
      </p:sp>
      <p:sp>
        <p:nvSpPr>
          <p:cNvPr id="4" name="Slide Number Placeholder 3"/>
          <p:cNvSpPr>
            <a:spLocks noGrp="1"/>
          </p:cNvSpPr>
          <p:nvPr>
            <p:ph type="sldNum" sz="quarter" idx="12"/>
          </p:nvPr>
        </p:nvSpPr>
        <p:spPr/>
        <p:txBody>
          <a:bodyPr/>
          <a:lstStyle/>
          <a:p>
            <a:fld id="{3220C4FF-7A5C-44AF-B977-E7570290E1C9}" type="slidenum">
              <a:rPr lang="en-US" smtClean="0"/>
              <a:pPr/>
              <a:t>2</a:t>
            </a:fld>
            <a:endParaRPr lang="en-US"/>
          </a:p>
        </p:txBody>
      </p:sp>
    </p:spTree>
    <p:extLst>
      <p:ext uri="{BB962C8B-B14F-4D97-AF65-F5344CB8AC3E}">
        <p14:creationId xmlns:p14="http://schemas.microsoft.com/office/powerpoint/2010/main" val="26058359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a:t>
            </a:r>
            <a:r>
              <a:rPr lang="en-US" sz="3600" b="1" dirty="0">
                <a:solidFill>
                  <a:srgbClr val="FFFF00"/>
                </a:solidFill>
              </a:rPr>
              <a:t>Century </a:t>
            </a:r>
            <a:r>
              <a:rPr lang="en-US" sz="3600" b="1" dirty="0" smtClean="0">
                <a:solidFill>
                  <a:srgbClr val="FFFF00"/>
                </a:solidFill>
              </a:rPr>
              <a:t>Skills</a:t>
            </a:r>
            <a:endParaRPr lang="en-US" sz="3600" b="1" dirty="0">
              <a:solidFill>
                <a:srgbClr val="FFFF00"/>
              </a:solidFill>
            </a:endParaRPr>
          </a:p>
        </p:txBody>
      </p:sp>
      <p:sp>
        <p:nvSpPr>
          <p:cNvPr id="3" name="Content Placeholder 2"/>
          <p:cNvSpPr>
            <a:spLocks noGrp="1"/>
          </p:cNvSpPr>
          <p:nvPr>
            <p:ph idx="1"/>
          </p:nvPr>
        </p:nvSpPr>
        <p:spPr/>
        <p:txBody>
          <a:bodyPr/>
          <a:lstStyle/>
          <a:p>
            <a:r>
              <a:rPr lang="en-US" dirty="0" smtClean="0"/>
              <a:t>Most of the information provided in these website/social media is in English. </a:t>
            </a:r>
          </a:p>
          <a:p>
            <a:r>
              <a:rPr lang="en-US" dirty="0" smtClean="0"/>
              <a:t>If a science teacher adopts inquiry based approach or Problem solving approach, he/she needs to provide diverse reading/ practical material to students.</a:t>
            </a:r>
          </a:p>
          <a:p>
            <a:r>
              <a:rPr lang="en-US" dirty="0" smtClean="0"/>
              <a:t>The lack of labs and diverse reading material in our schools mean that teacher would be restricted in his/her approach.</a:t>
            </a:r>
          </a:p>
          <a:p>
            <a:r>
              <a:rPr lang="en-US" sz="2800" b="1" u="sng" dirty="0" smtClean="0">
                <a:solidFill>
                  <a:srgbClr val="FFFF00"/>
                </a:solidFill>
              </a:rPr>
              <a:t>So why shouldn’t we consider manipulating the current situation which allowed students to have the access of mobile phones and internet? </a:t>
            </a:r>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20</a:t>
            </a:fld>
            <a:endParaRPr lang="en-US"/>
          </a:p>
        </p:txBody>
      </p:sp>
    </p:spTree>
    <p:extLst>
      <p:ext uri="{BB962C8B-B14F-4D97-AF65-F5344CB8AC3E}">
        <p14:creationId xmlns:p14="http://schemas.microsoft.com/office/powerpoint/2010/main" val="29169893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Century Skills</a:t>
            </a:r>
            <a:endParaRPr lang="en-US" sz="3600" b="1" dirty="0">
              <a:solidFill>
                <a:srgbClr val="FFFF00"/>
              </a:solidFill>
            </a:endParaRPr>
          </a:p>
        </p:txBody>
      </p:sp>
      <p:sp>
        <p:nvSpPr>
          <p:cNvPr id="3" name="Content Placeholder 2"/>
          <p:cNvSpPr>
            <a:spLocks noGrp="1"/>
          </p:cNvSpPr>
          <p:nvPr>
            <p:ph idx="1"/>
          </p:nvPr>
        </p:nvSpPr>
        <p:spPr>
          <a:xfrm>
            <a:off x="1103312" y="1612900"/>
            <a:ext cx="8946541" cy="4635499"/>
          </a:xfrm>
        </p:spPr>
        <p:txBody>
          <a:bodyPr/>
          <a:lstStyle/>
          <a:p>
            <a:pPr lvl="0"/>
            <a:r>
              <a:rPr lang="en-US" dirty="0" smtClean="0"/>
              <a:t>Sure</a:t>
            </a:r>
            <a:r>
              <a:rPr lang="en-US" dirty="0"/>
              <a:t>, that our students have access of technology and know how to use search engine</a:t>
            </a:r>
            <a:endParaRPr lang="en-US" sz="2800" dirty="0"/>
          </a:p>
          <a:p>
            <a:pPr lvl="0"/>
            <a:r>
              <a:rPr lang="en-US" dirty="0"/>
              <a:t>But do we show them how to:</a:t>
            </a:r>
            <a:endParaRPr lang="en-US" sz="2800" dirty="0"/>
          </a:p>
          <a:p>
            <a:pPr lvl="1"/>
            <a:r>
              <a:rPr lang="en-US" dirty="0"/>
              <a:t>Validate information?</a:t>
            </a:r>
            <a:endParaRPr lang="en-US" sz="2400" dirty="0"/>
          </a:p>
          <a:p>
            <a:pPr lvl="1"/>
            <a:r>
              <a:rPr lang="en-US" dirty="0"/>
              <a:t>Synthesize information?</a:t>
            </a:r>
            <a:endParaRPr lang="en-US" sz="2400" dirty="0"/>
          </a:p>
          <a:p>
            <a:pPr lvl="1"/>
            <a:r>
              <a:rPr lang="en-US" dirty="0"/>
              <a:t>Leverage information?</a:t>
            </a:r>
            <a:endParaRPr lang="en-US" sz="2400" dirty="0"/>
          </a:p>
          <a:p>
            <a:pPr lvl="1"/>
            <a:r>
              <a:rPr lang="en-US" dirty="0"/>
              <a:t>Communicate information?</a:t>
            </a:r>
            <a:endParaRPr lang="en-US" sz="2400" dirty="0"/>
          </a:p>
          <a:p>
            <a:pPr lvl="1"/>
            <a:r>
              <a:rPr lang="en-US" dirty="0"/>
              <a:t>Collaborate with information?</a:t>
            </a:r>
            <a:endParaRPr lang="en-US" sz="2400" dirty="0"/>
          </a:p>
          <a:p>
            <a:pPr lvl="1"/>
            <a:r>
              <a:rPr lang="en-US" dirty="0"/>
              <a:t>Problem solve with information?</a:t>
            </a:r>
            <a:endParaRPr lang="en-US" sz="2400" dirty="0"/>
          </a:p>
          <a:p>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21</a:t>
            </a:fld>
            <a:endParaRPr lang="en-US"/>
          </a:p>
        </p:txBody>
      </p:sp>
    </p:spTree>
    <p:extLst>
      <p:ext uri="{BB962C8B-B14F-4D97-AF65-F5344CB8AC3E}">
        <p14:creationId xmlns:p14="http://schemas.microsoft.com/office/powerpoint/2010/main" val="34214348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Century Skills</a:t>
            </a:r>
            <a:endParaRPr lang="en-US" sz="3600" b="1" dirty="0">
              <a:solidFill>
                <a:srgbClr val="FFFF00"/>
              </a:solidFill>
            </a:endParaRPr>
          </a:p>
        </p:txBody>
      </p:sp>
      <p:sp>
        <p:nvSpPr>
          <p:cNvPr id="3" name="Content Placeholder 2"/>
          <p:cNvSpPr>
            <a:spLocks noGrp="1"/>
          </p:cNvSpPr>
          <p:nvPr>
            <p:ph idx="1"/>
          </p:nvPr>
        </p:nvSpPr>
        <p:spPr>
          <a:xfrm>
            <a:off x="1103312" y="1612900"/>
            <a:ext cx="8946541" cy="4635499"/>
          </a:xfrm>
        </p:spPr>
        <p:txBody>
          <a:bodyPr>
            <a:normAutofit fontScale="92500" lnSpcReduction="10000"/>
          </a:bodyPr>
          <a:lstStyle/>
          <a:p>
            <a:r>
              <a:rPr lang="en-US" sz="3000" dirty="0"/>
              <a:t>With all of this information available, should our curriculum be focused on facts and contents or skills?</a:t>
            </a:r>
          </a:p>
          <a:p>
            <a:pPr lvl="0"/>
            <a:r>
              <a:rPr lang="en-US" dirty="0"/>
              <a:t>Have we asked them?</a:t>
            </a:r>
            <a:endParaRPr lang="en-US" sz="2800" dirty="0"/>
          </a:p>
          <a:p>
            <a:pPr lvl="1"/>
            <a:r>
              <a:rPr lang="en-US" dirty="0"/>
              <a:t>Create</a:t>
            </a:r>
            <a:endParaRPr lang="en-US" sz="2400" dirty="0"/>
          </a:p>
          <a:p>
            <a:pPr lvl="1"/>
            <a:r>
              <a:rPr lang="en-US" dirty="0"/>
              <a:t>Evaluate</a:t>
            </a:r>
            <a:endParaRPr lang="en-US" sz="2400" dirty="0"/>
          </a:p>
          <a:p>
            <a:pPr lvl="1"/>
            <a:r>
              <a:rPr lang="en-US" dirty="0"/>
              <a:t>Analyze</a:t>
            </a:r>
            <a:endParaRPr lang="en-US" sz="2400" dirty="0"/>
          </a:p>
          <a:p>
            <a:pPr lvl="1"/>
            <a:r>
              <a:rPr lang="en-US" dirty="0"/>
              <a:t>Apply</a:t>
            </a:r>
            <a:endParaRPr lang="en-US" sz="2400" dirty="0"/>
          </a:p>
          <a:p>
            <a:pPr lvl="1"/>
            <a:r>
              <a:rPr lang="en-US" dirty="0"/>
              <a:t>Understand</a:t>
            </a:r>
            <a:endParaRPr lang="en-US" sz="2400" dirty="0"/>
          </a:p>
          <a:p>
            <a:pPr lvl="1"/>
            <a:r>
              <a:rPr lang="en-US" dirty="0"/>
              <a:t>Remember</a:t>
            </a:r>
            <a:endParaRPr lang="en-US" sz="2400" dirty="0"/>
          </a:p>
          <a:p>
            <a:pPr lvl="0"/>
            <a:r>
              <a:rPr lang="en-US" sz="5200" dirty="0"/>
              <a:t>Create?</a:t>
            </a:r>
            <a:endParaRPr lang="en-US" sz="4700" dirty="0"/>
          </a:p>
          <a:p>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22</a:t>
            </a:fld>
            <a:endParaRPr lang="en-US"/>
          </a:p>
        </p:txBody>
      </p:sp>
    </p:spTree>
    <p:extLst>
      <p:ext uri="{BB962C8B-B14F-4D97-AF65-F5344CB8AC3E}">
        <p14:creationId xmlns:p14="http://schemas.microsoft.com/office/powerpoint/2010/main" val="27482194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Century Skills</a:t>
            </a:r>
            <a:endParaRPr lang="en-US" sz="3600" b="1" dirty="0">
              <a:solidFill>
                <a:srgbClr val="FFFF00"/>
              </a:solidFill>
            </a:endParaRPr>
          </a:p>
        </p:txBody>
      </p:sp>
      <p:sp>
        <p:nvSpPr>
          <p:cNvPr id="3" name="Content Placeholder 2"/>
          <p:cNvSpPr>
            <a:spLocks noGrp="1"/>
          </p:cNvSpPr>
          <p:nvPr>
            <p:ph idx="1"/>
          </p:nvPr>
        </p:nvSpPr>
        <p:spPr>
          <a:xfrm>
            <a:off x="1103312" y="1612900"/>
            <a:ext cx="8946541" cy="4635499"/>
          </a:xfrm>
        </p:spPr>
        <p:txBody>
          <a:bodyPr>
            <a:normAutofit/>
          </a:bodyPr>
          <a:lstStyle/>
          <a:p>
            <a:pPr lvl="0"/>
            <a:r>
              <a:rPr lang="en-US" dirty="0"/>
              <a:t>And where do we expect them to learn about? </a:t>
            </a:r>
            <a:endParaRPr lang="en-US" sz="2800" dirty="0"/>
          </a:p>
          <a:p>
            <a:pPr lvl="1"/>
            <a:r>
              <a:rPr lang="en-US" dirty="0"/>
              <a:t>Pirating</a:t>
            </a:r>
            <a:endParaRPr lang="en-US" sz="2400" dirty="0"/>
          </a:p>
          <a:p>
            <a:pPr lvl="1"/>
            <a:r>
              <a:rPr lang="en-US" dirty="0"/>
              <a:t>Plagiarism</a:t>
            </a:r>
            <a:endParaRPr lang="en-US" sz="2400" dirty="0"/>
          </a:p>
          <a:p>
            <a:pPr lvl="1"/>
            <a:r>
              <a:rPr lang="en-US" dirty="0"/>
              <a:t>Slander</a:t>
            </a:r>
            <a:endParaRPr lang="en-US" sz="2400" dirty="0"/>
          </a:p>
          <a:p>
            <a:pPr lvl="1"/>
            <a:r>
              <a:rPr lang="en-US" dirty="0"/>
              <a:t>Copyright</a:t>
            </a:r>
            <a:endParaRPr lang="en-US" sz="2400" dirty="0"/>
          </a:p>
          <a:p>
            <a:pPr lvl="1"/>
            <a:r>
              <a:rPr lang="en-US" dirty="0"/>
              <a:t>Crowdsourcing</a:t>
            </a:r>
            <a:endParaRPr lang="en-US" sz="2400" dirty="0"/>
          </a:p>
          <a:p>
            <a:pPr lvl="1"/>
            <a:r>
              <a:rPr lang="en-US" dirty="0"/>
              <a:t>Confidentiality</a:t>
            </a:r>
            <a:endParaRPr lang="en-US" sz="2400" dirty="0"/>
          </a:p>
          <a:p>
            <a:pPr lvl="1"/>
            <a:r>
              <a:rPr lang="en-US" u="sng" dirty="0"/>
              <a:t>Professionalism</a:t>
            </a:r>
            <a:r>
              <a:rPr lang="en-US" u="sng" dirty="0" smtClean="0"/>
              <a:t>?</a:t>
            </a:r>
            <a:endParaRPr lang="en-US" sz="2400" dirty="0"/>
          </a:p>
          <a:p>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23</a:t>
            </a:fld>
            <a:endParaRPr lang="en-US"/>
          </a:p>
        </p:txBody>
      </p:sp>
    </p:spTree>
    <p:extLst>
      <p:ext uri="{BB962C8B-B14F-4D97-AF65-F5344CB8AC3E}">
        <p14:creationId xmlns:p14="http://schemas.microsoft.com/office/powerpoint/2010/main" val="11531527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Century Skills</a:t>
            </a:r>
            <a:endParaRPr lang="en-US" sz="3600" b="1" dirty="0">
              <a:solidFill>
                <a:srgbClr val="FFFF00"/>
              </a:solidFill>
            </a:endParaRPr>
          </a:p>
        </p:txBody>
      </p:sp>
      <p:sp>
        <p:nvSpPr>
          <p:cNvPr id="3" name="Content Placeholder 2"/>
          <p:cNvSpPr>
            <a:spLocks noGrp="1"/>
          </p:cNvSpPr>
          <p:nvPr>
            <p:ph idx="1"/>
          </p:nvPr>
        </p:nvSpPr>
        <p:spPr>
          <a:xfrm>
            <a:off x="1103312" y="1612900"/>
            <a:ext cx="8946541" cy="4635499"/>
          </a:xfrm>
        </p:spPr>
        <p:txBody>
          <a:bodyPr>
            <a:normAutofit/>
          </a:bodyPr>
          <a:lstStyle/>
          <a:p>
            <a:pPr lvl="0"/>
            <a:r>
              <a:rPr lang="en-US" dirty="0"/>
              <a:t>And what does this mean for the classroom?</a:t>
            </a:r>
            <a:endParaRPr lang="en-US" sz="1800" dirty="0"/>
          </a:p>
          <a:p>
            <a:pPr lvl="0">
              <a:buNone/>
            </a:pPr>
            <a:endParaRPr lang="en-US" b="1" i="1" dirty="0">
              <a:solidFill>
                <a:srgbClr val="FF0000"/>
              </a:solidFill>
            </a:endParaRPr>
          </a:p>
          <a:p>
            <a:pPr lvl="0">
              <a:buNone/>
            </a:pPr>
            <a:r>
              <a:rPr lang="en-US" b="1" i="1" dirty="0">
                <a:solidFill>
                  <a:srgbClr val="FF0000"/>
                </a:solidFill>
              </a:rPr>
              <a:t>	</a:t>
            </a:r>
            <a:r>
              <a:rPr lang="en-US" sz="3200" b="1" i="1" dirty="0">
                <a:solidFill>
                  <a:srgbClr val="FFFF00"/>
                </a:solidFill>
              </a:rPr>
              <a:t>It means we need to rethink the tools we use and the types of problems we students to solve.</a:t>
            </a:r>
            <a:endParaRPr lang="en-US" sz="2800" b="1" i="1" dirty="0">
              <a:solidFill>
                <a:srgbClr val="FFFF00"/>
              </a:solidFill>
            </a:endParaRPr>
          </a:p>
          <a:p>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24</a:t>
            </a:fld>
            <a:endParaRPr lang="en-US"/>
          </a:p>
        </p:txBody>
      </p:sp>
    </p:spTree>
    <p:extLst>
      <p:ext uri="{BB962C8B-B14F-4D97-AF65-F5344CB8AC3E}">
        <p14:creationId xmlns:p14="http://schemas.microsoft.com/office/powerpoint/2010/main" val="16942799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Century Skills</a:t>
            </a:r>
            <a:endParaRPr lang="en-US" sz="3600" b="1" dirty="0">
              <a:solidFill>
                <a:srgbClr val="FFFF00"/>
              </a:solidFill>
            </a:endParaRPr>
          </a:p>
        </p:txBody>
      </p:sp>
      <p:sp>
        <p:nvSpPr>
          <p:cNvPr id="3" name="Content Placeholder 2"/>
          <p:cNvSpPr>
            <a:spLocks noGrp="1"/>
          </p:cNvSpPr>
          <p:nvPr>
            <p:ph idx="1"/>
          </p:nvPr>
        </p:nvSpPr>
        <p:spPr>
          <a:xfrm>
            <a:off x="1103312" y="1612900"/>
            <a:ext cx="8946541" cy="4635499"/>
          </a:xfrm>
        </p:spPr>
        <p:txBody>
          <a:bodyPr>
            <a:normAutofit/>
          </a:bodyPr>
          <a:lstStyle/>
          <a:p>
            <a:pPr lvl="0"/>
            <a:r>
              <a:rPr lang="en-US" dirty="0"/>
              <a:t>How can we make students gather and discuss data via</a:t>
            </a:r>
            <a:endParaRPr lang="en-US" sz="2800" dirty="0"/>
          </a:p>
          <a:p>
            <a:pPr lvl="1"/>
            <a:r>
              <a:rPr lang="en-US" dirty="0"/>
              <a:t>Crowdsourcing</a:t>
            </a:r>
            <a:endParaRPr lang="en-US" sz="2400" dirty="0"/>
          </a:p>
          <a:p>
            <a:pPr lvl="1"/>
            <a:r>
              <a:rPr lang="en-US" dirty="0"/>
              <a:t>Online Surveys</a:t>
            </a:r>
            <a:endParaRPr lang="en-US" sz="2400" dirty="0"/>
          </a:p>
          <a:p>
            <a:pPr lvl="1"/>
            <a:r>
              <a:rPr lang="en-US" dirty="0"/>
              <a:t>Facebook</a:t>
            </a:r>
            <a:endParaRPr lang="en-US" sz="2400" dirty="0"/>
          </a:p>
          <a:p>
            <a:pPr lvl="1"/>
            <a:r>
              <a:rPr lang="en-US" dirty="0"/>
              <a:t>Twitter</a:t>
            </a:r>
            <a:endParaRPr lang="en-US" sz="2400" dirty="0"/>
          </a:p>
          <a:p>
            <a:pPr lvl="1"/>
            <a:r>
              <a:rPr lang="en-US" dirty="0"/>
              <a:t>Cell phones</a:t>
            </a:r>
            <a:endParaRPr lang="en-US" sz="2400" dirty="0"/>
          </a:p>
          <a:p>
            <a:pPr lvl="1"/>
            <a:r>
              <a:rPr lang="en-US" dirty="0"/>
              <a:t>RSS</a:t>
            </a:r>
            <a:endParaRPr lang="en-US" b="1" dirty="0"/>
          </a:p>
          <a:p>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25</a:t>
            </a:fld>
            <a:endParaRPr lang="en-US"/>
          </a:p>
        </p:txBody>
      </p:sp>
    </p:spTree>
    <p:extLst>
      <p:ext uri="{BB962C8B-B14F-4D97-AF65-F5344CB8AC3E}">
        <p14:creationId xmlns:p14="http://schemas.microsoft.com/office/powerpoint/2010/main" val="20736376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Century Skills</a:t>
            </a:r>
            <a:endParaRPr lang="en-US" sz="3600" b="1" dirty="0">
              <a:solidFill>
                <a:srgbClr val="FFFF00"/>
              </a:solidFill>
            </a:endParaRPr>
          </a:p>
        </p:txBody>
      </p:sp>
      <p:sp>
        <p:nvSpPr>
          <p:cNvPr id="3" name="Content Placeholder 2"/>
          <p:cNvSpPr>
            <a:spLocks noGrp="1"/>
          </p:cNvSpPr>
          <p:nvPr>
            <p:ph idx="1"/>
          </p:nvPr>
        </p:nvSpPr>
        <p:spPr>
          <a:xfrm>
            <a:off x="1103312" y="1612900"/>
            <a:ext cx="8946541" cy="4635499"/>
          </a:xfrm>
        </p:spPr>
        <p:txBody>
          <a:bodyPr>
            <a:normAutofit/>
          </a:bodyPr>
          <a:lstStyle/>
          <a:p>
            <a:pPr lvl="0"/>
            <a:r>
              <a:rPr lang="en-US" dirty="0"/>
              <a:t>How can we make students talk about reliable sources using:</a:t>
            </a:r>
            <a:endParaRPr lang="en-US" sz="2800" dirty="0"/>
          </a:p>
          <a:p>
            <a:pPr lvl="1"/>
            <a:r>
              <a:rPr lang="en-US" dirty="0"/>
              <a:t>Microsoft office</a:t>
            </a:r>
            <a:endParaRPr lang="en-US" sz="2400" dirty="0"/>
          </a:p>
          <a:p>
            <a:pPr lvl="1"/>
            <a:r>
              <a:rPr lang="en-US" dirty="0"/>
              <a:t>Podcast</a:t>
            </a:r>
            <a:endParaRPr lang="en-US" sz="2400" dirty="0"/>
          </a:p>
          <a:p>
            <a:pPr lvl="1"/>
            <a:r>
              <a:rPr lang="en-US" dirty="0"/>
              <a:t>Wikipedia</a:t>
            </a:r>
            <a:endParaRPr lang="en-US" sz="2400" dirty="0"/>
          </a:p>
          <a:p>
            <a:pPr lvl="1"/>
            <a:r>
              <a:rPr lang="en-US" dirty="0"/>
              <a:t>Blogs</a:t>
            </a:r>
            <a:endParaRPr lang="en-US" sz="2400" dirty="0"/>
          </a:p>
          <a:p>
            <a:pPr lvl="1"/>
            <a:r>
              <a:rPr lang="en-US" dirty="0"/>
              <a:t>Search</a:t>
            </a:r>
            <a:endParaRPr lang="en-US" sz="2400" dirty="0"/>
          </a:p>
          <a:p>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26</a:t>
            </a:fld>
            <a:endParaRPr lang="en-US"/>
          </a:p>
        </p:txBody>
      </p:sp>
    </p:spTree>
    <p:extLst>
      <p:ext uri="{BB962C8B-B14F-4D97-AF65-F5344CB8AC3E}">
        <p14:creationId xmlns:p14="http://schemas.microsoft.com/office/powerpoint/2010/main" val="24492901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Century Skills</a:t>
            </a:r>
            <a:endParaRPr lang="en-US" sz="3600" b="1" dirty="0">
              <a:solidFill>
                <a:srgbClr val="FFFF00"/>
              </a:solidFill>
            </a:endParaRPr>
          </a:p>
        </p:txBody>
      </p:sp>
      <p:sp>
        <p:nvSpPr>
          <p:cNvPr id="3" name="Content Placeholder 2"/>
          <p:cNvSpPr>
            <a:spLocks noGrp="1"/>
          </p:cNvSpPr>
          <p:nvPr>
            <p:ph idx="1"/>
          </p:nvPr>
        </p:nvSpPr>
        <p:spPr>
          <a:xfrm>
            <a:off x="1103312" y="1612900"/>
            <a:ext cx="8946541" cy="4635499"/>
          </a:xfrm>
        </p:spPr>
        <p:txBody>
          <a:bodyPr>
            <a:normAutofit/>
          </a:bodyPr>
          <a:lstStyle/>
          <a:p>
            <a:pPr lvl="0"/>
            <a:r>
              <a:rPr lang="en-US" dirty="0" smtClean="0"/>
              <a:t>How </a:t>
            </a:r>
            <a:r>
              <a:rPr lang="en-US" dirty="0"/>
              <a:t>could students collaborate using: </a:t>
            </a:r>
            <a:endParaRPr lang="en-US" sz="2800" dirty="0"/>
          </a:p>
          <a:p>
            <a:pPr lvl="1"/>
            <a:r>
              <a:rPr lang="en-US" dirty="0"/>
              <a:t>Skype</a:t>
            </a:r>
            <a:endParaRPr lang="en-US" sz="2400" dirty="0"/>
          </a:p>
          <a:p>
            <a:pPr lvl="1"/>
            <a:r>
              <a:rPr lang="en-US" dirty="0"/>
              <a:t>Twitter</a:t>
            </a:r>
            <a:endParaRPr lang="en-US" sz="2400" dirty="0"/>
          </a:p>
          <a:p>
            <a:pPr lvl="1"/>
            <a:r>
              <a:rPr lang="en-US" dirty="0"/>
              <a:t>Microsoft Lync</a:t>
            </a:r>
            <a:endParaRPr lang="en-US" sz="2400" dirty="0"/>
          </a:p>
          <a:p>
            <a:pPr lvl="1"/>
            <a:r>
              <a:rPr lang="en-US" dirty="0"/>
              <a:t>Facebook </a:t>
            </a:r>
            <a:endParaRPr lang="en-US" sz="2400" dirty="0"/>
          </a:p>
          <a:p>
            <a:pPr lvl="1"/>
            <a:r>
              <a:rPr lang="en-US" dirty="0"/>
              <a:t>SkyDrive</a:t>
            </a:r>
            <a:endParaRPr lang="en-US" sz="2400" dirty="0"/>
          </a:p>
          <a:p>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27</a:t>
            </a:fld>
            <a:endParaRPr lang="en-US"/>
          </a:p>
        </p:txBody>
      </p:sp>
    </p:spTree>
    <p:extLst>
      <p:ext uri="{BB962C8B-B14F-4D97-AF65-F5344CB8AC3E}">
        <p14:creationId xmlns:p14="http://schemas.microsoft.com/office/powerpoint/2010/main" val="25512446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Century Skills</a:t>
            </a:r>
            <a:endParaRPr lang="en-US" sz="3600" b="1" dirty="0">
              <a:solidFill>
                <a:srgbClr val="FFFF00"/>
              </a:solidFill>
            </a:endParaRPr>
          </a:p>
        </p:txBody>
      </p:sp>
      <p:sp>
        <p:nvSpPr>
          <p:cNvPr id="3" name="Content Placeholder 2"/>
          <p:cNvSpPr>
            <a:spLocks noGrp="1"/>
          </p:cNvSpPr>
          <p:nvPr>
            <p:ph idx="1"/>
          </p:nvPr>
        </p:nvSpPr>
        <p:spPr>
          <a:xfrm>
            <a:off x="1103312" y="1612900"/>
            <a:ext cx="8946541" cy="4635499"/>
          </a:xfrm>
        </p:spPr>
        <p:txBody>
          <a:bodyPr>
            <a:normAutofit/>
          </a:bodyPr>
          <a:lstStyle/>
          <a:p>
            <a:pPr lvl="0"/>
            <a:r>
              <a:rPr lang="en-US" dirty="0"/>
              <a:t>How could struggling students benefit from: </a:t>
            </a:r>
            <a:endParaRPr lang="en-US" sz="2800" dirty="0"/>
          </a:p>
          <a:p>
            <a:pPr lvl="1"/>
            <a:r>
              <a:rPr lang="en-US" dirty="0"/>
              <a:t>Virtual Manipulative</a:t>
            </a:r>
            <a:endParaRPr lang="en-US" sz="2400" dirty="0"/>
          </a:p>
          <a:p>
            <a:pPr lvl="1"/>
            <a:r>
              <a:rPr lang="en-US" dirty="0"/>
              <a:t>Video Lessons</a:t>
            </a:r>
            <a:endParaRPr lang="en-US" sz="2400" dirty="0"/>
          </a:p>
          <a:p>
            <a:pPr lvl="1"/>
            <a:r>
              <a:rPr lang="en-US" dirty="0"/>
              <a:t>Audacity</a:t>
            </a:r>
            <a:endParaRPr lang="en-US" sz="2400" dirty="0"/>
          </a:p>
          <a:p>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28</a:t>
            </a:fld>
            <a:endParaRPr lang="en-US"/>
          </a:p>
        </p:txBody>
      </p:sp>
    </p:spTree>
    <p:extLst>
      <p:ext uri="{BB962C8B-B14F-4D97-AF65-F5344CB8AC3E}">
        <p14:creationId xmlns:p14="http://schemas.microsoft.com/office/powerpoint/2010/main" val="17934729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Century Skills</a:t>
            </a:r>
            <a:endParaRPr lang="en-US" sz="3600" b="1" dirty="0">
              <a:solidFill>
                <a:srgbClr val="FFFF00"/>
              </a:solidFill>
            </a:endParaRPr>
          </a:p>
        </p:txBody>
      </p:sp>
      <p:sp>
        <p:nvSpPr>
          <p:cNvPr id="3" name="Content Placeholder 2"/>
          <p:cNvSpPr>
            <a:spLocks noGrp="1"/>
          </p:cNvSpPr>
          <p:nvPr>
            <p:ph idx="1"/>
          </p:nvPr>
        </p:nvSpPr>
        <p:spPr>
          <a:xfrm>
            <a:off x="1103312" y="1612900"/>
            <a:ext cx="8946541" cy="4635499"/>
          </a:xfrm>
        </p:spPr>
        <p:txBody>
          <a:bodyPr>
            <a:normAutofit/>
          </a:bodyPr>
          <a:lstStyle/>
          <a:p>
            <a:pPr lvl="1"/>
            <a:r>
              <a:rPr lang="en-US" dirty="0"/>
              <a:t>What skills could students gain through this process?</a:t>
            </a:r>
            <a:endParaRPr lang="en-US" sz="2400" dirty="0"/>
          </a:p>
          <a:p>
            <a:pPr lvl="1"/>
            <a:r>
              <a:rPr lang="en-US" dirty="0"/>
              <a:t>What kind of discussions could this create in the classroom?</a:t>
            </a:r>
            <a:endParaRPr lang="en-US" sz="2400" dirty="0"/>
          </a:p>
          <a:p>
            <a:pPr lvl="1"/>
            <a:r>
              <a:rPr lang="en-US" dirty="0"/>
              <a:t>How could students SHARE, COLLABORATE, COMPARE PUBLISH these ideas?</a:t>
            </a:r>
            <a:endParaRPr lang="en-US" sz="2400" dirty="0"/>
          </a:p>
          <a:p>
            <a:pPr lvl="1"/>
            <a:r>
              <a:rPr lang="en-US" b="1" u="sng" dirty="0">
                <a:solidFill>
                  <a:srgbClr val="FFFF00"/>
                </a:solidFill>
              </a:rPr>
              <a:t>We need to Think of the possibilities</a:t>
            </a:r>
            <a:endParaRPr lang="en-US" sz="2400" b="1" u="sng" dirty="0">
              <a:solidFill>
                <a:srgbClr val="FFFF00"/>
              </a:solidFill>
            </a:endParaRPr>
          </a:p>
          <a:p>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29</a:t>
            </a:fld>
            <a:endParaRPr lang="en-US"/>
          </a:p>
        </p:txBody>
      </p:sp>
    </p:spTree>
    <p:extLst>
      <p:ext uri="{BB962C8B-B14F-4D97-AF65-F5344CB8AC3E}">
        <p14:creationId xmlns:p14="http://schemas.microsoft.com/office/powerpoint/2010/main" val="7427025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latin typeface="Arial" panose="020B0604020202020204" pitchFamily="34" charset="0"/>
                <a:cs typeface="Arial" panose="020B0604020202020204" pitchFamily="34" charset="0"/>
              </a:rPr>
              <a:t>Community colleges, sometimes called junior colleges, are two-year schools that provide affordable postsecondary education as a pathway to a four-year degree. </a:t>
            </a:r>
          </a:p>
          <a:p>
            <a:endParaRPr lang="en-US" dirty="0"/>
          </a:p>
        </p:txBody>
      </p:sp>
      <p:sp>
        <p:nvSpPr>
          <p:cNvPr id="4" name="Date Placeholder 3"/>
          <p:cNvSpPr>
            <a:spLocks noGrp="1"/>
          </p:cNvSpPr>
          <p:nvPr>
            <p:ph type="dt" sz="half" idx="10"/>
          </p:nvPr>
        </p:nvSpPr>
        <p:spPr/>
        <p:txBody>
          <a:bodyPr/>
          <a:lstStyle/>
          <a:p>
            <a:fld id="{9C7F0FD8-E5EF-4DA5-87D9-0BB7FC2D67B6}" type="datetime1">
              <a:rPr lang="en-US" smtClean="0"/>
              <a:pPr/>
              <a:t>6/13/2018</a:t>
            </a:fld>
            <a:endParaRPr lang="en-US"/>
          </a:p>
        </p:txBody>
      </p:sp>
      <p:sp>
        <p:nvSpPr>
          <p:cNvPr id="6" name="Slide Number Placeholder 5"/>
          <p:cNvSpPr>
            <a:spLocks noGrp="1"/>
          </p:cNvSpPr>
          <p:nvPr>
            <p:ph type="sldNum" sz="quarter" idx="12"/>
          </p:nvPr>
        </p:nvSpPr>
        <p:spPr/>
        <p:txBody>
          <a:bodyPr/>
          <a:lstStyle/>
          <a:p>
            <a:fld id="{60390F4C-0115-4D80-A119-A20199287BCB}" type="slidenum">
              <a:rPr lang="en-US" smtClean="0"/>
              <a:pPr/>
              <a:t>3</a:t>
            </a:fld>
            <a:endParaRPr lang="en-US"/>
          </a:p>
        </p:txBody>
      </p:sp>
      <p:sp>
        <p:nvSpPr>
          <p:cNvPr id="7" name="Title 1"/>
          <p:cNvSpPr>
            <a:spLocks noGrp="1"/>
          </p:cNvSpPr>
          <p:nvPr>
            <p:ph type="title"/>
          </p:nvPr>
        </p:nvSpPr>
        <p:spPr/>
        <p:txBody>
          <a:bodyPr>
            <a:noAutofit/>
          </a:bodyPr>
          <a:lstStyle/>
          <a:p>
            <a:pPr eaLnBrk="0" fontAlgn="base" hangingPunct="0">
              <a:spcAft>
                <a:spcPct val="0"/>
              </a:spcAft>
            </a:pPr>
            <a:r>
              <a:rPr lang="en-US" sz="4800" b="1" dirty="0" smtClean="0">
                <a:solidFill>
                  <a:schemeClr val="tx1"/>
                </a:solidFill>
                <a:latin typeface="Arabic Typesetting" pitchFamily="66" charset="-78"/>
                <a:cs typeface="Arabic Typesetting" pitchFamily="66" charset="-78"/>
              </a:rPr>
              <a:t>Community College </a:t>
            </a:r>
          </a:p>
        </p:txBody>
      </p:sp>
    </p:spTree>
    <p:extLst>
      <p:ext uri="{BB962C8B-B14F-4D97-AF65-F5344CB8AC3E}">
        <p14:creationId xmlns:p14="http://schemas.microsoft.com/office/powerpoint/2010/main" val="36671420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Century Skills</a:t>
            </a:r>
            <a:endParaRPr lang="en-US" sz="3600" b="1" dirty="0">
              <a:solidFill>
                <a:srgbClr val="FFFF00"/>
              </a:solidFill>
            </a:endParaRPr>
          </a:p>
        </p:txBody>
      </p:sp>
      <p:sp>
        <p:nvSpPr>
          <p:cNvPr id="3" name="Content Placeholder 2"/>
          <p:cNvSpPr>
            <a:spLocks noGrp="1"/>
          </p:cNvSpPr>
          <p:nvPr>
            <p:ph idx="1"/>
          </p:nvPr>
        </p:nvSpPr>
        <p:spPr>
          <a:xfrm>
            <a:off x="1103312" y="1612900"/>
            <a:ext cx="8946541" cy="4635499"/>
          </a:xfrm>
        </p:spPr>
        <p:txBody>
          <a:bodyPr>
            <a:normAutofit/>
          </a:bodyPr>
          <a:lstStyle/>
          <a:p>
            <a:pPr lvl="2"/>
            <a:r>
              <a:rPr lang="en-US" dirty="0"/>
              <a:t>But how do we manage Laptops, Cell Phones, and MP3 Players at schools?</a:t>
            </a:r>
            <a:endParaRPr lang="en-US" sz="2000" dirty="0"/>
          </a:p>
          <a:p>
            <a:pPr lvl="2"/>
            <a:endParaRPr lang="en-US" dirty="0"/>
          </a:p>
          <a:p>
            <a:pPr lvl="2">
              <a:buNone/>
            </a:pPr>
            <a:r>
              <a:rPr lang="en-US" dirty="0"/>
              <a:t>We need to understand that: </a:t>
            </a:r>
          </a:p>
          <a:p>
            <a:pPr lvl="2"/>
            <a:endParaRPr lang="en-US" dirty="0"/>
          </a:p>
          <a:p>
            <a:pPr lvl="2"/>
            <a:r>
              <a:rPr lang="en-US" sz="4000" b="1" u="sng" dirty="0">
                <a:solidFill>
                  <a:srgbClr val="FFFF00"/>
                </a:solidFill>
              </a:rPr>
              <a:t>The tools provide temptation, but they are not the source of negative behavior.</a:t>
            </a:r>
            <a:endParaRPr lang="en-US" sz="3600" b="1" u="sng" dirty="0">
              <a:solidFill>
                <a:srgbClr val="FFFF00"/>
              </a:solidFill>
            </a:endParaRPr>
          </a:p>
          <a:p>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30</a:t>
            </a:fld>
            <a:endParaRPr lang="en-US"/>
          </a:p>
        </p:txBody>
      </p:sp>
    </p:spTree>
    <p:extLst>
      <p:ext uri="{BB962C8B-B14F-4D97-AF65-F5344CB8AC3E}">
        <p14:creationId xmlns:p14="http://schemas.microsoft.com/office/powerpoint/2010/main" val="2656314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Century Skills</a:t>
            </a:r>
            <a:endParaRPr lang="en-US" sz="3600" b="1" dirty="0">
              <a:solidFill>
                <a:srgbClr val="FFFF00"/>
              </a:solidFill>
            </a:endParaRPr>
          </a:p>
        </p:txBody>
      </p:sp>
      <p:sp>
        <p:nvSpPr>
          <p:cNvPr id="3" name="Content Placeholder 2"/>
          <p:cNvSpPr>
            <a:spLocks noGrp="1"/>
          </p:cNvSpPr>
          <p:nvPr>
            <p:ph idx="1"/>
          </p:nvPr>
        </p:nvSpPr>
        <p:spPr>
          <a:xfrm>
            <a:off x="1103312" y="1612900"/>
            <a:ext cx="8946541" cy="4635499"/>
          </a:xfrm>
        </p:spPr>
        <p:txBody>
          <a:bodyPr>
            <a:normAutofit/>
          </a:bodyPr>
          <a:lstStyle/>
          <a:p>
            <a:pPr lvl="1"/>
            <a:r>
              <a:rPr lang="en-US" sz="4000" dirty="0"/>
              <a:t>Any lesson we create, no matter what tools are used. Has to be:</a:t>
            </a:r>
            <a:endParaRPr lang="en-US" sz="3600" dirty="0"/>
          </a:p>
          <a:p>
            <a:pPr lvl="2"/>
            <a:r>
              <a:rPr lang="en-US" sz="3600" i="1" dirty="0">
                <a:solidFill>
                  <a:srgbClr val="FFFF00"/>
                </a:solidFill>
              </a:rPr>
              <a:t>Challenging</a:t>
            </a:r>
            <a:endParaRPr lang="en-US" sz="3200" i="1" dirty="0">
              <a:solidFill>
                <a:srgbClr val="FFFF00"/>
              </a:solidFill>
            </a:endParaRPr>
          </a:p>
          <a:p>
            <a:pPr lvl="2"/>
            <a:r>
              <a:rPr lang="en-US" sz="3600" i="1" dirty="0">
                <a:solidFill>
                  <a:srgbClr val="FFFF00"/>
                </a:solidFill>
              </a:rPr>
              <a:t>Relevant</a:t>
            </a:r>
            <a:endParaRPr lang="en-US" sz="3200" i="1" dirty="0">
              <a:solidFill>
                <a:srgbClr val="FFFF00"/>
              </a:solidFill>
            </a:endParaRPr>
          </a:p>
          <a:p>
            <a:pPr lvl="2"/>
            <a:r>
              <a:rPr lang="en-US" sz="3600" i="1" dirty="0">
                <a:solidFill>
                  <a:srgbClr val="FFFF00"/>
                </a:solidFill>
              </a:rPr>
              <a:t>Engaging</a:t>
            </a:r>
            <a:endParaRPr lang="en-US" sz="3200" i="1" dirty="0">
              <a:solidFill>
                <a:srgbClr val="FFFF00"/>
              </a:solidFill>
            </a:endParaRPr>
          </a:p>
          <a:p>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31</a:t>
            </a:fld>
            <a:endParaRPr lang="en-US"/>
          </a:p>
        </p:txBody>
      </p:sp>
    </p:spTree>
    <p:extLst>
      <p:ext uri="{BB962C8B-B14F-4D97-AF65-F5344CB8AC3E}">
        <p14:creationId xmlns:p14="http://schemas.microsoft.com/office/powerpoint/2010/main" val="22417591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a:t>
            </a:r>
            <a:r>
              <a:rPr lang="en-US" sz="3600" b="1" dirty="0">
                <a:solidFill>
                  <a:srgbClr val="FFFF00"/>
                </a:solidFill>
              </a:rPr>
              <a:t>Century </a:t>
            </a:r>
            <a:r>
              <a:rPr lang="en-US" sz="3600" b="1" dirty="0" smtClean="0">
                <a:solidFill>
                  <a:srgbClr val="FFFF00"/>
                </a:solidFill>
              </a:rPr>
              <a:t>Skills</a:t>
            </a:r>
            <a:endParaRPr lang="en-US" sz="3600" b="1" dirty="0">
              <a:solidFill>
                <a:srgbClr val="FFFF00"/>
              </a:solidFill>
            </a:endParaRPr>
          </a:p>
        </p:txBody>
      </p:sp>
      <p:sp>
        <p:nvSpPr>
          <p:cNvPr id="3" name="Content Placeholder 2"/>
          <p:cNvSpPr>
            <a:spLocks noGrp="1"/>
          </p:cNvSpPr>
          <p:nvPr>
            <p:ph idx="1"/>
          </p:nvPr>
        </p:nvSpPr>
        <p:spPr>
          <a:xfrm>
            <a:off x="1103312" y="1612900"/>
            <a:ext cx="8946541" cy="4635499"/>
          </a:xfrm>
        </p:spPr>
        <p:txBody>
          <a:bodyPr>
            <a:normAutofit/>
          </a:bodyPr>
          <a:lstStyle/>
          <a:p>
            <a:pPr lvl="0"/>
            <a:r>
              <a:rPr lang="en-US" sz="5400" dirty="0"/>
              <a:t>But why does every lesson have to entertain students with new toys?</a:t>
            </a:r>
            <a:endParaRPr lang="en-US" sz="6600" dirty="0"/>
          </a:p>
          <a:p>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32</a:t>
            </a:fld>
            <a:endParaRPr lang="en-US"/>
          </a:p>
        </p:txBody>
      </p:sp>
    </p:spTree>
    <p:extLst>
      <p:ext uri="{BB962C8B-B14F-4D97-AF65-F5344CB8AC3E}">
        <p14:creationId xmlns:p14="http://schemas.microsoft.com/office/powerpoint/2010/main" val="8451221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160182"/>
          </a:xfrm>
        </p:spPr>
        <p:txBody>
          <a:bodyPr/>
          <a:lstStyle/>
          <a:p>
            <a:r>
              <a:rPr lang="en-US" sz="3600" b="1" dirty="0" smtClean="0">
                <a:solidFill>
                  <a:srgbClr val="FFFF00"/>
                </a:solidFill>
              </a:rPr>
              <a:t>21st </a:t>
            </a:r>
            <a:r>
              <a:rPr lang="en-US" sz="3600" b="1" dirty="0">
                <a:solidFill>
                  <a:srgbClr val="FFFF00"/>
                </a:solidFill>
              </a:rPr>
              <a:t>Century </a:t>
            </a:r>
            <a:r>
              <a:rPr lang="en-US" sz="3600" b="1" dirty="0" smtClean="0">
                <a:solidFill>
                  <a:srgbClr val="FFFF00"/>
                </a:solidFill>
              </a:rPr>
              <a:t>Skills</a:t>
            </a:r>
            <a:endParaRPr lang="en-US" sz="3600" b="1" dirty="0">
              <a:solidFill>
                <a:srgbClr val="FFFF00"/>
              </a:solidFill>
            </a:endParaRPr>
          </a:p>
        </p:txBody>
      </p:sp>
      <p:sp>
        <p:nvSpPr>
          <p:cNvPr id="3" name="Content Placeholder 2"/>
          <p:cNvSpPr>
            <a:spLocks noGrp="1"/>
          </p:cNvSpPr>
          <p:nvPr>
            <p:ph idx="1"/>
          </p:nvPr>
        </p:nvSpPr>
        <p:spPr>
          <a:xfrm>
            <a:off x="1103312" y="1612900"/>
            <a:ext cx="8946541" cy="4635499"/>
          </a:xfrm>
        </p:spPr>
        <p:txBody>
          <a:bodyPr>
            <a:normAutofit lnSpcReduction="10000"/>
          </a:bodyPr>
          <a:lstStyle/>
          <a:p>
            <a:pPr lvl="0"/>
            <a:r>
              <a:rPr lang="en-US" dirty="0"/>
              <a:t>These tools are no longer about pure entertainment</a:t>
            </a:r>
            <a:endParaRPr lang="en-US" sz="2800" dirty="0"/>
          </a:p>
          <a:p>
            <a:pPr lvl="0"/>
            <a:r>
              <a:rPr lang="en-US" dirty="0"/>
              <a:t>Students do not need to be entertained…..</a:t>
            </a:r>
            <a:endParaRPr lang="en-US" sz="2800" dirty="0"/>
          </a:p>
          <a:p>
            <a:pPr lvl="0"/>
            <a:r>
              <a:rPr lang="en-US" b="1" i="1" u="sng" dirty="0">
                <a:solidFill>
                  <a:srgbClr val="FFFF00"/>
                </a:solidFill>
              </a:rPr>
              <a:t>They need to be engaged</a:t>
            </a:r>
            <a:endParaRPr lang="en-US" sz="2800" b="1" i="1" u="sng" dirty="0">
              <a:solidFill>
                <a:srgbClr val="FFFF00"/>
              </a:solidFill>
            </a:endParaRPr>
          </a:p>
          <a:p>
            <a:pPr lvl="0"/>
            <a:r>
              <a:rPr lang="en-US" dirty="0"/>
              <a:t>Entertainment is not the same as engagement</a:t>
            </a:r>
            <a:endParaRPr lang="en-US" sz="2800" dirty="0"/>
          </a:p>
          <a:p>
            <a:pPr lvl="0"/>
            <a:r>
              <a:rPr lang="en-US" u="sng" dirty="0"/>
              <a:t>Entertainment</a:t>
            </a:r>
            <a:endParaRPr lang="en-US" sz="2800" dirty="0"/>
          </a:p>
          <a:p>
            <a:pPr lvl="1"/>
            <a:r>
              <a:rPr lang="en-US" dirty="0"/>
              <a:t>Passive, for enjoyment, Short lived, doesn’t require relevance, and escape from problems, using the creativity of others.</a:t>
            </a:r>
            <a:endParaRPr lang="en-US" sz="2400" dirty="0"/>
          </a:p>
          <a:p>
            <a:pPr lvl="0"/>
            <a:r>
              <a:rPr lang="en-US" u="sng" dirty="0"/>
              <a:t>Engagement</a:t>
            </a:r>
            <a:endParaRPr lang="en-US" sz="2800" dirty="0"/>
          </a:p>
          <a:p>
            <a:pPr lvl="1"/>
            <a:r>
              <a:rPr lang="en-US" dirty="0"/>
              <a:t>Active for learning, long term results, meaningful and applicable, solving problems, using the creativity of participants. </a:t>
            </a:r>
            <a:endParaRPr lang="en-US" sz="2400" dirty="0"/>
          </a:p>
          <a:p>
            <a:pPr lvl="0"/>
            <a:r>
              <a:rPr lang="en-US" dirty="0"/>
              <a:t>Entertainment can and should be fun and exciting</a:t>
            </a:r>
            <a:endParaRPr lang="en-US" sz="2800" dirty="0"/>
          </a:p>
          <a:p>
            <a:pPr lvl="0"/>
            <a:r>
              <a:rPr lang="en-US" dirty="0"/>
              <a:t>Our charge is to provide meaningful and powerful engagement </a:t>
            </a:r>
            <a:endParaRPr lang="en-US" sz="2800" dirty="0"/>
          </a:p>
          <a:p>
            <a:endParaRPr lang="en-US" sz="2800" b="1" u="sng" dirty="0">
              <a:solidFill>
                <a:srgbClr val="FFFF00"/>
              </a:solidFill>
            </a:endParaRPr>
          </a:p>
        </p:txBody>
      </p:sp>
      <p:sp>
        <p:nvSpPr>
          <p:cNvPr id="4" name="Slide Number Placeholder 3"/>
          <p:cNvSpPr>
            <a:spLocks noGrp="1"/>
          </p:cNvSpPr>
          <p:nvPr>
            <p:ph type="sldNum" sz="quarter" idx="12"/>
          </p:nvPr>
        </p:nvSpPr>
        <p:spPr/>
        <p:txBody>
          <a:bodyPr/>
          <a:lstStyle/>
          <a:p>
            <a:fld id="{3220C4FF-7A5C-44AF-B977-E7570290E1C9}" type="slidenum">
              <a:rPr lang="en-US" smtClean="0"/>
              <a:pPr/>
              <a:t>33</a:t>
            </a:fld>
            <a:endParaRPr lang="en-US"/>
          </a:p>
        </p:txBody>
      </p:sp>
    </p:spTree>
    <p:extLst>
      <p:ext uri="{BB962C8B-B14F-4D97-AF65-F5344CB8AC3E}">
        <p14:creationId xmlns:p14="http://schemas.microsoft.com/office/powerpoint/2010/main" val="41891214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90500" y="2052918"/>
            <a:ext cx="11715750" cy="4195481"/>
          </a:xfrm>
        </p:spPr>
        <p:txBody>
          <a:bodyPr>
            <a:normAutofit fontScale="92500" lnSpcReduction="20000"/>
          </a:bodyPr>
          <a:lstStyle/>
          <a:p>
            <a:r>
              <a:rPr lang="en-GB" dirty="0" smtClean="0"/>
              <a:t>Rind, I. A. &amp; Sayed, Y (Forthcoming). Integrating 21</a:t>
            </a:r>
            <a:r>
              <a:rPr lang="en-GB" baseline="30000" dirty="0" smtClean="0"/>
              <a:t>st</a:t>
            </a:r>
            <a:r>
              <a:rPr lang="en-GB" dirty="0" smtClean="0"/>
              <a:t> Century Skills in Science Education, </a:t>
            </a:r>
            <a:r>
              <a:rPr lang="en-US" i="1" dirty="0"/>
              <a:t>Compare: A Journal of Comparative and International </a:t>
            </a:r>
            <a:r>
              <a:rPr lang="en-US" i="1" dirty="0" smtClean="0"/>
              <a:t>Education</a:t>
            </a:r>
          </a:p>
          <a:p>
            <a:endParaRPr lang="en-GB" i="1" dirty="0" smtClean="0"/>
          </a:p>
          <a:p>
            <a:r>
              <a:rPr lang="en-GB" dirty="0" smtClean="0"/>
              <a:t>Rind</a:t>
            </a:r>
            <a:r>
              <a:rPr lang="en-GB" dirty="0"/>
              <a:t>, I. A, &amp; NING Bo (Forthcoming). Is Public Examination Influencing Teaching and Learning?, </a:t>
            </a:r>
            <a:r>
              <a:rPr lang="en-GB" i="1" dirty="0"/>
              <a:t>Language Assessment Quarterly</a:t>
            </a:r>
            <a:endParaRPr lang="en-US" dirty="0"/>
          </a:p>
          <a:p>
            <a:endParaRPr lang="en-GB" dirty="0" smtClean="0"/>
          </a:p>
          <a:p>
            <a:r>
              <a:rPr lang="en-GB" dirty="0" smtClean="0"/>
              <a:t>Rind</a:t>
            </a:r>
            <a:r>
              <a:rPr lang="en-GB" dirty="0"/>
              <a:t>, I. A. </a:t>
            </a:r>
            <a:r>
              <a:rPr lang="en-GB" dirty="0" smtClean="0"/>
              <a:t>(2017).</a:t>
            </a:r>
            <a:r>
              <a:rPr lang="en-GB" i="1" dirty="0" smtClean="0"/>
              <a:t> Public Examination at Higher Secondary and its Impact on STEM Education, </a:t>
            </a:r>
            <a:r>
              <a:rPr lang="en-GB" dirty="0" smtClean="0"/>
              <a:t>paper presented at the 5</a:t>
            </a:r>
            <a:r>
              <a:rPr lang="en-GB" baseline="30000" dirty="0" smtClean="0"/>
              <a:t>TH</a:t>
            </a:r>
            <a:r>
              <a:rPr lang="en-GB" dirty="0" smtClean="0"/>
              <a:t> </a:t>
            </a:r>
            <a:r>
              <a:rPr lang="en-GB" sz="1800" dirty="0" smtClean="0"/>
              <a:t>International Conference On Education </a:t>
            </a:r>
            <a:r>
              <a:rPr lang="en-GB" dirty="0" smtClean="0"/>
              <a:t>(</a:t>
            </a:r>
            <a:r>
              <a:rPr lang="en-GB" dirty="0"/>
              <a:t>ICE) 2017, held on 24-26 March 2017 at University of Education, Lahore </a:t>
            </a:r>
            <a:r>
              <a:rPr lang="en-GB" dirty="0" smtClean="0"/>
              <a:t>Pakistan</a:t>
            </a:r>
          </a:p>
          <a:p>
            <a:endParaRPr lang="en-GB" dirty="0" smtClean="0"/>
          </a:p>
          <a:p>
            <a:r>
              <a:rPr lang="en-GB" dirty="0" smtClean="0"/>
              <a:t>Rind</a:t>
            </a:r>
            <a:r>
              <a:rPr lang="en-GB" dirty="0"/>
              <a:t>, I. A. </a:t>
            </a:r>
            <a:r>
              <a:rPr lang="en-GB" dirty="0" smtClean="0"/>
              <a:t>(2016</a:t>
            </a:r>
            <a:r>
              <a:rPr lang="en-GB" dirty="0"/>
              <a:t>). How newly appointed ESL teachers’ beliefs are translated into their pedagogic strategies. </a:t>
            </a:r>
            <a:r>
              <a:rPr lang="en-GB" i="1" dirty="0"/>
              <a:t>IOSR Journal of Research &amp; Method in Education (IOSR-JRME), 6 </a:t>
            </a:r>
            <a:r>
              <a:rPr lang="en-GB" dirty="0"/>
              <a:t>(1), </a:t>
            </a:r>
            <a:r>
              <a:rPr lang="en-GB" dirty="0" smtClean="0"/>
              <a:t>124-132</a:t>
            </a:r>
            <a:r>
              <a:rPr lang="en-US" dirty="0"/>
              <a:t> </a:t>
            </a:r>
            <a:r>
              <a:rPr lang="en-US" dirty="0" smtClean="0"/>
              <a:t> </a:t>
            </a:r>
            <a:r>
              <a:rPr lang="en-GB" dirty="0" smtClean="0"/>
              <a:t>DOI</a:t>
            </a:r>
            <a:r>
              <a:rPr lang="en-GB" dirty="0"/>
              <a:t>: </a:t>
            </a:r>
            <a:r>
              <a:rPr lang="en-GB" u="sng" dirty="0" smtClean="0"/>
              <a:t>10.9790/7388-0613124132  </a:t>
            </a:r>
          </a:p>
        </p:txBody>
      </p:sp>
      <p:sp>
        <p:nvSpPr>
          <p:cNvPr id="4" name="Slide Number Placeholder 3"/>
          <p:cNvSpPr>
            <a:spLocks noGrp="1"/>
          </p:cNvSpPr>
          <p:nvPr>
            <p:ph type="sldNum" sz="quarter" idx="12"/>
          </p:nvPr>
        </p:nvSpPr>
        <p:spPr/>
        <p:txBody>
          <a:bodyPr/>
          <a:lstStyle/>
          <a:p>
            <a:fld id="{3220C4FF-7A5C-44AF-B977-E7570290E1C9}" type="slidenum">
              <a:rPr lang="en-US" smtClean="0"/>
              <a:pPr/>
              <a:t>34</a:t>
            </a:fld>
            <a:endParaRPr lang="en-US"/>
          </a:p>
        </p:txBody>
      </p:sp>
    </p:spTree>
    <p:extLst>
      <p:ext uri="{BB962C8B-B14F-4D97-AF65-F5344CB8AC3E}">
        <p14:creationId xmlns:p14="http://schemas.microsoft.com/office/powerpoint/2010/main" val="26134870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43000"/>
            <a:ext cx="10972800" cy="5334000"/>
          </a:xfrm>
        </p:spPr>
        <p:txBody>
          <a:bodyPr>
            <a:noAutofit/>
          </a:bodyPr>
          <a:lstStyle/>
          <a:p>
            <a:r>
              <a:rPr lang="en-US" sz="2000" dirty="0">
                <a:latin typeface="Arial" panose="020B0604020202020204" pitchFamily="34" charset="0"/>
                <a:cs typeface="Arial" panose="020B0604020202020204" pitchFamily="34" charset="0"/>
              </a:rPr>
              <a:t>Community colleges offer associate’s degrees rather than bachelor’s degrees (or higher). </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Community </a:t>
            </a:r>
            <a:r>
              <a:rPr lang="en-US" sz="2000" dirty="0">
                <a:latin typeface="Arial" panose="020B0604020202020204" pitchFamily="34" charset="0"/>
                <a:cs typeface="Arial" panose="020B0604020202020204" pitchFamily="34" charset="0"/>
              </a:rPr>
              <a:t>colleges generally accept all applicants (“open admissions”) while colleges and universities often have selection criteria.</a:t>
            </a:r>
          </a:p>
          <a:p>
            <a:r>
              <a:rPr lang="en-US" sz="2000" dirty="0">
                <a:latin typeface="Arial" panose="020B0604020202020204" pitchFamily="34" charset="0"/>
                <a:cs typeface="Arial" panose="020B0604020202020204" pitchFamily="34" charset="0"/>
              </a:rPr>
              <a:t>Recent research shows that public community colleges </a:t>
            </a:r>
            <a:r>
              <a:rPr lang="en-US" sz="2000" dirty="0" smtClean="0">
                <a:latin typeface="Arial" panose="020B0604020202020204" pitchFamily="34" charset="0"/>
                <a:cs typeface="Arial" panose="020B0604020202020204" pitchFamily="34" charset="0"/>
              </a:rPr>
              <a:t>serve: </a:t>
            </a:r>
          </a:p>
          <a:p>
            <a:r>
              <a:rPr lang="en-US" sz="2000" dirty="0" smtClean="0">
                <a:latin typeface="Arial" panose="020B0604020202020204" pitchFamily="34" charset="0"/>
                <a:cs typeface="Arial" panose="020B0604020202020204" pitchFamily="34" charset="0"/>
              </a:rPr>
              <a:t>46% of </a:t>
            </a:r>
            <a:r>
              <a:rPr lang="en-US" sz="2000" dirty="0">
                <a:latin typeface="Arial" panose="020B0604020202020204" pitchFamily="34" charset="0"/>
                <a:cs typeface="Arial" panose="020B0604020202020204" pitchFamily="34" charset="0"/>
              </a:rPr>
              <a:t>all U.S. </a:t>
            </a:r>
            <a:r>
              <a:rPr lang="en-US" sz="2000" dirty="0" smtClean="0">
                <a:latin typeface="Arial" panose="020B0604020202020204" pitchFamily="34" charset="0"/>
                <a:cs typeface="Arial" panose="020B0604020202020204" pitchFamily="34" charset="0"/>
              </a:rPr>
              <a:t>undergraduates </a:t>
            </a:r>
          </a:p>
          <a:p>
            <a:r>
              <a:rPr lang="en-US" sz="2000" dirty="0" smtClean="0">
                <a:latin typeface="Arial" panose="020B0604020202020204" pitchFamily="34" charset="0"/>
                <a:cs typeface="Arial" panose="020B0604020202020204" pitchFamily="34" charset="0"/>
              </a:rPr>
              <a:t>41% of </a:t>
            </a:r>
            <a:r>
              <a:rPr lang="en-US" sz="2000" dirty="0">
                <a:latin typeface="Arial" panose="020B0604020202020204" pitchFamily="34" charset="0"/>
                <a:cs typeface="Arial" panose="020B0604020202020204" pitchFamily="34" charset="0"/>
              </a:rPr>
              <a:t>first-time college freshmen are enrolled in community </a:t>
            </a:r>
            <a:r>
              <a:rPr lang="en-US" sz="2000" dirty="0" smtClean="0">
                <a:latin typeface="Arial" panose="020B0604020202020204" pitchFamily="34" charset="0"/>
                <a:cs typeface="Arial" panose="020B0604020202020204" pitchFamily="34" charset="0"/>
              </a:rPr>
              <a:t>colleges</a:t>
            </a:r>
          </a:p>
          <a:p>
            <a:r>
              <a:rPr lang="en-US" sz="2000" dirty="0" smtClean="0">
                <a:latin typeface="Arial" panose="020B0604020202020204" pitchFamily="34" charset="0"/>
                <a:cs typeface="Arial" panose="020B0604020202020204" pitchFamily="34" charset="0"/>
              </a:rPr>
              <a:t>Across </a:t>
            </a:r>
            <a:r>
              <a:rPr lang="en-US" sz="2000" dirty="0">
                <a:latin typeface="Arial" panose="020B0604020202020204" pitchFamily="34" charset="0"/>
                <a:cs typeface="Arial" panose="020B0604020202020204" pitchFamily="34" charset="0"/>
              </a:rPr>
              <a:t>the </a:t>
            </a:r>
            <a:r>
              <a:rPr lang="en-US" sz="2000" dirty="0" smtClean="0">
                <a:latin typeface="Arial" panose="020B0604020202020204" pitchFamily="34" charset="0"/>
                <a:cs typeface="Arial" panose="020B0604020202020204" pitchFamily="34" charset="0"/>
              </a:rPr>
              <a:t>U.S., 7.4 </a:t>
            </a:r>
            <a:r>
              <a:rPr lang="en-US" sz="2000" dirty="0">
                <a:latin typeface="Arial" panose="020B0604020202020204" pitchFamily="34" charset="0"/>
                <a:cs typeface="Arial" panose="020B0604020202020204" pitchFamily="34" charset="0"/>
              </a:rPr>
              <a:t>million students are enrolled in community college credit </a:t>
            </a:r>
            <a:r>
              <a:rPr lang="en-US" sz="2000" dirty="0" smtClean="0">
                <a:latin typeface="Arial" panose="020B0604020202020204" pitchFamily="34" charset="0"/>
                <a:cs typeface="Arial" panose="020B0604020202020204" pitchFamily="34" charset="0"/>
              </a:rPr>
              <a:t>programs </a:t>
            </a:r>
          </a:p>
          <a:p>
            <a:r>
              <a:rPr lang="en-US" sz="2000" dirty="0" smtClean="0">
                <a:latin typeface="Arial" panose="020B0604020202020204" pitchFamily="34" charset="0"/>
                <a:cs typeface="Arial" panose="020B0604020202020204" pitchFamily="34" charset="0"/>
              </a:rPr>
              <a:t>5 </a:t>
            </a:r>
            <a:r>
              <a:rPr lang="en-US" sz="2000" dirty="0">
                <a:latin typeface="Arial" panose="020B0604020202020204" pitchFamily="34" charset="0"/>
                <a:cs typeface="Arial" panose="020B0604020202020204" pitchFamily="34" charset="0"/>
              </a:rPr>
              <a:t>million are taking community college noncredit courses. </a:t>
            </a:r>
            <a:endParaRPr lang="en-US" sz="2000"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Because </a:t>
            </a:r>
            <a:r>
              <a:rPr lang="en-US" sz="2000" dirty="0">
                <a:latin typeface="Arial" panose="020B0604020202020204" pitchFamily="34" charset="0"/>
                <a:cs typeface="Arial" panose="020B0604020202020204" pitchFamily="34" charset="0"/>
              </a:rPr>
              <a:t>of the equal opportunity for education offered to its supporters, the community college has been called the </a:t>
            </a:r>
            <a:r>
              <a:rPr lang="en-US" sz="2000" b="1" u="sng" dirty="0">
                <a:latin typeface="Arial" panose="020B0604020202020204" pitchFamily="34" charset="0"/>
                <a:cs typeface="Arial" panose="020B0604020202020204" pitchFamily="34" charset="0"/>
              </a:rPr>
              <a:t>"characteristic educational institution of the United States."</a:t>
            </a:r>
          </a:p>
        </p:txBody>
      </p:sp>
      <p:sp>
        <p:nvSpPr>
          <p:cNvPr id="4" name="Date Placeholder 3"/>
          <p:cNvSpPr>
            <a:spLocks noGrp="1"/>
          </p:cNvSpPr>
          <p:nvPr>
            <p:ph type="dt" sz="half" idx="10"/>
          </p:nvPr>
        </p:nvSpPr>
        <p:spPr/>
        <p:txBody>
          <a:bodyPr/>
          <a:lstStyle/>
          <a:p>
            <a:fld id="{9C7F0FD8-E5EF-4DA5-87D9-0BB7FC2D67B6}" type="datetime1">
              <a:rPr lang="en-US" smtClean="0"/>
              <a:pPr/>
              <a:t>6/13/2018</a:t>
            </a:fld>
            <a:endParaRPr lang="en-US"/>
          </a:p>
        </p:txBody>
      </p:sp>
      <p:sp>
        <p:nvSpPr>
          <p:cNvPr id="6" name="Slide Number Placeholder 5"/>
          <p:cNvSpPr>
            <a:spLocks noGrp="1"/>
          </p:cNvSpPr>
          <p:nvPr>
            <p:ph type="sldNum" sz="quarter" idx="12"/>
          </p:nvPr>
        </p:nvSpPr>
        <p:spPr/>
        <p:txBody>
          <a:bodyPr/>
          <a:lstStyle/>
          <a:p>
            <a:fld id="{60390F4C-0115-4D80-A119-A20199287BCB}" type="slidenum">
              <a:rPr lang="en-US" smtClean="0"/>
              <a:pPr/>
              <a:t>4</a:t>
            </a:fld>
            <a:endParaRPr lang="en-US"/>
          </a:p>
        </p:txBody>
      </p:sp>
      <p:sp>
        <p:nvSpPr>
          <p:cNvPr id="7" name="Title 1"/>
          <p:cNvSpPr>
            <a:spLocks noGrp="1"/>
          </p:cNvSpPr>
          <p:nvPr>
            <p:ph type="title"/>
          </p:nvPr>
        </p:nvSpPr>
        <p:spPr/>
        <p:txBody>
          <a:bodyPr>
            <a:noAutofit/>
          </a:bodyPr>
          <a:lstStyle/>
          <a:p>
            <a:pPr eaLnBrk="0" fontAlgn="base" hangingPunct="0">
              <a:spcAft>
                <a:spcPct val="0"/>
              </a:spcAft>
            </a:pPr>
            <a:r>
              <a:rPr lang="en-US" sz="2400" b="1" dirty="0" smtClean="0">
                <a:solidFill>
                  <a:schemeClr val="tx1"/>
                </a:solidFill>
                <a:latin typeface="Arabic Typesetting" pitchFamily="66" charset="-78"/>
                <a:cs typeface="Arabic Typesetting" pitchFamily="66" charset="-78"/>
              </a:rPr>
              <a:t>How Community Colleges are different from Universities?  </a:t>
            </a:r>
          </a:p>
        </p:txBody>
      </p:sp>
    </p:spTree>
    <p:extLst>
      <p:ext uri="{BB962C8B-B14F-4D97-AF65-F5344CB8AC3E}">
        <p14:creationId xmlns:p14="http://schemas.microsoft.com/office/powerpoint/2010/main" val="3458920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5B90D89-70CF-430C-9D45-3759E6EB91D6}" type="datetime1">
              <a:rPr lang="en-US" smtClean="0"/>
              <a:pPr/>
              <a:t>6/13/2018</a:t>
            </a:fld>
            <a:endParaRPr lang="en-US"/>
          </a:p>
        </p:txBody>
      </p:sp>
      <p:sp>
        <p:nvSpPr>
          <p:cNvPr id="6" name="Slide Number Placeholder 5"/>
          <p:cNvSpPr>
            <a:spLocks noGrp="1"/>
          </p:cNvSpPr>
          <p:nvPr>
            <p:ph type="sldNum" sz="quarter" idx="12"/>
          </p:nvPr>
        </p:nvSpPr>
        <p:spPr/>
        <p:txBody>
          <a:bodyPr/>
          <a:lstStyle/>
          <a:p>
            <a:fld id="{60390F4C-0115-4D80-A119-A20199287BCB}" type="slidenum">
              <a:rPr lang="en-US" smtClean="0"/>
              <a:pPr/>
              <a:t>5</a:t>
            </a:fld>
            <a:endParaRPr lang="en-US"/>
          </a:p>
        </p:txBody>
      </p:sp>
      <p:sp>
        <p:nvSpPr>
          <p:cNvPr id="8" name="Rounded Rectangle 7"/>
          <p:cNvSpPr/>
          <p:nvPr/>
        </p:nvSpPr>
        <p:spPr>
          <a:xfrm>
            <a:off x="1097047" y="890884"/>
            <a:ext cx="2844800" cy="2286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200" i="1" dirty="0" smtClean="0"/>
              <a:t>Private Elite English Medium</a:t>
            </a:r>
          </a:p>
        </p:txBody>
      </p:sp>
      <p:sp>
        <p:nvSpPr>
          <p:cNvPr id="9" name="Rounded Rectangle 8"/>
          <p:cNvSpPr/>
          <p:nvPr/>
        </p:nvSpPr>
        <p:spPr>
          <a:xfrm>
            <a:off x="1300247" y="1207459"/>
            <a:ext cx="2844800" cy="2286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200" i="1" dirty="0" err="1" smtClean="0"/>
              <a:t>Govt</a:t>
            </a:r>
            <a:r>
              <a:rPr lang="en-US" sz="1200" i="1" dirty="0" smtClean="0"/>
              <a:t>: Elite English Medium</a:t>
            </a:r>
          </a:p>
        </p:txBody>
      </p:sp>
      <p:sp>
        <p:nvSpPr>
          <p:cNvPr id="10" name="Rounded Rectangle 9"/>
          <p:cNvSpPr/>
          <p:nvPr/>
        </p:nvSpPr>
        <p:spPr>
          <a:xfrm>
            <a:off x="1503447" y="1542224"/>
            <a:ext cx="2844800" cy="2286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200" i="1" dirty="0" smtClean="0"/>
              <a:t>So-Called English Medium</a:t>
            </a:r>
          </a:p>
        </p:txBody>
      </p:sp>
      <p:sp>
        <p:nvSpPr>
          <p:cNvPr id="11" name="Rounded Rectangle 10"/>
          <p:cNvSpPr/>
          <p:nvPr/>
        </p:nvSpPr>
        <p:spPr>
          <a:xfrm>
            <a:off x="1808247" y="1867309"/>
            <a:ext cx="2844800" cy="2286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200" i="1" dirty="0" smtClean="0"/>
              <a:t>Vernacular Medium</a:t>
            </a:r>
          </a:p>
        </p:txBody>
      </p:sp>
      <p:sp>
        <p:nvSpPr>
          <p:cNvPr id="12" name="Rounded Rectangle 11"/>
          <p:cNvSpPr/>
          <p:nvPr/>
        </p:nvSpPr>
        <p:spPr>
          <a:xfrm>
            <a:off x="2113047" y="2171052"/>
            <a:ext cx="2844800" cy="2286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200" i="1" dirty="0" smtClean="0"/>
              <a:t>Madrassa</a:t>
            </a:r>
          </a:p>
        </p:txBody>
      </p:sp>
      <p:sp>
        <p:nvSpPr>
          <p:cNvPr id="14" name="Rounded Rectangle 13"/>
          <p:cNvSpPr/>
          <p:nvPr/>
        </p:nvSpPr>
        <p:spPr>
          <a:xfrm>
            <a:off x="1300247" y="2645220"/>
            <a:ext cx="8940800" cy="355357"/>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1400" b="1" i="1" dirty="0" smtClean="0"/>
              <a:t>Schooling (up to Grade 12</a:t>
            </a:r>
            <a:r>
              <a:rPr lang="en-US" sz="1200" i="1" dirty="0" smtClean="0"/>
              <a:t>)</a:t>
            </a:r>
          </a:p>
        </p:txBody>
      </p:sp>
      <p:sp>
        <p:nvSpPr>
          <p:cNvPr id="16" name="Rounded Rectangle 15"/>
          <p:cNvSpPr/>
          <p:nvPr/>
        </p:nvSpPr>
        <p:spPr>
          <a:xfrm>
            <a:off x="3535448" y="3160740"/>
            <a:ext cx="1930400" cy="2286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i="1" dirty="0" smtClean="0"/>
              <a:t>Degree Colleges  </a:t>
            </a:r>
          </a:p>
        </p:txBody>
      </p:sp>
      <p:sp>
        <p:nvSpPr>
          <p:cNvPr id="17" name="Rounded Rectangle 16"/>
          <p:cNvSpPr/>
          <p:nvPr/>
        </p:nvSpPr>
        <p:spPr>
          <a:xfrm>
            <a:off x="5973291" y="3146034"/>
            <a:ext cx="1930400" cy="2286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200" i="1" dirty="0" smtClean="0"/>
              <a:t>Technical colleges  </a:t>
            </a:r>
          </a:p>
        </p:txBody>
      </p:sp>
      <p:cxnSp>
        <p:nvCxnSpPr>
          <p:cNvPr id="21" name="Straight Connector 20"/>
          <p:cNvCxnSpPr/>
          <p:nvPr/>
        </p:nvCxnSpPr>
        <p:spPr>
          <a:xfrm flipV="1">
            <a:off x="1300247" y="3275041"/>
            <a:ext cx="0" cy="12161"/>
          </a:xfrm>
          <a:prstGeom prst="line">
            <a:avLst/>
          </a:prstGeom>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1147847" y="3575405"/>
            <a:ext cx="1930400" cy="114985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900" i="1" dirty="0" smtClean="0"/>
              <a:t>Focus more on  theoretical knowledge for 4 years  </a:t>
            </a:r>
          </a:p>
        </p:txBody>
      </p:sp>
      <p:sp>
        <p:nvSpPr>
          <p:cNvPr id="31" name="Rounded Rectangle 30"/>
          <p:cNvSpPr/>
          <p:nvPr/>
        </p:nvSpPr>
        <p:spPr>
          <a:xfrm>
            <a:off x="3501581" y="3598166"/>
            <a:ext cx="1930400" cy="45176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900" i="1" dirty="0" smtClean="0"/>
              <a:t>Focus more on  theoretical knowledge (two years)  </a:t>
            </a:r>
          </a:p>
        </p:txBody>
      </p:sp>
      <p:sp>
        <p:nvSpPr>
          <p:cNvPr id="32" name="Rounded Rectangle 31"/>
          <p:cNvSpPr/>
          <p:nvPr/>
        </p:nvSpPr>
        <p:spPr>
          <a:xfrm>
            <a:off x="3448783" y="4163535"/>
            <a:ext cx="1048600" cy="55460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900" i="1" dirty="0" smtClean="0"/>
              <a:t>Eligible to continue Uni. Edu</a:t>
            </a:r>
          </a:p>
        </p:txBody>
      </p:sp>
      <p:sp>
        <p:nvSpPr>
          <p:cNvPr id="33" name="Rounded Rectangle 32"/>
          <p:cNvSpPr/>
          <p:nvPr/>
        </p:nvSpPr>
        <p:spPr>
          <a:xfrm>
            <a:off x="5963305" y="3545721"/>
            <a:ext cx="1930400" cy="585855"/>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900" i="1" dirty="0" smtClean="0"/>
              <a:t>Focus more on  practical skills and less on theoretical knowledge (2-3 years)  </a:t>
            </a:r>
          </a:p>
        </p:txBody>
      </p:sp>
      <p:sp>
        <p:nvSpPr>
          <p:cNvPr id="34" name="Rounded Rectangle 33"/>
          <p:cNvSpPr/>
          <p:nvPr/>
        </p:nvSpPr>
        <p:spPr>
          <a:xfrm>
            <a:off x="6956856" y="4168688"/>
            <a:ext cx="1063371" cy="554602"/>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900" i="1" dirty="0" smtClean="0"/>
              <a:t>Eligible for technical jobs</a:t>
            </a:r>
          </a:p>
        </p:txBody>
      </p:sp>
      <p:sp>
        <p:nvSpPr>
          <p:cNvPr id="35" name="Rounded Rectangle 34"/>
          <p:cNvSpPr/>
          <p:nvPr/>
        </p:nvSpPr>
        <p:spPr>
          <a:xfrm>
            <a:off x="4612648" y="4163535"/>
            <a:ext cx="1048600" cy="55460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900" i="1" dirty="0" smtClean="0"/>
              <a:t>Eligible for CSS/PCS/other Govt. posts</a:t>
            </a:r>
          </a:p>
        </p:txBody>
      </p:sp>
      <p:sp>
        <p:nvSpPr>
          <p:cNvPr id="36" name="Rounded Rectangle 35"/>
          <p:cNvSpPr/>
          <p:nvPr/>
        </p:nvSpPr>
        <p:spPr>
          <a:xfrm>
            <a:off x="5887585" y="4182223"/>
            <a:ext cx="1063371" cy="554602"/>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900" i="1" dirty="0" smtClean="0"/>
              <a:t>Illegible for </a:t>
            </a:r>
          </a:p>
          <a:p>
            <a:pPr algn="ctr"/>
            <a:r>
              <a:rPr lang="en-US" sz="900" i="1" dirty="0" smtClean="0"/>
              <a:t>Uni. Edu</a:t>
            </a:r>
          </a:p>
        </p:txBody>
      </p:sp>
      <p:sp>
        <p:nvSpPr>
          <p:cNvPr id="22" name="Rounded Rectangle 21"/>
          <p:cNvSpPr/>
          <p:nvPr/>
        </p:nvSpPr>
        <p:spPr>
          <a:xfrm>
            <a:off x="1198647" y="3160740"/>
            <a:ext cx="1829359" cy="22860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1200" i="1" dirty="0" smtClean="0"/>
              <a:t>Universities</a:t>
            </a:r>
          </a:p>
        </p:txBody>
      </p:sp>
      <p:sp>
        <p:nvSpPr>
          <p:cNvPr id="26" name="Curved Left Arrow 25"/>
          <p:cNvSpPr/>
          <p:nvPr/>
        </p:nvSpPr>
        <p:spPr>
          <a:xfrm rot="5400000">
            <a:off x="2239668" y="4003490"/>
            <a:ext cx="894816" cy="2428051"/>
          </a:xfrm>
          <a:prstGeom prst="curvedLef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37" name="Curved Left Arrow 36"/>
          <p:cNvSpPr/>
          <p:nvPr/>
        </p:nvSpPr>
        <p:spPr>
          <a:xfrm rot="5400000">
            <a:off x="2702039" y="2728899"/>
            <a:ext cx="1493484" cy="5597761"/>
          </a:xfrm>
          <a:prstGeom prst="curvedLeftArrow">
            <a:avLst>
              <a:gd name="adj1" fmla="val 12589"/>
              <a:gd name="adj2" fmla="val 25323"/>
              <a:gd name="adj3" fmla="val 22592"/>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solidFill>
                <a:schemeClr val="tx1"/>
              </a:solidFill>
            </a:endParaRPr>
          </a:p>
        </p:txBody>
      </p:sp>
      <p:sp>
        <p:nvSpPr>
          <p:cNvPr id="39" name="Rounded Rectangle 38"/>
          <p:cNvSpPr/>
          <p:nvPr/>
        </p:nvSpPr>
        <p:spPr>
          <a:xfrm>
            <a:off x="8330217" y="3142049"/>
            <a:ext cx="3028431" cy="343774"/>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i="1" dirty="0" smtClean="0"/>
              <a:t>Community Colleges</a:t>
            </a:r>
          </a:p>
        </p:txBody>
      </p:sp>
      <p:sp>
        <p:nvSpPr>
          <p:cNvPr id="42" name="Rounded Rectangle 41"/>
          <p:cNvSpPr/>
          <p:nvPr/>
        </p:nvSpPr>
        <p:spPr>
          <a:xfrm>
            <a:off x="8920247" y="3610451"/>
            <a:ext cx="1930400" cy="585855"/>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900" i="1" dirty="0" smtClean="0"/>
              <a:t>2 years AD degree </a:t>
            </a:r>
          </a:p>
        </p:txBody>
      </p:sp>
      <p:sp>
        <p:nvSpPr>
          <p:cNvPr id="43" name="Rounded Rectangle 42"/>
          <p:cNvSpPr/>
          <p:nvPr/>
        </p:nvSpPr>
        <p:spPr>
          <a:xfrm>
            <a:off x="10263501" y="4287949"/>
            <a:ext cx="1305481" cy="55460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900" i="1" dirty="0" smtClean="0"/>
              <a:t>Eligible for technical jobs</a:t>
            </a:r>
          </a:p>
        </p:txBody>
      </p:sp>
      <p:sp>
        <p:nvSpPr>
          <p:cNvPr id="44" name="Rounded Rectangle 43"/>
          <p:cNvSpPr/>
          <p:nvPr/>
        </p:nvSpPr>
        <p:spPr>
          <a:xfrm>
            <a:off x="8305803" y="4287949"/>
            <a:ext cx="1250571" cy="55460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900" i="1" dirty="0"/>
              <a:t>Eligible to continue Uni. Edu</a:t>
            </a:r>
          </a:p>
        </p:txBody>
      </p:sp>
      <p:sp>
        <p:nvSpPr>
          <p:cNvPr id="45" name="Curved Left Arrow 44"/>
          <p:cNvSpPr/>
          <p:nvPr/>
        </p:nvSpPr>
        <p:spPr>
          <a:xfrm rot="5400000">
            <a:off x="4868057" y="2107856"/>
            <a:ext cx="1493484" cy="7003504"/>
          </a:xfrm>
          <a:prstGeom prst="curvedLeftArrow">
            <a:avLst>
              <a:gd name="adj1" fmla="val 12589"/>
              <a:gd name="adj2" fmla="val 25323"/>
              <a:gd name="adj3" fmla="val 22592"/>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solidFill>
                <a:schemeClr val="tx1"/>
              </a:solidFill>
            </a:endParaRPr>
          </a:p>
        </p:txBody>
      </p:sp>
      <p:sp>
        <p:nvSpPr>
          <p:cNvPr id="46" name="Rounded Rectangle 45"/>
          <p:cNvSpPr/>
          <p:nvPr/>
        </p:nvSpPr>
        <p:spPr>
          <a:xfrm>
            <a:off x="8338604" y="2220843"/>
            <a:ext cx="3011653" cy="35761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i="1" dirty="0" smtClean="0"/>
              <a:t>K12</a:t>
            </a:r>
          </a:p>
        </p:txBody>
      </p:sp>
      <p:sp>
        <p:nvSpPr>
          <p:cNvPr id="47" name="Rounded Rectangle 46"/>
          <p:cNvSpPr/>
          <p:nvPr/>
        </p:nvSpPr>
        <p:spPr>
          <a:xfrm>
            <a:off x="8338604" y="1782028"/>
            <a:ext cx="3011653" cy="35761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i="1" dirty="0" smtClean="0"/>
              <a:t>K10</a:t>
            </a:r>
          </a:p>
        </p:txBody>
      </p:sp>
      <p:sp>
        <p:nvSpPr>
          <p:cNvPr id="48" name="Rounded Rectangle 47"/>
          <p:cNvSpPr/>
          <p:nvPr/>
        </p:nvSpPr>
        <p:spPr>
          <a:xfrm>
            <a:off x="8338603" y="1348277"/>
            <a:ext cx="3011653" cy="35761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i="1" dirty="0" smtClean="0"/>
              <a:t>K6</a:t>
            </a:r>
          </a:p>
        </p:txBody>
      </p:sp>
      <p:sp>
        <p:nvSpPr>
          <p:cNvPr id="49" name="Rounded Rectangle 48"/>
          <p:cNvSpPr/>
          <p:nvPr/>
        </p:nvSpPr>
        <p:spPr>
          <a:xfrm>
            <a:off x="8338603" y="934596"/>
            <a:ext cx="3011653" cy="35761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i="1" dirty="0" smtClean="0"/>
              <a:t>K1</a:t>
            </a:r>
          </a:p>
        </p:txBody>
      </p:sp>
      <p:sp>
        <p:nvSpPr>
          <p:cNvPr id="50" name="Rounded Rectangle 49"/>
          <p:cNvSpPr/>
          <p:nvPr/>
        </p:nvSpPr>
        <p:spPr>
          <a:xfrm>
            <a:off x="8338603" y="543101"/>
            <a:ext cx="3011653" cy="35761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400" i="1" dirty="0" smtClean="0"/>
              <a:t>Montessori </a:t>
            </a:r>
          </a:p>
        </p:txBody>
      </p:sp>
      <p:sp>
        <p:nvSpPr>
          <p:cNvPr id="51" name="Title 1"/>
          <p:cNvSpPr>
            <a:spLocks noGrp="1"/>
          </p:cNvSpPr>
          <p:nvPr>
            <p:ph type="title"/>
          </p:nvPr>
        </p:nvSpPr>
        <p:spPr>
          <a:xfrm>
            <a:off x="486891" y="95417"/>
            <a:ext cx="10972800" cy="567697"/>
          </a:xfrm>
        </p:spPr>
        <p:txBody>
          <a:bodyPr>
            <a:noAutofit/>
          </a:bodyPr>
          <a:lstStyle/>
          <a:p>
            <a:pPr algn="ctr" eaLnBrk="0" fontAlgn="base" hangingPunct="0">
              <a:spcAft>
                <a:spcPct val="0"/>
              </a:spcAft>
            </a:pPr>
            <a:r>
              <a:rPr lang="en-US" sz="3600" b="1" dirty="0" smtClean="0">
                <a:solidFill>
                  <a:schemeClr val="tx1"/>
                </a:solidFill>
                <a:latin typeface="Arabic Typesetting" pitchFamily="66" charset="-78"/>
                <a:cs typeface="Arabic Typesetting" pitchFamily="66" charset="-78"/>
              </a:rPr>
              <a:t>Education System of Pakistan </a:t>
            </a:r>
          </a:p>
        </p:txBody>
      </p:sp>
    </p:spTree>
    <p:extLst>
      <p:ext uri="{BB962C8B-B14F-4D97-AF65-F5344CB8AC3E}">
        <p14:creationId xmlns:p14="http://schemas.microsoft.com/office/powerpoint/2010/main" val="1390638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1"/>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35"/>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32"/>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17"/>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33"/>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34"/>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36"/>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39"/>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42"/>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43"/>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44"/>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45"/>
                                        </p:tgtEl>
                                        <p:attrNameLst>
                                          <p:attrName>style.visibility</p:attrName>
                                        </p:attrNameLst>
                                      </p:cBhvr>
                                      <p:to>
                                        <p:strVal val="visible"/>
                                      </p:to>
                                    </p:set>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46"/>
                                        </p:tgtEl>
                                        <p:attrNameLst>
                                          <p:attrName>style.visibility</p:attrName>
                                        </p:attrNameLst>
                                      </p:cBhvr>
                                      <p:to>
                                        <p:strVal val="visible"/>
                                      </p:to>
                                    </p:set>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47"/>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48"/>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grpId="0" nodeType="clickEffect">
                                  <p:stCondLst>
                                    <p:cond delay="0"/>
                                  </p:stCondLst>
                                  <p:childTnLst>
                                    <p:set>
                                      <p:cBhvr>
                                        <p:cTn id="105" dur="1" fill="hold">
                                          <p:stCondLst>
                                            <p:cond delay="0"/>
                                          </p:stCondLst>
                                        </p:cTn>
                                        <p:tgtEl>
                                          <p:spTgt spid="49"/>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grpId="0" nodeType="clickEffect">
                                  <p:stCondLst>
                                    <p:cond delay="0"/>
                                  </p:stCondLst>
                                  <p:childTnLst>
                                    <p:set>
                                      <p:cBhvr>
                                        <p:cTn id="109"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4" grpId="0" animBg="1"/>
      <p:bldP spid="16" grpId="0" animBg="1"/>
      <p:bldP spid="17" grpId="0" animBg="1"/>
      <p:bldP spid="30" grpId="0" animBg="1"/>
      <p:bldP spid="31" grpId="0" animBg="1"/>
      <p:bldP spid="32" grpId="0" animBg="1"/>
      <p:bldP spid="33" grpId="0" animBg="1"/>
      <p:bldP spid="34" grpId="0" animBg="1"/>
      <p:bldP spid="35" grpId="0" animBg="1"/>
      <p:bldP spid="36" grpId="0" animBg="1"/>
      <p:bldP spid="22" grpId="0" animBg="1"/>
      <p:bldP spid="26" grpId="0" animBg="1"/>
      <p:bldP spid="37" grpId="0" animBg="1"/>
      <p:bldP spid="39" grpId="0" animBg="1"/>
      <p:bldP spid="42" grpId="0" animBg="1"/>
      <p:bldP spid="43" grpId="0" animBg="1"/>
      <p:bldP spid="44" grpId="0" animBg="1"/>
      <p:bldP spid="45" grpId="0" animBg="1"/>
      <p:bldP spid="46" grpId="0" animBg="1"/>
      <p:bldP spid="47" grpId="0" animBg="1"/>
      <p:bldP spid="48" grpId="0" animBg="1"/>
      <p:bldP spid="49" grpId="0" animBg="1"/>
      <p:bldP spid="5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0" fontAlgn="base" hangingPunct="0">
              <a:spcAft>
                <a:spcPct val="0"/>
              </a:spcAft>
            </a:pPr>
            <a:r>
              <a:rPr lang="en-US" sz="2400" b="1" dirty="0" smtClean="0">
                <a:solidFill>
                  <a:schemeClr val="tx1"/>
                </a:solidFill>
                <a:latin typeface="Arabic Typesetting" pitchFamily="66" charset="-78"/>
                <a:cs typeface="Arabic Typesetting" pitchFamily="66" charset="-78"/>
              </a:rPr>
              <a:t>Principles of Community Colleges </a:t>
            </a:r>
          </a:p>
        </p:txBody>
      </p:sp>
      <p:sp>
        <p:nvSpPr>
          <p:cNvPr id="5" name="Round Diagonal Corner Rectangle 4"/>
          <p:cNvSpPr/>
          <p:nvPr/>
        </p:nvSpPr>
        <p:spPr>
          <a:xfrm>
            <a:off x="4876800" y="2971800"/>
            <a:ext cx="2438400" cy="1143000"/>
          </a:xfrm>
          <a:prstGeom prst="round2Diag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b="1" dirty="0" smtClean="0"/>
              <a:t>Community Colleges </a:t>
            </a:r>
            <a:endParaRPr lang="en-US" b="1" dirty="0"/>
          </a:p>
        </p:txBody>
      </p:sp>
      <p:sp>
        <p:nvSpPr>
          <p:cNvPr id="6" name="Round Diagonal Corner Rectangle 5"/>
          <p:cNvSpPr/>
          <p:nvPr/>
        </p:nvSpPr>
        <p:spPr>
          <a:xfrm>
            <a:off x="4876800" y="1981200"/>
            <a:ext cx="2438400" cy="609600"/>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Access </a:t>
            </a:r>
            <a:endParaRPr lang="en-US" dirty="0"/>
          </a:p>
        </p:txBody>
      </p:sp>
      <p:sp>
        <p:nvSpPr>
          <p:cNvPr id="7" name="Round Diagonal Corner Rectangle 6"/>
          <p:cNvSpPr/>
          <p:nvPr/>
        </p:nvSpPr>
        <p:spPr>
          <a:xfrm>
            <a:off x="4876800" y="4495800"/>
            <a:ext cx="2438400" cy="609600"/>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Quality </a:t>
            </a:r>
            <a:endParaRPr lang="en-US" dirty="0"/>
          </a:p>
        </p:txBody>
      </p:sp>
      <p:sp>
        <p:nvSpPr>
          <p:cNvPr id="8" name="Round Diagonal Corner Rectangle 7"/>
          <p:cNvSpPr/>
          <p:nvPr/>
        </p:nvSpPr>
        <p:spPr>
          <a:xfrm>
            <a:off x="7518400" y="2514600"/>
            <a:ext cx="2438400" cy="609600"/>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Further studies </a:t>
            </a:r>
            <a:endParaRPr lang="en-US" dirty="0"/>
          </a:p>
        </p:txBody>
      </p:sp>
      <p:sp>
        <p:nvSpPr>
          <p:cNvPr id="9" name="Round Diagonal Corner Rectangle 8"/>
          <p:cNvSpPr/>
          <p:nvPr/>
        </p:nvSpPr>
        <p:spPr>
          <a:xfrm>
            <a:off x="7823200" y="3276600"/>
            <a:ext cx="2438400" cy="609600"/>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Equity</a:t>
            </a:r>
            <a:endParaRPr lang="en-US" dirty="0"/>
          </a:p>
        </p:txBody>
      </p:sp>
      <p:sp>
        <p:nvSpPr>
          <p:cNvPr id="10" name="Round Diagonal Corner Rectangle 9"/>
          <p:cNvSpPr/>
          <p:nvPr/>
        </p:nvSpPr>
        <p:spPr>
          <a:xfrm>
            <a:off x="7416800" y="4114800"/>
            <a:ext cx="2438400" cy="609600"/>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Community Involvement </a:t>
            </a:r>
            <a:endParaRPr lang="en-US" dirty="0"/>
          </a:p>
        </p:txBody>
      </p:sp>
      <p:sp>
        <p:nvSpPr>
          <p:cNvPr id="11" name="Round Diagonal Corner Rectangle 10"/>
          <p:cNvSpPr/>
          <p:nvPr/>
        </p:nvSpPr>
        <p:spPr>
          <a:xfrm>
            <a:off x="2235200" y="2514600"/>
            <a:ext cx="2438400" cy="609600"/>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Industry linkages </a:t>
            </a:r>
            <a:endParaRPr lang="en-US" dirty="0"/>
          </a:p>
        </p:txBody>
      </p:sp>
      <p:sp>
        <p:nvSpPr>
          <p:cNvPr id="12" name="Round Diagonal Corner Rectangle 11"/>
          <p:cNvSpPr/>
          <p:nvPr/>
        </p:nvSpPr>
        <p:spPr>
          <a:xfrm>
            <a:off x="1828800" y="3276600"/>
            <a:ext cx="2438400" cy="609600"/>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Employability </a:t>
            </a:r>
            <a:endParaRPr lang="en-US" dirty="0"/>
          </a:p>
        </p:txBody>
      </p:sp>
      <p:sp>
        <p:nvSpPr>
          <p:cNvPr id="13" name="Round Diagonal Corner Rectangle 12"/>
          <p:cNvSpPr/>
          <p:nvPr/>
        </p:nvSpPr>
        <p:spPr>
          <a:xfrm>
            <a:off x="2336800" y="4114800"/>
            <a:ext cx="2438400" cy="609600"/>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t>Sustainability </a:t>
            </a:r>
            <a:endParaRPr lang="en-US" dirty="0"/>
          </a:p>
        </p:txBody>
      </p:sp>
      <p:sp>
        <p:nvSpPr>
          <p:cNvPr id="14" name="Round Diagonal Corner Rectangle 13"/>
          <p:cNvSpPr/>
          <p:nvPr/>
        </p:nvSpPr>
        <p:spPr>
          <a:xfrm>
            <a:off x="4876800" y="1219200"/>
            <a:ext cx="2438400" cy="60960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Open Door access policy  </a:t>
            </a:r>
            <a:endParaRPr lang="en-US" dirty="0"/>
          </a:p>
        </p:txBody>
      </p:sp>
      <p:sp>
        <p:nvSpPr>
          <p:cNvPr id="15" name="Round Diagonal Corner Rectangle 14"/>
          <p:cNvSpPr/>
          <p:nvPr/>
        </p:nvSpPr>
        <p:spPr>
          <a:xfrm>
            <a:off x="4876800" y="5257800"/>
            <a:ext cx="2438400" cy="91440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Offering remediation courses</a:t>
            </a:r>
            <a:endParaRPr lang="en-US" dirty="0"/>
          </a:p>
        </p:txBody>
      </p:sp>
      <p:sp>
        <p:nvSpPr>
          <p:cNvPr id="16" name="Round Diagonal Corner Rectangle 15"/>
          <p:cNvSpPr/>
          <p:nvPr/>
        </p:nvSpPr>
        <p:spPr>
          <a:xfrm>
            <a:off x="10566400" y="2895600"/>
            <a:ext cx="1625600" cy="144780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students’ friendly policies</a:t>
            </a:r>
            <a:endParaRPr lang="en-US" dirty="0"/>
          </a:p>
        </p:txBody>
      </p:sp>
      <p:sp>
        <p:nvSpPr>
          <p:cNvPr id="17" name="Round Diagonal Corner Rectangle 16"/>
          <p:cNvSpPr/>
          <p:nvPr/>
        </p:nvSpPr>
        <p:spPr>
          <a:xfrm>
            <a:off x="0" y="2895600"/>
            <a:ext cx="1625600" cy="144780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offering technical and vacation courses</a:t>
            </a:r>
            <a:endParaRPr lang="en-US" dirty="0"/>
          </a:p>
        </p:txBody>
      </p:sp>
      <p:sp>
        <p:nvSpPr>
          <p:cNvPr id="18" name="Round Diagonal Corner Rectangle 17"/>
          <p:cNvSpPr/>
          <p:nvPr/>
        </p:nvSpPr>
        <p:spPr>
          <a:xfrm>
            <a:off x="8229600" y="1143000"/>
            <a:ext cx="2540000" cy="114300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paving way to the university degree</a:t>
            </a:r>
            <a:endParaRPr lang="en-US" dirty="0"/>
          </a:p>
        </p:txBody>
      </p:sp>
      <p:sp>
        <p:nvSpPr>
          <p:cNvPr id="19" name="Round Diagonal Corner Rectangle 18"/>
          <p:cNvSpPr/>
          <p:nvPr/>
        </p:nvSpPr>
        <p:spPr>
          <a:xfrm>
            <a:off x="1320800" y="4876800"/>
            <a:ext cx="2540000" cy="114300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Adopting self sustainable financial models</a:t>
            </a:r>
            <a:endParaRPr lang="en-US" dirty="0"/>
          </a:p>
        </p:txBody>
      </p:sp>
      <p:sp>
        <p:nvSpPr>
          <p:cNvPr id="20" name="Round Diagonal Corner Rectangle 19"/>
          <p:cNvSpPr/>
          <p:nvPr/>
        </p:nvSpPr>
        <p:spPr>
          <a:xfrm>
            <a:off x="8636000" y="4876800"/>
            <a:ext cx="2540000" cy="114300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By establishing strong community bonds</a:t>
            </a:r>
            <a:endParaRPr lang="en-US" dirty="0"/>
          </a:p>
        </p:txBody>
      </p:sp>
      <p:sp>
        <p:nvSpPr>
          <p:cNvPr id="21" name="Round Diagonal Corner Rectangle 20"/>
          <p:cNvSpPr/>
          <p:nvPr/>
        </p:nvSpPr>
        <p:spPr>
          <a:xfrm>
            <a:off x="863600" y="1168400"/>
            <a:ext cx="2540000" cy="114300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t>By establishing strong bonds with industry </a:t>
            </a:r>
            <a:endParaRPr lang="en-US" dirty="0"/>
          </a:p>
        </p:txBody>
      </p:sp>
      <p:sp>
        <p:nvSpPr>
          <p:cNvPr id="22" name="Slide Number Placeholder 21"/>
          <p:cNvSpPr>
            <a:spLocks noGrp="1"/>
          </p:cNvSpPr>
          <p:nvPr>
            <p:ph type="sldNum" sz="quarter" idx="12"/>
          </p:nvPr>
        </p:nvSpPr>
        <p:spPr/>
        <p:txBody>
          <a:bodyPr/>
          <a:lstStyle/>
          <a:p>
            <a:fld id="{60390F4C-0115-4D80-A119-A20199287BCB}" type="slidenum">
              <a:rPr lang="en-US" smtClean="0"/>
              <a:pPr/>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linds(horizontal)">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linds(horizontal)">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linds(horizontal)">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horizontal)">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blinds(horizontal)">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blinds(horizontal)">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linds(horizontal)">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blinds(horizontal)">
                                      <p:cBhvr>
                                        <p:cTn id="57" dur="5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blinds(horizontal)">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blinds(horizontal)">
                                      <p:cBhvr>
                                        <p:cTn id="67" dur="500"/>
                                        <p:tgtEl>
                                          <p:spTgt spid="11"/>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blinds(horizontal)">
                                      <p:cBhvr>
                                        <p:cTn id="72" dur="500"/>
                                        <p:tgtEl>
                                          <p:spTgt spid="21"/>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blinds(horizontal)">
                                      <p:cBhvr>
                                        <p:cTn id="77" dur="500"/>
                                        <p:tgtEl>
                                          <p:spTgt spid="13"/>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blinds(horizontal)">
                                      <p:cBhvr>
                                        <p:cTn id="82" dur="500"/>
                                        <p:tgtEl>
                                          <p:spTgt spid="19"/>
                                        </p:tgtEl>
                                      </p:cBhvr>
                                    </p:animEffect>
                                  </p:childTnLst>
                                </p:cTn>
                              </p:par>
                            </p:childTnLst>
                          </p:cTn>
                        </p:par>
                      </p:childTnLst>
                    </p:cTn>
                  </p:par>
                  <p:par>
                    <p:cTn id="83" fill="hold">
                      <p:stCondLst>
                        <p:cond delay="indefinite"/>
                      </p:stCondLst>
                      <p:childTnLst>
                        <p:par>
                          <p:cTn id="84" fill="hold">
                            <p:stCondLst>
                              <p:cond delay="0"/>
                            </p:stCondLst>
                            <p:childTnLst>
                              <p:par>
                                <p:cTn id="85" presetID="6" presetClass="emph" presetSubtype="0" fill="hold" grpId="1" nodeType="clickEffect">
                                  <p:stCondLst>
                                    <p:cond delay="0"/>
                                  </p:stCondLst>
                                  <p:childTnLst>
                                    <p:animScale>
                                      <p:cBhvr>
                                        <p:cTn id="86" dur="2000" fill="hold"/>
                                        <p:tgtEl>
                                          <p:spTgt spid="8"/>
                                        </p:tgtEl>
                                      </p:cBhvr>
                                      <p:by x="150000" y="150000"/>
                                    </p:animScale>
                                  </p:childTnLst>
                                </p:cTn>
                              </p:par>
                              <p:par>
                                <p:cTn id="87" presetID="6" presetClass="emph" presetSubtype="0" fill="hold" grpId="1" nodeType="withEffect">
                                  <p:stCondLst>
                                    <p:cond delay="0"/>
                                  </p:stCondLst>
                                  <p:childTnLst>
                                    <p:animScale>
                                      <p:cBhvr>
                                        <p:cTn id="88" dur="2000" fill="hold"/>
                                        <p:tgtEl>
                                          <p:spTgt spid="12"/>
                                        </p:tgtEl>
                                      </p:cBhvr>
                                      <p:by x="150000" y="150000"/>
                                    </p:animScale>
                                  </p:childTnLst>
                                </p:cTn>
                              </p:par>
                              <p:par>
                                <p:cTn id="89" presetID="6" presetClass="emph" presetSubtype="0" fill="hold" grpId="1" nodeType="withEffect">
                                  <p:stCondLst>
                                    <p:cond delay="0"/>
                                  </p:stCondLst>
                                  <p:childTnLst>
                                    <p:animScale>
                                      <p:cBhvr>
                                        <p:cTn id="90" dur="2000" fill="hold"/>
                                        <p:tgtEl>
                                          <p:spTgt spid="18"/>
                                        </p:tgtEl>
                                      </p:cBhvr>
                                      <p:by x="150000" y="150000"/>
                                    </p:animScale>
                                  </p:childTnLst>
                                </p:cTn>
                              </p:par>
                              <p:par>
                                <p:cTn id="91" presetID="6" presetClass="emph" presetSubtype="0" fill="hold" grpId="1" nodeType="withEffect">
                                  <p:stCondLst>
                                    <p:cond delay="0"/>
                                  </p:stCondLst>
                                  <p:childTnLst>
                                    <p:animScale>
                                      <p:cBhvr>
                                        <p:cTn id="92" dur="2000" fill="hold"/>
                                        <p:tgtEl>
                                          <p:spTgt spid="17"/>
                                        </p:tgtEl>
                                      </p:cBhvr>
                                      <p:by x="150000" y="150000"/>
                                    </p:animScale>
                                  </p:childTnLst>
                                </p:cTn>
                              </p:par>
                            </p:childTnLst>
                          </p:cTn>
                        </p:par>
                      </p:childTnLst>
                    </p:cTn>
                  </p:par>
                  <p:par>
                    <p:cTn id="93" fill="hold">
                      <p:stCondLst>
                        <p:cond delay="indefinite"/>
                      </p:stCondLst>
                      <p:childTnLst>
                        <p:par>
                          <p:cTn id="94" fill="hold">
                            <p:stCondLst>
                              <p:cond delay="0"/>
                            </p:stCondLst>
                            <p:childTnLst>
                              <p:par>
                                <p:cTn id="95" presetID="8" presetClass="emph" presetSubtype="0" fill="hold" grpId="1" nodeType="clickEffect">
                                  <p:stCondLst>
                                    <p:cond delay="0"/>
                                  </p:stCondLst>
                                  <p:childTnLst>
                                    <p:animRot by="21600000">
                                      <p:cBhvr>
                                        <p:cTn id="96" dur="2000" fill="hold"/>
                                        <p:tgtEl>
                                          <p:spTgt spid="6"/>
                                        </p:tgtEl>
                                        <p:attrNameLst>
                                          <p:attrName>r</p:attrName>
                                        </p:attrNameLst>
                                      </p:cBhvr>
                                    </p:animRot>
                                  </p:childTnLst>
                                </p:cTn>
                              </p:par>
                              <p:par>
                                <p:cTn id="97" presetID="8" presetClass="emph" presetSubtype="0" fill="hold" grpId="1" nodeType="withEffect">
                                  <p:stCondLst>
                                    <p:cond delay="0"/>
                                  </p:stCondLst>
                                  <p:childTnLst>
                                    <p:animRot by="21600000">
                                      <p:cBhvr>
                                        <p:cTn id="98" dur="2000" fill="hold"/>
                                        <p:tgtEl>
                                          <p:spTgt spid="14"/>
                                        </p:tgtEl>
                                        <p:attrNameLst>
                                          <p:attrName>r</p:attrName>
                                        </p:attrNameLst>
                                      </p:cBhvr>
                                    </p:animRot>
                                  </p:childTnLst>
                                </p:cTn>
                              </p:par>
                              <p:par>
                                <p:cTn id="99" presetID="8" presetClass="emph" presetSubtype="0" fill="hold" grpId="1" nodeType="withEffect">
                                  <p:stCondLst>
                                    <p:cond delay="0"/>
                                  </p:stCondLst>
                                  <p:childTnLst>
                                    <p:animRot by="21600000">
                                      <p:cBhvr>
                                        <p:cTn id="100" dur="2000" fill="hold"/>
                                        <p:tgtEl>
                                          <p:spTgt spid="9"/>
                                        </p:tgtEl>
                                        <p:attrNameLst>
                                          <p:attrName>r</p:attrName>
                                        </p:attrNameLst>
                                      </p:cBhvr>
                                    </p:animRot>
                                  </p:childTnLst>
                                </p:cTn>
                              </p:par>
                              <p:par>
                                <p:cTn id="101" presetID="8" presetClass="emph" presetSubtype="0" fill="hold" grpId="1" nodeType="withEffect">
                                  <p:stCondLst>
                                    <p:cond delay="0"/>
                                  </p:stCondLst>
                                  <p:childTnLst>
                                    <p:animRot by="21600000">
                                      <p:cBhvr>
                                        <p:cTn id="102" dur="2000" fill="hold"/>
                                        <p:tgtEl>
                                          <p:spTgt spid="16"/>
                                        </p:tgtEl>
                                        <p:attrNameLst>
                                          <p:attrName>r</p:attrName>
                                        </p:attrNameLst>
                                      </p:cBhvr>
                                    </p:animRot>
                                  </p:childTnLst>
                                </p:cTn>
                              </p:par>
                            </p:childTnLst>
                          </p:cTn>
                        </p:par>
                      </p:childTnLst>
                    </p:cTn>
                  </p:par>
                  <p:par>
                    <p:cTn id="103" fill="hold">
                      <p:stCondLst>
                        <p:cond delay="indefinite"/>
                      </p:stCondLst>
                      <p:childTnLst>
                        <p:par>
                          <p:cTn id="104" fill="hold">
                            <p:stCondLst>
                              <p:cond delay="0"/>
                            </p:stCondLst>
                            <p:childTnLst>
                              <p:par>
                                <p:cTn id="105" presetID="8" presetClass="emph" presetSubtype="0" fill="hold" grpId="1" nodeType="clickEffect">
                                  <p:stCondLst>
                                    <p:cond delay="0"/>
                                  </p:stCondLst>
                                  <p:childTnLst>
                                    <p:animRot by="21600000">
                                      <p:cBhvr>
                                        <p:cTn id="106" dur="2000" fill="hold"/>
                                        <p:tgtEl>
                                          <p:spTgt spid="10"/>
                                        </p:tgtEl>
                                        <p:attrNameLst>
                                          <p:attrName>r</p:attrName>
                                        </p:attrNameLst>
                                      </p:cBhvr>
                                    </p:animRot>
                                  </p:childTnLst>
                                </p:cTn>
                              </p:par>
                              <p:par>
                                <p:cTn id="107" presetID="8" presetClass="emph" presetSubtype="0" fill="hold" grpId="1" nodeType="withEffect">
                                  <p:stCondLst>
                                    <p:cond delay="0"/>
                                  </p:stCondLst>
                                  <p:childTnLst>
                                    <p:animRot by="21600000">
                                      <p:cBhvr>
                                        <p:cTn id="108" dur="2000" fill="hold"/>
                                        <p:tgtEl>
                                          <p:spTgt spid="20"/>
                                        </p:tgtEl>
                                        <p:attrNameLst>
                                          <p:attrName>r</p:attrName>
                                        </p:attrNameLst>
                                      </p:cBhvr>
                                    </p:animRot>
                                  </p:childTnLst>
                                </p:cTn>
                              </p:par>
                            </p:childTnLst>
                          </p:cTn>
                        </p:par>
                      </p:childTnLst>
                    </p:cTn>
                  </p:par>
                  <p:par>
                    <p:cTn id="109" fill="hold">
                      <p:stCondLst>
                        <p:cond delay="indefinite"/>
                      </p:stCondLst>
                      <p:childTnLst>
                        <p:par>
                          <p:cTn id="110" fill="hold">
                            <p:stCondLst>
                              <p:cond delay="0"/>
                            </p:stCondLst>
                            <p:childTnLst>
                              <p:par>
                                <p:cTn id="111" presetID="8" presetClass="emph" presetSubtype="0" fill="hold" grpId="1" nodeType="clickEffect">
                                  <p:stCondLst>
                                    <p:cond delay="0"/>
                                  </p:stCondLst>
                                  <p:childTnLst>
                                    <p:animRot by="21600000">
                                      <p:cBhvr>
                                        <p:cTn id="112" dur="2000" fill="hold"/>
                                        <p:tgtEl>
                                          <p:spTgt spid="11"/>
                                        </p:tgtEl>
                                        <p:attrNameLst>
                                          <p:attrName>r</p:attrName>
                                        </p:attrNameLst>
                                      </p:cBhvr>
                                    </p:animRot>
                                  </p:childTnLst>
                                </p:cTn>
                              </p:par>
                              <p:par>
                                <p:cTn id="113" presetID="8" presetClass="emph" presetSubtype="0" fill="hold" grpId="1" nodeType="withEffect">
                                  <p:stCondLst>
                                    <p:cond delay="0"/>
                                  </p:stCondLst>
                                  <p:childTnLst>
                                    <p:animRot by="21600000">
                                      <p:cBhvr>
                                        <p:cTn id="114" dur="2000" fill="hold"/>
                                        <p:tgtEl>
                                          <p:spTgt spid="21"/>
                                        </p:tgtEl>
                                        <p:attrNameLst>
                                          <p:attrName>r</p:attrName>
                                        </p:attrNameLst>
                                      </p:cBhvr>
                                    </p:animRot>
                                  </p:childTnLst>
                                </p:cTn>
                              </p:par>
                            </p:childTnLst>
                          </p:cTn>
                        </p:par>
                      </p:childTnLst>
                    </p:cTn>
                  </p:par>
                  <p:par>
                    <p:cTn id="115" fill="hold">
                      <p:stCondLst>
                        <p:cond delay="indefinite"/>
                      </p:stCondLst>
                      <p:childTnLst>
                        <p:par>
                          <p:cTn id="116" fill="hold">
                            <p:stCondLst>
                              <p:cond delay="0"/>
                            </p:stCondLst>
                            <p:childTnLst>
                              <p:par>
                                <p:cTn id="117" presetID="8" presetClass="emph" presetSubtype="0" fill="hold" grpId="1" nodeType="clickEffect">
                                  <p:stCondLst>
                                    <p:cond delay="0"/>
                                  </p:stCondLst>
                                  <p:childTnLst>
                                    <p:animRot by="21600000">
                                      <p:cBhvr>
                                        <p:cTn id="118" dur="2000" fill="hold"/>
                                        <p:tgtEl>
                                          <p:spTgt spid="13"/>
                                        </p:tgtEl>
                                        <p:attrNameLst>
                                          <p:attrName>r</p:attrName>
                                        </p:attrNameLst>
                                      </p:cBhvr>
                                    </p:animRot>
                                  </p:childTnLst>
                                </p:cTn>
                              </p:par>
                              <p:par>
                                <p:cTn id="119" presetID="8" presetClass="emph" presetSubtype="0" fill="hold" grpId="1" nodeType="withEffect">
                                  <p:stCondLst>
                                    <p:cond delay="0"/>
                                  </p:stCondLst>
                                  <p:childTnLst>
                                    <p:animRot by="21600000">
                                      <p:cBhvr>
                                        <p:cTn id="120" dur="2000" fill="hold"/>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0" fontAlgn="base" hangingPunct="0">
              <a:spcAft>
                <a:spcPct val="0"/>
              </a:spcAft>
            </a:pPr>
            <a:r>
              <a:rPr lang="en-US" sz="5400" b="1" dirty="0" smtClean="0">
                <a:solidFill>
                  <a:schemeClr val="tx1"/>
                </a:solidFill>
                <a:latin typeface="Arabic Typesetting" pitchFamily="66" charset="-78"/>
                <a:cs typeface="Arabic Typesetting" pitchFamily="66" charset="-78"/>
              </a:rPr>
              <a:t>Global Citizenship</a:t>
            </a:r>
          </a:p>
        </p:txBody>
      </p:sp>
      <p:sp>
        <p:nvSpPr>
          <p:cNvPr id="4" name="6-Point Star 3"/>
          <p:cNvSpPr/>
          <p:nvPr/>
        </p:nvSpPr>
        <p:spPr>
          <a:xfrm>
            <a:off x="4310736" y="2830296"/>
            <a:ext cx="3251200" cy="1589304"/>
          </a:xfrm>
          <a:prstGeom prst="star6">
            <a:avLst/>
          </a:prstGeom>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r>
              <a:rPr lang="en-US" b="1" dirty="0" smtClean="0"/>
              <a:t>Global Citizenship</a:t>
            </a:r>
            <a:endParaRPr lang="en-US" b="1" dirty="0"/>
          </a:p>
        </p:txBody>
      </p:sp>
      <p:sp>
        <p:nvSpPr>
          <p:cNvPr id="12" name="Rounded Rectangle 11"/>
          <p:cNvSpPr/>
          <p:nvPr/>
        </p:nvSpPr>
        <p:spPr>
          <a:xfrm>
            <a:off x="4799392" y="1429656"/>
            <a:ext cx="2278744" cy="1084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Empowering students to assume active roles </a:t>
            </a:r>
            <a:endParaRPr lang="en-US" b="1" dirty="0"/>
          </a:p>
        </p:txBody>
      </p:sp>
      <p:sp>
        <p:nvSpPr>
          <p:cNvPr id="13" name="Rounded Rectangle 12"/>
          <p:cNvSpPr/>
          <p:nvPr/>
        </p:nvSpPr>
        <p:spPr>
          <a:xfrm>
            <a:off x="7586136" y="1839684"/>
            <a:ext cx="2278744" cy="1084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Encouraging diversity </a:t>
            </a:r>
            <a:endParaRPr lang="en-US" b="1" dirty="0"/>
          </a:p>
        </p:txBody>
      </p:sp>
      <p:sp>
        <p:nvSpPr>
          <p:cNvPr id="14" name="Rounded Rectangle 13"/>
          <p:cNvSpPr/>
          <p:nvPr/>
        </p:nvSpPr>
        <p:spPr>
          <a:xfrm>
            <a:off x="8316688" y="3124200"/>
            <a:ext cx="2278744" cy="1084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Promoting gender equality</a:t>
            </a:r>
            <a:endParaRPr lang="en-US" b="1" dirty="0"/>
          </a:p>
        </p:txBody>
      </p:sp>
      <p:sp>
        <p:nvSpPr>
          <p:cNvPr id="15" name="Rounded Rectangle 14"/>
          <p:cNvSpPr/>
          <p:nvPr/>
        </p:nvSpPr>
        <p:spPr>
          <a:xfrm>
            <a:off x="7518400" y="4401456"/>
            <a:ext cx="2641600" cy="13135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Reinforcing national and cultural identities &amp; respecting others  </a:t>
            </a:r>
            <a:endParaRPr lang="en-US" b="1" dirty="0"/>
          </a:p>
        </p:txBody>
      </p:sp>
      <p:sp>
        <p:nvSpPr>
          <p:cNvPr id="16" name="Rounded Rectangle 15"/>
          <p:cNvSpPr/>
          <p:nvPr/>
        </p:nvSpPr>
        <p:spPr>
          <a:xfrm>
            <a:off x="4818744" y="4905828"/>
            <a:ext cx="2278744" cy="1084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Encouraging multidisciplinary approach </a:t>
            </a:r>
            <a:endParaRPr lang="en-US" b="1" dirty="0"/>
          </a:p>
        </p:txBody>
      </p:sp>
      <p:sp>
        <p:nvSpPr>
          <p:cNvPr id="18" name="Rounded Rectangle 17"/>
          <p:cNvSpPr/>
          <p:nvPr/>
        </p:nvSpPr>
        <p:spPr>
          <a:xfrm>
            <a:off x="2109408" y="1872342"/>
            <a:ext cx="2278744" cy="1084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Promoting 21</a:t>
            </a:r>
            <a:r>
              <a:rPr lang="en-US" b="1" baseline="30000" dirty="0" smtClean="0"/>
              <a:t>st</a:t>
            </a:r>
            <a:r>
              <a:rPr lang="en-US" b="1" dirty="0" smtClean="0"/>
              <a:t> century skills among students </a:t>
            </a:r>
            <a:endParaRPr lang="en-US" b="1" dirty="0"/>
          </a:p>
        </p:txBody>
      </p:sp>
      <p:sp>
        <p:nvSpPr>
          <p:cNvPr id="19" name="Rounded Rectangle 18"/>
          <p:cNvSpPr/>
          <p:nvPr/>
        </p:nvSpPr>
        <p:spPr>
          <a:xfrm>
            <a:off x="1248216" y="3142344"/>
            <a:ext cx="2278744" cy="1084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Encouraging environmental education </a:t>
            </a:r>
            <a:endParaRPr lang="en-US" b="1" dirty="0"/>
          </a:p>
        </p:txBody>
      </p:sp>
      <p:sp>
        <p:nvSpPr>
          <p:cNvPr id="20" name="Rounded Rectangle 19"/>
          <p:cNvSpPr/>
          <p:nvPr/>
        </p:nvSpPr>
        <p:spPr>
          <a:xfrm>
            <a:off x="2041672" y="4419600"/>
            <a:ext cx="2278744" cy="10849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Linking global events with national and regional issues </a:t>
            </a:r>
            <a:endParaRPr lang="en-US" b="1" dirty="0"/>
          </a:p>
        </p:txBody>
      </p:sp>
      <p:sp>
        <p:nvSpPr>
          <p:cNvPr id="17" name="Slide Number Placeholder 16"/>
          <p:cNvSpPr>
            <a:spLocks noGrp="1"/>
          </p:cNvSpPr>
          <p:nvPr>
            <p:ph type="sldNum" sz="quarter" idx="12"/>
          </p:nvPr>
        </p:nvSpPr>
        <p:spPr/>
        <p:txBody>
          <a:bodyPr/>
          <a:lstStyle/>
          <a:p>
            <a:fld id="{60390F4C-0115-4D80-A119-A20199287BCB}" type="slidenum">
              <a:rPr lang="en-US" smtClean="0"/>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linds(horizontal)">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linds(horizontal)">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linds(horizontal)">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blinds(horizontal)">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linds(horizontal)">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blinds(horizontal)">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8" grpId="0" animBg="1"/>
      <p:bldP spid="19" grpId="0" animBg="1"/>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92162"/>
          </a:xfrm>
        </p:spPr>
        <p:txBody>
          <a:bodyPr>
            <a:noAutofit/>
          </a:bodyPr>
          <a:lstStyle/>
          <a:p>
            <a:pPr eaLnBrk="0" fontAlgn="base" hangingPunct="0">
              <a:spcAft>
                <a:spcPct val="0"/>
              </a:spcAft>
            </a:pPr>
            <a:r>
              <a:rPr lang="en-US" sz="2800" b="1" dirty="0" smtClean="0">
                <a:solidFill>
                  <a:schemeClr val="tx1"/>
                </a:solidFill>
                <a:latin typeface="Arabic Typesetting" pitchFamily="66" charset="-78"/>
                <a:cs typeface="Arabic Typesetting" pitchFamily="66" charset="-78"/>
              </a:rPr>
              <a:t>What Sukkur IBA Community Colleges are doing to foster global citizenship </a:t>
            </a:r>
          </a:p>
        </p:txBody>
      </p:sp>
      <p:sp>
        <p:nvSpPr>
          <p:cNvPr id="3" name="Content Placeholder 2"/>
          <p:cNvSpPr>
            <a:spLocks noGrp="1"/>
          </p:cNvSpPr>
          <p:nvPr>
            <p:ph idx="1"/>
          </p:nvPr>
        </p:nvSpPr>
        <p:spPr>
          <a:xfrm>
            <a:off x="609600" y="1219200"/>
            <a:ext cx="10972800" cy="5105400"/>
          </a:xfrm>
        </p:spPr>
        <p:txBody>
          <a:bodyPr>
            <a:normAutofit fontScale="92500" lnSpcReduction="10000"/>
          </a:bodyPr>
          <a:lstStyle/>
          <a:p>
            <a:pPr>
              <a:buNone/>
            </a:pPr>
            <a:r>
              <a:rPr lang="en-US" sz="2200" b="1" dirty="0" smtClean="0">
                <a:latin typeface="Arial" pitchFamily="34" charset="0"/>
                <a:cs typeface="Arial" pitchFamily="34" charset="0"/>
              </a:rPr>
              <a:t>1. Empowering students to assume active roles</a:t>
            </a:r>
          </a:p>
          <a:p>
            <a:r>
              <a:rPr lang="en-US" sz="1600" dirty="0" smtClean="0">
                <a:latin typeface="Arial" pitchFamily="34" charset="0"/>
                <a:cs typeface="Arial" pitchFamily="34" charset="0"/>
              </a:rPr>
              <a:t>Teachers are trained to adopted learner-centered pedagogic approaches in teaching all the subjects at Sukkur IBA Community Colleges</a:t>
            </a:r>
          </a:p>
          <a:p>
            <a:r>
              <a:rPr lang="en-US" sz="1600" dirty="0" smtClean="0">
                <a:latin typeface="Arial" pitchFamily="34" charset="0"/>
                <a:cs typeface="Arial" pitchFamily="34" charset="0"/>
              </a:rPr>
              <a:t>Department of Education at Sukkur IBA has developed a CPD annual calendar and trains teachers both content knowledge and pedagogic strategies to promote active learners</a:t>
            </a:r>
          </a:p>
          <a:p>
            <a:r>
              <a:rPr lang="en-US" sz="1600" dirty="0" smtClean="0">
                <a:latin typeface="Arial" pitchFamily="34" charset="0"/>
                <a:cs typeface="Arial" pitchFamily="34" charset="0"/>
              </a:rPr>
              <a:t>Formative assessment is promoted in the classes so that students progress can be assessed based on their active participation in the classes.</a:t>
            </a:r>
          </a:p>
          <a:p>
            <a:r>
              <a:rPr lang="en-US" sz="1600" dirty="0" smtClean="0">
                <a:latin typeface="Arial" pitchFamily="34" charset="0"/>
                <a:cs typeface="Arial" pitchFamily="34" charset="0"/>
              </a:rPr>
              <a:t>English and regional languages are taught using Communicative learning teaching </a:t>
            </a:r>
            <a:br>
              <a:rPr lang="en-US" sz="1600" dirty="0" smtClean="0">
                <a:latin typeface="Arial" pitchFamily="34" charset="0"/>
                <a:cs typeface="Arial" pitchFamily="34" charset="0"/>
              </a:rPr>
            </a:br>
            <a:r>
              <a:rPr lang="en-US" sz="1600" dirty="0" smtClean="0">
                <a:latin typeface="Arial" pitchFamily="34" charset="0"/>
                <a:cs typeface="Arial" pitchFamily="34" charset="0"/>
              </a:rPr>
              <a:t>(CLT) approach which encourage students participation and classroom activities in the classes.</a:t>
            </a:r>
          </a:p>
          <a:p>
            <a:r>
              <a:rPr lang="en-US" sz="1600" dirty="0" smtClean="0">
                <a:latin typeface="Arial" pitchFamily="34" charset="0"/>
                <a:cs typeface="Arial" pitchFamily="34" charset="0"/>
              </a:rPr>
              <a:t>Science is taught using inquired-based and project based teaching approach, which promotes creativity and innovation among students</a:t>
            </a:r>
          </a:p>
          <a:p>
            <a:r>
              <a:rPr lang="en-US" sz="1600" dirty="0" smtClean="0">
                <a:latin typeface="Arial" pitchFamily="34" charset="0"/>
                <a:cs typeface="Arial" pitchFamily="34" charset="0"/>
              </a:rPr>
              <a:t>Mathematics is taught using creative and critical thinking approach, where students are encouraged to develop mathematical minds. Moreover, relevance and application of different mathematical concepts in real life is also encouraged among students. Teachers are encouraged to teaching mathematic with ‘fun’ </a:t>
            </a:r>
          </a:p>
          <a:p>
            <a:r>
              <a:rPr lang="en-US" sz="1600" dirty="0" smtClean="0">
                <a:latin typeface="Arial" pitchFamily="34" charset="0"/>
                <a:cs typeface="Arial" pitchFamily="34" charset="0"/>
              </a:rPr>
              <a:t>Religion and culture are taught using a constructivist and comparative pedagogic approach, in which students are encouraged to construct their own understanding and relevance of the concepts and compare it with others ideas. Considering that teachers adopt cooperative and collaborative pedagogic approaches in the classes, the conflict and contradictions of ideas among students become the opportunities for learning for all.  </a:t>
            </a:r>
          </a:p>
          <a:p>
            <a:endParaRPr lang="en-US" sz="1600" dirty="0" smtClean="0">
              <a:latin typeface="Arial" pitchFamily="34" charset="0"/>
              <a:cs typeface="Arial" pitchFamily="34" charset="0"/>
            </a:endParaRPr>
          </a:p>
          <a:p>
            <a:pPr>
              <a:buNone/>
            </a:pPr>
            <a:endParaRPr lang="en-US" b="1"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60390F4C-0115-4D80-A119-A20199287BCB}" type="slidenum">
              <a:rPr lang="en-US" smtClean="0"/>
              <a:pPr/>
              <a:t>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92162"/>
          </a:xfrm>
        </p:spPr>
        <p:txBody>
          <a:bodyPr>
            <a:noAutofit/>
          </a:bodyPr>
          <a:lstStyle/>
          <a:p>
            <a:pPr eaLnBrk="0" fontAlgn="base" hangingPunct="0">
              <a:spcAft>
                <a:spcPct val="0"/>
              </a:spcAft>
            </a:pPr>
            <a:r>
              <a:rPr lang="en-US" sz="2000" b="1" dirty="0" smtClean="0">
                <a:solidFill>
                  <a:schemeClr val="tx1"/>
                </a:solidFill>
                <a:latin typeface="Arabic Typesetting" pitchFamily="66" charset="-78"/>
                <a:cs typeface="Arabic Typesetting" pitchFamily="66" charset="-78"/>
              </a:rPr>
              <a:t>What Sukkur IBA Community Colleges are doing to foster global citizenship </a:t>
            </a:r>
          </a:p>
        </p:txBody>
      </p:sp>
      <p:sp>
        <p:nvSpPr>
          <p:cNvPr id="3" name="Content Placeholder 2"/>
          <p:cNvSpPr>
            <a:spLocks noGrp="1"/>
          </p:cNvSpPr>
          <p:nvPr>
            <p:ph idx="1"/>
          </p:nvPr>
        </p:nvSpPr>
        <p:spPr>
          <a:xfrm>
            <a:off x="609600" y="1219200"/>
            <a:ext cx="10972800" cy="5105400"/>
          </a:xfrm>
        </p:spPr>
        <p:txBody>
          <a:bodyPr>
            <a:normAutofit/>
          </a:bodyPr>
          <a:lstStyle/>
          <a:p>
            <a:pPr>
              <a:buNone/>
            </a:pPr>
            <a:r>
              <a:rPr lang="en-US" sz="2400" b="1" dirty="0" smtClean="0">
                <a:latin typeface="Arial" pitchFamily="34" charset="0"/>
                <a:cs typeface="Arial" pitchFamily="34" charset="0"/>
              </a:rPr>
              <a:t>2. Encouraging diversity </a:t>
            </a:r>
          </a:p>
          <a:p>
            <a:r>
              <a:rPr lang="en-US" sz="1800" dirty="0" smtClean="0">
                <a:latin typeface="Arial" pitchFamily="34" charset="0"/>
                <a:cs typeface="Arial" pitchFamily="34" charset="0"/>
              </a:rPr>
              <a:t>Unlike other educational institutes Sukkur IBA Community Colleges offer admission to anyone without any distinction of gender, age, race, ethnicity, region or religion.</a:t>
            </a:r>
          </a:p>
          <a:p>
            <a:r>
              <a:rPr lang="en-US" sz="1800" dirty="0" smtClean="0">
                <a:latin typeface="Arial" pitchFamily="34" charset="0"/>
                <a:cs typeface="Arial" pitchFamily="34" charset="0"/>
              </a:rPr>
              <a:t>Diversity is promoted by celebrating different cultural and religious events in the colleges.</a:t>
            </a:r>
          </a:p>
          <a:p>
            <a:r>
              <a:rPr lang="en-US" sz="1800" dirty="0" smtClean="0">
                <a:latin typeface="Arial" pitchFamily="34" charset="0"/>
                <a:cs typeface="Arial" pitchFamily="34" charset="0"/>
              </a:rPr>
              <a:t>Offering special scholarships to marginalized students</a:t>
            </a:r>
          </a:p>
          <a:p>
            <a:r>
              <a:rPr lang="en-US" sz="1800" dirty="0" smtClean="0">
                <a:latin typeface="Arial" pitchFamily="34" charset="0"/>
                <a:cs typeface="Arial" pitchFamily="34" charset="0"/>
              </a:rPr>
              <a:t>Remedial classes to the academically weak students</a:t>
            </a:r>
          </a:p>
          <a:p>
            <a:endParaRPr lang="en-US" sz="1800" dirty="0" smtClean="0">
              <a:latin typeface="Arial" pitchFamily="34" charset="0"/>
              <a:cs typeface="Arial" pitchFamily="34" charset="0"/>
            </a:endParaRPr>
          </a:p>
          <a:p>
            <a:pPr>
              <a:buNone/>
            </a:pPr>
            <a:r>
              <a:rPr lang="en-US" sz="2800" b="1" dirty="0" smtClean="0">
                <a:latin typeface="Arial" pitchFamily="34" charset="0"/>
                <a:cs typeface="Arial" pitchFamily="34" charset="0"/>
              </a:rPr>
              <a:t>Challenges: </a:t>
            </a:r>
          </a:p>
          <a:p>
            <a:r>
              <a:rPr lang="en-US" sz="1800" dirty="0" smtClean="0">
                <a:latin typeface="Arial" pitchFamily="34" charset="0"/>
                <a:cs typeface="Arial" pitchFamily="34" charset="0"/>
              </a:rPr>
              <a:t>Older age students feel uncomfortable and teachers fail to cope with their needs as they operate in particular mind set.</a:t>
            </a:r>
          </a:p>
          <a:p>
            <a:r>
              <a:rPr lang="en-US" sz="1800" dirty="0" smtClean="0">
                <a:latin typeface="Arial" pitchFamily="34" charset="0"/>
                <a:cs typeface="Arial" pitchFamily="34" charset="0"/>
              </a:rPr>
              <a:t>Teachers are usually unaware of social identities of students, thus fail to use a customized discourse or strategies in the classes </a:t>
            </a:r>
          </a:p>
          <a:p>
            <a:r>
              <a:rPr lang="en-US" sz="1800" dirty="0" smtClean="0">
                <a:latin typeface="Arial" pitchFamily="34" charset="0"/>
                <a:cs typeface="Arial" pitchFamily="34" charset="0"/>
              </a:rPr>
              <a:t>Limited financial resources limit the offering of the remedial courses and scholarships</a:t>
            </a:r>
          </a:p>
          <a:p>
            <a:endParaRPr lang="en-US" sz="1600" dirty="0" smtClean="0">
              <a:latin typeface="Arial" pitchFamily="34" charset="0"/>
              <a:cs typeface="Arial" pitchFamily="34" charset="0"/>
            </a:endParaRPr>
          </a:p>
          <a:p>
            <a:pPr>
              <a:buNone/>
            </a:pPr>
            <a:endParaRPr lang="en-US" b="1"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60390F4C-0115-4D80-A119-A20199287BCB}" type="slidenum">
              <a:rPr lang="en-US" smtClean="0"/>
              <a:pPr/>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blinds(horizontal)">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blinds(horizontal)">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363</TotalTime>
  <Words>2390</Words>
  <Application>Microsoft Office PowerPoint</Application>
  <PresentationFormat>Custom</PresentationFormat>
  <Paragraphs>366</Paragraphs>
  <Slides>34</Slides>
  <Notes>2</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Ion</vt:lpstr>
      <vt:lpstr>Fostering Global Citizenship &amp; 21st Century Skills among Students at Sukkur IBA Community Colleges</vt:lpstr>
      <vt:lpstr>Profile</vt:lpstr>
      <vt:lpstr>Community College </vt:lpstr>
      <vt:lpstr>How Community Colleges are different from Universities?  </vt:lpstr>
      <vt:lpstr>Education System of Pakistan </vt:lpstr>
      <vt:lpstr>Principles of Community Colleges </vt:lpstr>
      <vt:lpstr>Global Citizenship</vt:lpstr>
      <vt:lpstr>What Sukkur IBA Community Colleges are doing to foster global citizenship </vt:lpstr>
      <vt:lpstr>What Sukkur IBA Community Colleges are doing to foster global citizenship </vt:lpstr>
      <vt:lpstr>What Sukkur IBA Community Colleges are doing to foster global citizenship </vt:lpstr>
      <vt:lpstr>What Sukkur IBA Community Colleges are doing to foster global citizenship </vt:lpstr>
      <vt:lpstr>What Sukkur IBA Community Colleges are doing to foster global citizenship </vt:lpstr>
      <vt:lpstr>What Sukkur IBA Community Colleges are doing to foster global citizenship </vt:lpstr>
      <vt:lpstr>What Sukkur IBA Community Colleges are doing to foster global citizenship </vt:lpstr>
      <vt:lpstr>PowerPoint Presentation</vt:lpstr>
      <vt:lpstr>21st Century Skills  </vt:lpstr>
      <vt:lpstr>21st Century Skills</vt:lpstr>
      <vt:lpstr>21st Century Skills</vt:lpstr>
      <vt:lpstr>21st Century Skills</vt:lpstr>
      <vt:lpstr>21st Century Skills</vt:lpstr>
      <vt:lpstr>21st Century Skills</vt:lpstr>
      <vt:lpstr>21st Century Skills</vt:lpstr>
      <vt:lpstr>21st Century Skills</vt:lpstr>
      <vt:lpstr>21st Century Skills</vt:lpstr>
      <vt:lpstr>21st Century Skills</vt:lpstr>
      <vt:lpstr>21st Century Skills</vt:lpstr>
      <vt:lpstr>21st Century Skills</vt:lpstr>
      <vt:lpstr>21st Century Skills</vt:lpstr>
      <vt:lpstr>21st Century Skills</vt:lpstr>
      <vt:lpstr>21st Century Skills</vt:lpstr>
      <vt:lpstr>21st Century Skills</vt:lpstr>
      <vt:lpstr>21st Century Skills</vt:lpstr>
      <vt:lpstr>21st Century Skills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Polict</dc:title>
  <dc:creator>DR Irfan Rind</dc:creator>
  <cp:lastModifiedBy>IIUI</cp:lastModifiedBy>
  <cp:revision>38</cp:revision>
  <dcterms:created xsi:type="dcterms:W3CDTF">2017-12-20T09:13:23Z</dcterms:created>
  <dcterms:modified xsi:type="dcterms:W3CDTF">2018-06-13T08:23:03Z</dcterms:modified>
</cp:coreProperties>
</file>