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87" r:id="rId1"/>
  </p:sldMasterIdLst>
  <p:notesMasterIdLst>
    <p:notesMasterId r:id="rId21"/>
  </p:notesMasterIdLst>
  <p:sldIdLst>
    <p:sldId id="256" r:id="rId2"/>
    <p:sldId id="276" r:id="rId3"/>
    <p:sldId id="271" r:id="rId4"/>
    <p:sldId id="258" r:id="rId5"/>
    <p:sldId id="259" r:id="rId6"/>
    <p:sldId id="261" r:id="rId7"/>
    <p:sldId id="264" r:id="rId8"/>
    <p:sldId id="265" r:id="rId9"/>
    <p:sldId id="268" r:id="rId10"/>
    <p:sldId id="267" r:id="rId11"/>
    <p:sldId id="263" r:id="rId12"/>
    <p:sldId id="269" r:id="rId13"/>
    <p:sldId id="272" r:id="rId14"/>
    <p:sldId id="273" r:id="rId15"/>
    <p:sldId id="270" r:id="rId16"/>
    <p:sldId id="274" r:id="rId17"/>
    <p:sldId id="266" r:id="rId18"/>
    <p:sldId id="262"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8214" autoAdjust="0"/>
  </p:normalViewPr>
  <p:slideViewPr>
    <p:cSldViewPr snapToGrid="0">
      <p:cViewPr>
        <p:scale>
          <a:sx n="67" d="100"/>
          <a:sy n="67" d="100"/>
        </p:scale>
        <p:origin x="-780" y="-72"/>
      </p:cViewPr>
      <p:guideLst>
        <p:guide orient="horz" pos="2160"/>
        <p:guide pos="3840"/>
      </p:guideLst>
    </p:cSldViewPr>
  </p:slideViewPr>
  <p:notesTextViewPr>
    <p:cViewPr>
      <p:scale>
        <a:sx n="1" d="1"/>
        <a:sy n="1" d="1"/>
      </p:scale>
      <p:origin x="0" y="0"/>
    </p:cViewPr>
  </p:notesTextViewPr>
  <p:notesViewPr>
    <p:cSldViewPr snapToGrid="0">
      <p:cViewPr varScale="1">
        <p:scale>
          <a:sx n="55" d="100"/>
          <a:sy n="55" d="100"/>
        </p:scale>
        <p:origin x="2880"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74456D-218D-45AA-951B-158C86DFE55E}" type="datetimeFigureOut">
              <a:rPr lang="en-US" smtClean="0"/>
              <a:t>6/13/2018</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B4DAFA-41E4-4D43-975E-E988A6DEC79C}" type="slidenum">
              <a:rPr lang="en-US" smtClean="0"/>
              <a:t>‹#›</a:t>
            </a:fld>
            <a:endParaRPr lang="en-US"/>
          </a:p>
        </p:txBody>
      </p:sp>
    </p:spTree>
    <p:extLst>
      <p:ext uri="{BB962C8B-B14F-4D97-AF65-F5344CB8AC3E}">
        <p14:creationId xmlns:p14="http://schemas.microsoft.com/office/powerpoint/2010/main" val="982969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unstats.un.org/sdgs/indicators/indicators-list/"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n.wikipedia.org/wiki/Erasmus_Programme#cite_note-14"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s://en.wikipedia.org/wiki/Erasmus_Programme#cite_note-16" TargetMode="External"/><Relationship Id="rId4" Type="http://schemas.openxmlformats.org/officeDocument/2006/relationships/hyperlink" Target="https://en.wikipedia.org/wiki/Erasmus_Programme#cite_note-15"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n.wikipedia.org/w/index.php?title=Nimra_Ahmed&amp;action=edit&amp;redlink=1"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en.wikipedia.org/wiki/Erasmus_Programme#cite_note-21" TargetMode="External"/><Relationship Id="rId5" Type="http://schemas.openxmlformats.org/officeDocument/2006/relationships/hyperlink" Target="https://en.wikipedia.org/wiki/Erasmus_Mundus" TargetMode="External"/><Relationship Id="rId4" Type="http://schemas.openxmlformats.org/officeDocument/2006/relationships/hyperlink" Target="https://en.wikipedia.org/wiki/Sabanc%C4%B1_University"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en.wikipedia.org/wiki/Erasmus_Programme#cite_note-14"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s://en.wikipedia.org/wiki/Erasmus_Programme#cite_note-16" TargetMode="External"/><Relationship Id="rId4" Type="http://schemas.openxmlformats.org/officeDocument/2006/relationships/hyperlink" Target="https://en.wikipedia.org/wiki/Erasmus_Programme#cite_note-15"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en.wikipedia.org/wiki/Erasmus_Programme#cite_note-14"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s://en.wikipedia.org/wiki/Erasmus_Programme#cite_note-16" TargetMode="External"/><Relationship Id="rId4" Type="http://schemas.openxmlformats.org/officeDocument/2006/relationships/hyperlink" Target="https://en.wikipedia.org/wiki/Erasmus_Programme#cite_note-15"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n.wikipedia.org/w/index.php?title=Center_for_Creative_Leadership&amp;action=edit&amp;redlink=1"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learningindustry.com/use-5-moments-of-need-model-in-corporate-elearning"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n.wikipedia.org/w/index.php?title=Center_for_Creative_Leadership&amp;action=edit&amp;redlink=1"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n.wikipedia.org/w/index.php?title=Center_for_Creative_Leadership&amp;action=edit&amp;redlink=1"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n.wikipedia.org/w/index.php?title=Center_for_Creative_Leadership&amp;action=edit&amp;redlink=1"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dirty="0"/>
              <a:t>The global indicator framework was developed by the Inter-Agency and Expert Group on SDG Indicators (IAEG-SDGs) and agreed to, as a practical starting point at the 47th session of the UN Statistical Commission held in March 2016. The report of the Commission, which included the global indicator framework, was then taken note of by ECOSOC at its 70th session in June 2016. </a:t>
            </a:r>
            <a:r>
              <a:rPr lang="en-US" dirty="0">
                <a:hlinkClick r:id="rId3"/>
              </a:rPr>
              <a:t>More information</a:t>
            </a:r>
            <a:r>
              <a:rPr lang="en-US" dirty="0"/>
              <a:t>.</a:t>
            </a:r>
          </a:p>
          <a:p>
            <a:r>
              <a:rPr lang="en-US" b="1" cap="all" dirty="0"/>
              <a:t>TARGETS</a:t>
            </a:r>
          </a:p>
          <a:p>
            <a:r>
              <a:rPr lang="en-US" b="1" cap="all" dirty="0"/>
              <a:t>INDICATORS</a:t>
            </a:r>
          </a:p>
          <a:p>
            <a:r>
              <a:rPr lang="en-US" b="1" cap="all" dirty="0"/>
              <a:t>4.1</a:t>
            </a:r>
          </a:p>
          <a:p>
            <a:r>
              <a:rPr lang="en-US" dirty="0"/>
              <a:t>By 2030, ensure that all girls and boys complete free, equitable and quality primary and secondary education leading to relevant and effective learning outcomes </a:t>
            </a:r>
            <a:br>
              <a:rPr lang="en-US" dirty="0"/>
            </a:br>
            <a:endParaRPr lang="en-US" dirty="0"/>
          </a:p>
          <a:p>
            <a:r>
              <a:rPr lang="en-US" b="1" cap="all" dirty="0"/>
              <a:t>4.1.1</a:t>
            </a:r>
          </a:p>
          <a:p>
            <a:r>
              <a:rPr lang="en-US" dirty="0"/>
              <a:t>Proportion of children and young people: (a) in grades 2/3; (b) at the end of primary; and (c) at the end of lower secondary achieving at least a minimum proficiency level in (</a:t>
            </a:r>
            <a:r>
              <a:rPr lang="en-US" dirty="0" err="1"/>
              <a:t>i</a:t>
            </a:r>
            <a:r>
              <a:rPr lang="en-US" dirty="0"/>
              <a:t>) reading and (ii) mathematics, by sex</a:t>
            </a:r>
          </a:p>
          <a:p>
            <a:r>
              <a:rPr lang="en-US" b="1" cap="all" dirty="0"/>
              <a:t>4.2</a:t>
            </a:r>
          </a:p>
          <a:p>
            <a:r>
              <a:rPr lang="en-US" dirty="0"/>
              <a:t>By 2030, ensure that all girls and boys have access to quality early childhood development, care and pre-primary education so that they are ready for primary education</a:t>
            </a:r>
          </a:p>
          <a:p>
            <a:r>
              <a:rPr lang="en-US" b="1" cap="all" dirty="0"/>
              <a:t>4.2.1</a:t>
            </a:r>
          </a:p>
          <a:p>
            <a:r>
              <a:rPr lang="en-US" dirty="0"/>
              <a:t>Proportion of children under 5 years of age who are developmentally on track in health, learning and psychosocial well-being, by sex</a:t>
            </a:r>
          </a:p>
          <a:p>
            <a:r>
              <a:rPr lang="en-US" b="1" cap="all" dirty="0"/>
              <a:t>4.2.2</a:t>
            </a:r>
          </a:p>
          <a:p>
            <a:r>
              <a:rPr lang="en-US" dirty="0"/>
              <a:t>Participation rate in organized learning (one year before the official primary entry age), by sex</a:t>
            </a:r>
          </a:p>
          <a:p>
            <a:r>
              <a:rPr lang="en-US" b="1" cap="all" dirty="0"/>
              <a:t>4.3</a:t>
            </a:r>
          </a:p>
          <a:p>
            <a:r>
              <a:rPr lang="en-US" dirty="0"/>
              <a:t>By 2030, ensure equal access for all women and men to affordable and quality technical, vocational and tertiary education, including university</a:t>
            </a:r>
          </a:p>
          <a:p>
            <a:r>
              <a:rPr lang="en-US" b="1" cap="all" dirty="0"/>
              <a:t>4.3.1</a:t>
            </a:r>
          </a:p>
          <a:p>
            <a:r>
              <a:rPr lang="en-US" dirty="0"/>
              <a:t>Participation rate of youth and adults in formal and non-formal education and training in the previous 12 months, by sex</a:t>
            </a:r>
          </a:p>
          <a:p>
            <a:r>
              <a:rPr lang="en-US" b="1" cap="all" dirty="0"/>
              <a:t>4.4</a:t>
            </a:r>
          </a:p>
          <a:p>
            <a:r>
              <a:rPr lang="en-US" dirty="0"/>
              <a:t>By 2030, substantially increase the number of youth and adults who have relevant skills, including technical and vocational skills, for employment, decent jobs and entrepreneurship</a:t>
            </a:r>
          </a:p>
          <a:p>
            <a:r>
              <a:rPr lang="en-US" b="1" cap="all" dirty="0"/>
              <a:t>4.4.1</a:t>
            </a:r>
          </a:p>
          <a:p>
            <a:r>
              <a:rPr lang="en-US" dirty="0"/>
              <a:t>Proportion of youth and adults with information and communications technology (ICT) skills, by type of skill</a:t>
            </a:r>
          </a:p>
          <a:p>
            <a:r>
              <a:rPr lang="en-US" b="1" cap="all" dirty="0"/>
              <a:t>4.5</a:t>
            </a:r>
          </a:p>
          <a:p>
            <a:r>
              <a:rPr lang="en-US" dirty="0"/>
              <a:t>By 2030, eliminate gender disparities in education and ensure equal access to all levels of education and vocational training for the vulnerable, including persons with disabilities, indigenous peoples and children in vulnerable situations </a:t>
            </a:r>
            <a:br>
              <a:rPr lang="en-US" dirty="0"/>
            </a:br>
            <a:endParaRPr lang="en-US" dirty="0"/>
          </a:p>
          <a:p>
            <a:r>
              <a:rPr lang="en-US" b="1" cap="all" dirty="0"/>
              <a:t>4.5.1</a:t>
            </a:r>
          </a:p>
          <a:p>
            <a:r>
              <a:rPr lang="en-US" dirty="0"/>
              <a:t>Parity indices (female/male, rural/urban, bottom/top wealth quintile and others such as disability status, indigenous peoples and conflict-affected, as data become available) for all education indicators on this list that can be disaggregated</a:t>
            </a:r>
          </a:p>
          <a:p>
            <a:r>
              <a:rPr lang="en-US" b="1" cap="all" dirty="0"/>
              <a:t>4.6</a:t>
            </a:r>
          </a:p>
          <a:p>
            <a:r>
              <a:rPr lang="en-US" dirty="0"/>
              <a:t>By 2030, ensure that all youth and a substantial proportion of adults, both men and women, achieve literacy and numeracy</a:t>
            </a:r>
          </a:p>
          <a:p>
            <a:r>
              <a:rPr lang="en-US" b="1" cap="all" dirty="0"/>
              <a:t>4.6.1</a:t>
            </a:r>
          </a:p>
          <a:p>
            <a:r>
              <a:rPr lang="en-US" dirty="0"/>
              <a:t>Percentage of population in a given age group achieving at least a fixed level of proficiency in functional (a) literacy and (b) numeracy skills, by sex</a:t>
            </a:r>
          </a:p>
          <a:p>
            <a:r>
              <a:rPr lang="en-US" b="1" cap="all" dirty="0"/>
              <a:t>4.7</a:t>
            </a:r>
          </a:p>
          <a:p>
            <a:r>
              <a:rPr lang="en-US" dirty="0"/>
              <a:t>By 2030, ensure that all learners acquire the knowledge and skills needed to promote sustainable development, including, among others, through education for sustainable development and sustainable lifestyles, human rights, gender equality, promotion of a culture of peace and non-violence, global citizenship and appreciation of cultural diversity and of culture’s contribution to sustainable development </a:t>
            </a:r>
            <a:br>
              <a:rPr lang="en-US" dirty="0"/>
            </a:br>
            <a:endParaRPr lang="en-US" dirty="0"/>
          </a:p>
          <a:p>
            <a:r>
              <a:rPr lang="en-US" b="1" cap="all" dirty="0"/>
              <a:t>4.7.1</a:t>
            </a:r>
          </a:p>
          <a:p>
            <a:r>
              <a:rPr lang="en-US" dirty="0"/>
              <a:t>Extent to which (</a:t>
            </a:r>
            <a:r>
              <a:rPr lang="en-US" dirty="0" err="1"/>
              <a:t>i</a:t>
            </a:r>
            <a:r>
              <a:rPr lang="en-US" dirty="0"/>
              <a:t>) global citizenship education and (ii) education for sustainable development, including gender equality and human rights, are mainstreamed at all levels in: (a) national education policies, (b) curricula, (c) teacher education and (d) student assessment</a:t>
            </a:r>
          </a:p>
          <a:p>
            <a:r>
              <a:rPr lang="en-US" b="1" cap="all" dirty="0"/>
              <a:t>4.A</a:t>
            </a:r>
          </a:p>
          <a:p>
            <a:r>
              <a:rPr lang="en-US" dirty="0"/>
              <a:t>Build and upgrade education facilities that are child, disability and gender sensitive and provide safe, non-violent, inclusive and effective learning environments for all </a:t>
            </a:r>
            <a:br>
              <a:rPr lang="en-US" dirty="0"/>
            </a:br>
            <a:endParaRPr lang="en-US" dirty="0"/>
          </a:p>
          <a:p>
            <a:r>
              <a:rPr lang="en-US" b="1" cap="all" dirty="0"/>
              <a:t>4.A.1</a:t>
            </a:r>
          </a:p>
          <a:p>
            <a:r>
              <a:rPr lang="en-US" dirty="0"/>
              <a:t>Proportion of schools with access to: (a) electricity; (b) the Internet for pedagogical purposes; (c) computers for pedagogical purposes; (d) adapted infrastructure and materials for students with disabilities; (e) basic drinking water; (f) single-sex basic sanitation facilities; and (g) basic handwashing facilities (as per the WASH indicator definitions)</a:t>
            </a:r>
          </a:p>
          <a:p>
            <a:r>
              <a:rPr lang="en-US" b="1" cap="all" dirty="0"/>
              <a:t>4.B</a:t>
            </a:r>
          </a:p>
          <a:p>
            <a:r>
              <a:rPr lang="en-US" dirty="0"/>
              <a:t>By 2020, substantially expand globally the number of scholarships available to developing countries, in particular least developed countries, small island developing States and African countries, for enrolment in higher education, including vocational training and information and communications technology, technical, engineering and scientific </a:t>
            </a:r>
            <a:r>
              <a:rPr lang="en-US" dirty="0" err="1"/>
              <a:t>programmes</a:t>
            </a:r>
            <a:r>
              <a:rPr lang="en-US" dirty="0"/>
              <a:t>, in developed countries and other developing countries </a:t>
            </a:r>
            <a:br>
              <a:rPr lang="en-US" dirty="0"/>
            </a:br>
            <a:endParaRPr lang="en-US" dirty="0"/>
          </a:p>
          <a:p>
            <a:r>
              <a:rPr lang="en-US" b="1" cap="all" dirty="0"/>
              <a:t>4.B.1</a:t>
            </a:r>
          </a:p>
          <a:p>
            <a:r>
              <a:rPr lang="en-US" dirty="0"/>
              <a:t>Volume of official development assistance flows for scholarships by sector and type of study</a:t>
            </a:r>
          </a:p>
          <a:p>
            <a:r>
              <a:rPr lang="en-US" b="1" cap="all" dirty="0"/>
              <a:t>4.C</a:t>
            </a:r>
          </a:p>
          <a:p>
            <a:r>
              <a:rPr lang="en-US" dirty="0"/>
              <a:t>By 2030, substantially increase the supply of qualified teachers, including through international cooperation for teacher training in developing countries, especially least developed countries and small island developing States</a:t>
            </a:r>
          </a:p>
          <a:p>
            <a:r>
              <a:rPr lang="en-US" b="1" cap="all" dirty="0"/>
              <a:t>4.C.1</a:t>
            </a:r>
          </a:p>
          <a:p>
            <a:r>
              <a:rPr lang="en-US" dirty="0"/>
              <a:t>Proportion of teachers in: (a) pre-primary; (b) primary; (c) lower secondary; and (d) upper secondary education who have received at least the minimum organized teacher training (e.g. pedagogical training) pre-service or in-service required for teaching at the relevant level in a given country</a:t>
            </a:r>
          </a:p>
          <a:p>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3</a:t>
            </a:fld>
            <a:endParaRPr lang="en-US"/>
          </a:p>
        </p:txBody>
      </p:sp>
    </p:spTree>
    <p:extLst>
      <p:ext uri="{BB962C8B-B14F-4D97-AF65-F5344CB8AC3E}">
        <p14:creationId xmlns:p14="http://schemas.microsoft.com/office/powerpoint/2010/main" val="850787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sz="1200" b="0" i="0" kern="1200" dirty="0">
                <a:solidFill>
                  <a:schemeClr val="tx1"/>
                </a:solidFill>
                <a:effectLst/>
                <a:latin typeface="+mn-lt"/>
                <a:ea typeface="+mn-ea"/>
                <a:cs typeface="+mn-cs"/>
              </a:rPr>
              <a:t>30 years of mobility under the Erasmus </a:t>
            </a:r>
            <a:r>
              <a:rPr lang="en-US" sz="1200" b="0" i="0" kern="1200" dirty="0" err="1">
                <a:solidFill>
                  <a:schemeClr val="tx1"/>
                </a:solidFill>
                <a:effectLst/>
                <a:latin typeface="+mn-lt"/>
                <a:ea typeface="+mn-ea"/>
                <a:cs typeface="+mn-cs"/>
              </a:rPr>
              <a:t>programme</a:t>
            </a:r>
            <a:r>
              <a:rPr lang="en-US" sz="1200" b="0" i="0" kern="1200" dirty="0">
                <a:solidFill>
                  <a:schemeClr val="tx1"/>
                </a:solidFill>
                <a:effectLst/>
                <a:latin typeface="+mn-lt"/>
                <a:ea typeface="+mn-ea"/>
                <a:cs typeface="+mn-cs"/>
              </a:rPr>
              <a:t> – now Erasmus+ – have provided Europe with thousands of bridges of trust to study, train or volunteer abroad. Today, Europeans can freely cross borders to learn more from each other's views and perspectives; exchange experiences and ideas; share values; and start joint projects. Wider horizons, a broader common understanding and a larger toolset define the Erasmus+ generation.</a:t>
            </a:r>
          </a:p>
          <a:p>
            <a:r>
              <a:rPr lang="en-US" sz="1200" b="0" i="0" kern="1200" dirty="0">
                <a:solidFill>
                  <a:schemeClr val="tx1"/>
                </a:solidFill>
                <a:effectLst/>
                <a:latin typeface="+mn-lt"/>
                <a:ea typeface="+mn-ea"/>
                <a:cs typeface="+mn-cs"/>
              </a:rPr>
              <a:t>What started in 1987 as voluntary cooperation between 11 European countries has developed into a unique global network. Under Erasmus+, it is now possible for students, staff and young people from all over the world to come to Europe, just as Europeans can go to other parts of the world. As Bart Merci, project coordinator of an Erasmus Mundus Master Degree </a:t>
            </a:r>
            <a:r>
              <a:rPr lang="en-US" sz="1200" b="0" i="0" kern="1200" dirty="0" err="1">
                <a:solidFill>
                  <a:schemeClr val="tx1"/>
                </a:solidFill>
                <a:effectLst/>
                <a:latin typeface="+mn-lt"/>
                <a:ea typeface="+mn-ea"/>
                <a:cs typeface="+mn-cs"/>
              </a:rPr>
              <a:t>programme</a:t>
            </a:r>
            <a:r>
              <a:rPr lang="en-US" sz="1200" b="0" i="0" kern="1200" dirty="0">
                <a:solidFill>
                  <a:schemeClr val="tx1"/>
                </a:solidFill>
                <a:effectLst/>
                <a:latin typeface="+mn-lt"/>
                <a:ea typeface="+mn-ea"/>
                <a:cs typeface="+mn-cs"/>
              </a:rPr>
              <a:t> explains, ‘</a:t>
            </a:r>
            <a:r>
              <a:rPr lang="en-US" sz="1200" b="0" i="1" kern="1200" dirty="0">
                <a:solidFill>
                  <a:schemeClr val="tx1"/>
                </a:solidFill>
                <a:effectLst/>
                <a:latin typeface="+mn-lt"/>
                <a:ea typeface="+mn-ea"/>
                <a:cs typeface="+mn-cs"/>
              </a:rPr>
              <a:t>for the students, as much as they learn about other countries they also learn to reflect about their own country</a:t>
            </a:r>
            <a:r>
              <a:rPr lang="en-US" sz="1200" b="0" i="0" kern="1200" dirty="0">
                <a:solidFill>
                  <a:schemeClr val="tx1"/>
                </a:solidFill>
                <a:effectLst/>
                <a:latin typeface="+mn-lt"/>
                <a:ea typeface="+mn-ea"/>
                <a:cs typeface="+mn-cs"/>
              </a:rPr>
              <a:t>.'</a:t>
            </a:r>
          </a:p>
          <a:p>
            <a:r>
              <a:rPr lang="en-US" sz="1200" b="0" i="0" kern="1200" dirty="0">
                <a:solidFill>
                  <a:schemeClr val="tx1"/>
                </a:solidFill>
                <a:effectLst/>
                <a:latin typeface="+mn-lt"/>
                <a:ea typeface="+mn-ea"/>
                <a:cs typeface="+mn-cs"/>
              </a:rPr>
              <a:t>The benefits go well beyond individuals: universities and youth </a:t>
            </a:r>
            <a:r>
              <a:rPr lang="en-US" sz="1200" b="0" i="0" kern="1200" dirty="0" err="1">
                <a:solidFill>
                  <a:schemeClr val="tx1"/>
                </a:solidFill>
                <a:effectLst/>
                <a:latin typeface="+mn-lt"/>
                <a:ea typeface="+mn-ea"/>
                <a:cs typeface="+mn-cs"/>
              </a:rPr>
              <a:t>organisations</a:t>
            </a:r>
            <a:r>
              <a:rPr lang="en-US" sz="1200" b="0" i="0" kern="1200" dirty="0">
                <a:solidFill>
                  <a:schemeClr val="tx1"/>
                </a:solidFill>
                <a:effectLst/>
                <a:latin typeface="+mn-lt"/>
                <a:ea typeface="+mn-ea"/>
                <a:cs typeface="+mn-cs"/>
              </a:rPr>
              <a:t> from partner countries also benefit from the transfer of ideas and expertise that help build the skills and capacities Europeans need to embrace the challenges of a </a:t>
            </a:r>
            <a:r>
              <a:rPr lang="en-US" sz="1200" b="0" i="0" kern="1200" dirty="0" err="1">
                <a:solidFill>
                  <a:schemeClr val="tx1"/>
                </a:solidFill>
                <a:effectLst/>
                <a:latin typeface="+mn-lt"/>
                <a:ea typeface="+mn-ea"/>
                <a:cs typeface="+mn-cs"/>
              </a:rPr>
              <a:t>globalised</a:t>
            </a:r>
            <a:r>
              <a:rPr lang="en-US" sz="1200" b="0" i="0" kern="1200" dirty="0">
                <a:solidFill>
                  <a:schemeClr val="tx1"/>
                </a:solidFill>
                <a:effectLst/>
                <a:latin typeface="+mn-lt"/>
                <a:ea typeface="+mn-ea"/>
                <a:cs typeface="+mn-cs"/>
              </a:rPr>
              <a:t> economy. The people-to-people contact that Erasmus+ projects create is a perfect match for the EU's foreign policies, which aim to improve Europe's standing and relations with the rest of the world. This way, Erasmus+ forms part and parcel of the EU's foreign and diplomatic policy, such as in the new EU-Africa strategy, where higher education and youth cooperation play a key role.</a:t>
            </a:r>
          </a:p>
          <a:p>
            <a:r>
              <a:rPr lang="en-US" sz="1200" b="0" i="0" kern="1200" dirty="0">
                <a:solidFill>
                  <a:schemeClr val="tx1"/>
                </a:solidFill>
                <a:effectLst/>
                <a:latin typeface="+mn-lt"/>
                <a:ea typeface="+mn-ea"/>
                <a:cs typeface="+mn-cs"/>
              </a:rPr>
              <a:t>A number of studies have raised issues related to the selection into the </a:t>
            </a:r>
            <a:r>
              <a:rPr lang="en-US" sz="1200" b="0" i="0" kern="1200" dirty="0" err="1">
                <a:solidFill>
                  <a:schemeClr val="tx1"/>
                </a:solidFill>
                <a:effectLst/>
                <a:latin typeface="+mn-lt"/>
                <a:ea typeface="+mn-ea"/>
                <a:cs typeface="+mn-cs"/>
              </a:rPr>
              <a:t>programme</a:t>
            </a:r>
            <a:r>
              <a:rPr lang="en-US" sz="1200" b="0" i="0" kern="1200" dirty="0">
                <a:solidFill>
                  <a:schemeClr val="tx1"/>
                </a:solidFill>
                <a:effectLst/>
                <a:latin typeface="+mn-lt"/>
                <a:ea typeface="+mn-ea"/>
                <a:cs typeface="+mn-cs"/>
              </a:rPr>
              <a:t> and the representativeness of the participants. Such studies have raised doubts about the inclusiveness of the </a:t>
            </a:r>
            <a:r>
              <a:rPr lang="en-US" sz="1200" b="0" i="0" kern="1200" dirty="0" err="1">
                <a:solidFill>
                  <a:schemeClr val="tx1"/>
                </a:solidFill>
                <a:effectLst/>
                <a:latin typeface="+mn-lt"/>
                <a:ea typeface="+mn-ea"/>
                <a:cs typeface="+mn-cs"/>
              </a:rPr>
              <a:t>programme</a:t>
            </a:r>
            <a:r>
              <a:rPr lang="en-US" sz="1200" b="0" i="0" kern="1200" dirty="0">
                <a:solidFill>
                  <a:schemeClr val="tx1"/>
                </a:solidFill>
                <a:effectLst/>
                <a:latin typeface="+mn-lt"/>
                <a:ea typeface="+mn-ea"/>
                <a:cs typeface="+mn-cs"/>
              </a:rPr>
              <a:t>, by socio-economic background, level of study, or academic performance. Thus, one study analyses the financial issues and family background of Erasmus students, showing that despite the fact that access to the </a:t>
            </a:r>
            <a:r>
              <a:rPr lang="en-US" sz="1200" b="0" i="0" kern="1200" dirty="0" err="1">
                <a:solidFill>
                  <a:schemeClr val="tx1"/>
                </a:solidFill>
                <a:effectLst/>
                <a:latin typeface="+mn-lt"/>
                <a:ea typeface="+mn-ea"/>
                <a:cs typeface="+mn-cs"/>
              </a:rPr>
              <a:t>programme</a:t>
            </a:r>
            <a:r>
              <a:rPr lang="en-US" sz="1200" b="0" i="0" kern="1200" dirty="0">
                <a:solidFill>
                  <a:schemeClr val="tx1"/>
                </a:solidFill>
                <a:effectLst/>
                <a:latin typeface="+mn-lt"/>
                <a:ea typeface="+mn-ea"/>
                <a:cs typeface="+mn-cs"/>
              </a:rPr>
              <a:t> has been moderately widened, there are still important socio-economic barriers to participation in the </a:t>
            </a:r>
            <a:r>
              <a:rPr lang="en-US" sz="1200" b="0" i="0" kern="1200" dirty="0" err="1">
                <a:solidFill>
                  <a:schemeClr val="tx1"/>
                </a:solidFill>
                <a:effectLst/>
                <a:latin typeface="+mn-lt"/>
                <a:ea typeface="+mn-ea"/>
                <a:cs typeface="+mn-cs"/>
              </a:rPr>
              <a:t>programme</a:t>
            </a:r>
            <a:r>
              <a:rPr lang="en-US" sz="1200" b="0" i="0" kern="1200" dirty="0">
                <a:solidFill>
                  <a:schemeClr val="tx1"/>
                </a:solidFill>
                <a:effectLst/>
                <a:latin typeface="+mn-lt"/>
                <a:ea typeface="+mn-ea"/>
                <a:cs typeface="+mn-cs"/>
              </a:rPr>
              <a:t>.</a:t>
            </a:r>
            <a:r>
              <a:rPr lang="en-US" sz="1200" b="0" i="0" u="none" strike="noStrike" kern="1200" baseline="30000" dirty="0">
                <a:solidFill>
                  <a:schemeClr val="tx1"/>
                </a:solidFill>
                <a:effectLst/>
                <a:latin typeface="+mn-lt"/>
                <a:ea typeface="+mn-ea"/>
                <a:cs typeface="+mn-cs"/>
                <a:hlinkClick r:id="rId3"/>
              </a:rPr>
              <a:t>[14]</a:t>
            </a:r>
            <a:r>
              <a:rPr lang="en-US" sz="1200" b="0" i="0" kern="1200" dirty="0">
                <a:solidFill>
                  <a:schemeClr val="tx1"/>
                </a:solidFill>
                <a:effectLst/>
                <a:latin typeface="+mn-lt"/>
                <a:ea typeface="+mn-ea"/>
                <a:cs typeface="+mn-cs"/>
              </a:rPr>
              <a:t> Another study argues that the reason why the Erasmus </a:t>
            </a:r>
            <a:r>
              <a:rPr lang="en-US" sz="1200" b="0" i="0" kern="1200" dirty="0" err="1">
                <a:solidFill>
                  <a:schemeClr val="tx1"/>
                </a:solidFill>
                <a:effectLst/>
                <a:latin typeface="+mn-lt"/>
                <a:ea typeface="+mn-ea"/>
                <a:cs typeface="+mn-cs"/>
              </a:rPr>
              <a:t>programme</a:t>
            </a:r>
            <a:r>
              <a:rPr lang="en-US" sz="1200" b="0" i="0" kern="1200" dirty="0">
                <a:solidFill>
                  <a:schemeClr val="tx1"/>
                </a:solidFill>
                <a:effectLst/>
                <a:latin typeface="+mn-lt"/>
                <a:ea typeface="+mn-ea"/>
                <a:cs typeface="+mn-cs"/>
              </a:rPr>
              <a:t> misses its mark to reinforce a European identity is that it addresses university students, who are already very likely to feel European.</a:t>
            </a:r>
            <a:r>
              <a:rPr lang="en-US" sz="1200" b="0" i="0" u="none" strike="noStrike" kern="1200" baseline="30000" dirty="0">
                <a:solidFill>
                  <a:schemeClr val="tx1"/>
                </a:solidFill>
                <a:effectLst/>
                <a:latin typeface="+mn-lt"/>
                <a:ea typeface="+mn-ea"/>
                <a:cs typeface="+mn-cs"/>
                <a:hlinkClick r:id="rId4"/>
              </a:rPr>
              <a:t>[15]</a:t>
            </a:r>
            <a:r>
              <a:rPr lang="en-US" sz="1200" b="0" i="0" kern="1200" dirty="0">
                <a:solidFill>
                  <a:schemeClr val="tx1"/>
                </a:solidFill>
                <a:effectLst/>
                <a:latin typeface="+mn-lt"/>
                <a:ea typeface="+mn-ea"/>
                <a:cs typeface="+mn-cs"/>
              </a:rPr>
              <a:t> Finally, another study uncovered what seems to be an adverse self-selection of Erasmus students based on their prior academic performance, with higher-performing students less likely to participate than lower-performing ones. However, this case was based on a number of four hundred graduates in a Spanish university only. </a:t>
            </a:r>
            <a:r>
              <a:rPr lang="en-US" sz="1200" b="0" i="0" u="none" strike="noStrike" kern="1200" baseline="30000" dirty="0">
                <a:solidFill>
                  <a:schemeClr val="tx1"/>
                </a:solidFill>
                <a:effectLst/>
                <a:latin typeface="+mn-lt"/>
                <a:ea typeface="+mn-ea"/>
                <a:cs typeface="+mn-cs"/>
                <a:hlinkClick r:id="rId5"/>
              </a:rPr>
              <a:t>[16]</a:t>
            </a:r>
            <a:endParaRPr lang="en-US" sz="1200" b="0" i="0" kern="1200" dirty="0">
              <a:solidFill>
                <a:schemeClr val="tx1"/>
              </a:solidFill>
              <a:effectLst/>
              <a:latin typeface="+mn-lt"/>
              <a:ea typeface="+mn-ea"/>
              <a:cs typeface="+mn-cs"/>
            </a:endParaRPr>
          </a:p>
        </p:txBody>
      </p:sp>
      <p:sp>
        <p:nvSpPr>
          <p:cNvPr id="4" name="Dia számának helye 3"/>
          <p:cNvSpPr>
            <a:spLocks noGrp="1"/>
          </p:cNvSpPr>
          <p:nvPr>
            <p:ph type="sldNum" sz="quarter" idx="10"/>
          </p:nvPr>
        </p:nvSpPr>
        <p:spPr/>
        <p:txBody>
          <a:bodyPr/>
          <a:lstStyle/>
          <a:p>
            <a:fld id="{EBB4DAFA-41E4-4D43-975E-E988A6DEC79C}" type="slidenum">
              <a:rPr lang="en-US" smtClean="0"/>
              <a:t>12</a:t>
            </a:fld>
            <a:endParaRPr lang="en-US"/>
          </a:p>
        </p:txBody>
      </p:sp>
    </p:spTree>
    <p:extLst>
      <p:ext uri="{BB962C8B-B14F-4D97-AF65-F5344CB8AC3E}">
        <p14:creationId xmlns:p14="http://schemas.microsoft.com/office/powerpoint/2010/main" val="3507513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With about 17% of the Erasmus+ budget going towards projects and scholarships with a worldwide focus, the period stretching from 2014-2020 will see this funding translate into 180,000 students and staff moving between Europe and the rest of the world; 1,000 capacity building projects for higher education; and 30,000 scholarships for students worldwide to take part in Erasmus Mundus Joint Master Degree </a:t>
            </a:r>
            <a:r>
              <a:rPr lang="en-US" sz="1200" b="0" i="0" kern="1200" dirty="0" err="1">
                <a:solidFill>
                  <a:schemeClr val="tx1"/>
                </a:solidFill>
                <a:effectLst/>
                <a:latin typeface="+mn-lt"/>
                <a:ea typeface="+mn-ea"/>
                <a:cs typeface="+mn-cs"/>
              </a:rPr>
              <a:t>programmes</a:t>
            </a:r>
            <a:r>
              <a:rPr lang="en-US" sz="1200" b="0" i="0" kern="1200" dirty="0">
                <a:solidFill>
                  <a:schemeClr val="tx1"/>
                </a:solidFill>
                <a:effectLst/>
                <a:latin typeface="+mn-lt"/>
                <a:ea typeface="+mn-ea"/>
                <a:cs typeface="+mn-cs"/>
              </a:rPr>
              <a:t>.</a:t>
            </a:r>
            <a:endParaRPr lang="hu-HU"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Pakistani novelist </a:t>
            </a:r>
            <a:r>
              <a:rPr lang="en-US" sz="1200" b="0" i="0" u="none" strike="noStrike" kern="1200" dirty="0" err="1">
                <a:solidFill>
                  <a:schemeClr val="tx1"/>
                </a:solidFill>
                <a:effectLst/>
                <a:latin typeface="+mn-lt"/>
                <a:ea typeface="+mn-ea"/>
                <a:cs typeface="+mn-cs"/>
                <a:hlinkClick r:id="rId3" tooltip="Nimra Ahmed (page does not exist)"/>
              </a:rPr>
              <a:t>Nimra</a:t>
            </a:r>
            <a:r>
              <a:rPr lang="en-US" sz="1200" b="0" i="0" u="none" strike="noStrike" kern="1200" dirty="0">
                <a:solidFill>
                  <a:schemeClr val="tx1"/>
                </a:solidFill>
                <a:effectLst/>
                <a:latin typeface="+mn-lt"/>
                <a:ea typeface="+mn-ea"/>
                <a:cs typeface="+mn-cs"/>
                <a:hlinkClick r:id="rId3" tooltip="Nimra Ahmed (page does not exist)"/>
              </a:rPr>
              <a:t> Ahmed</a:t>
            </a:r>
            <a:r>
              <a:rPr lang="en-US" sz="1200" b="0" i="0" kern="1200" dirty="0">
                <a:solidFill>
                  <a:schemeClr val="tx1"/>
                </a:solidFill>
                <a:effectLst/>
                <a:latin typeface="+mn-lt"/>
                <a:ea typeface="+mn-ea"/>
                <a:cs typeface="+mn-cs"/>
              </a:rPr>
              <a:t>'s novel "Jannat K </a:t>
            </a:r>
            <a:r>
              <a:rPr lang="en-US" sz="1200" b="0" i="0" kern="1200" dirty="0" err="1">
                <a:solidFill>
                  <a:schemeClr val="tx1"/>
                </a:solidFill>
                <a:effectLst/>
                <a:latin typeface="+mn-lt"/>
                <a:ea typeface="+mn-ea"/>
                <a:cs typeface="+mn-cs"/>
              </a:rPr>
              <a:t>Patte</a:t>
            </a:r>
            <a:r>
              <a:rPr lang="en-US" sz="1200" b="0" i="0" kern="1200" dirty="0">
                <a:solidFill>
                  <a:schemeClr val="tx1"/>
                </a:solidFill>
                <a:effectLst/>
                <a:latin typeface="+mn-lt"/>
                <a:ea typeface="+mn-ea"/>
                <a:cs typeface="+mn-cs"/>
              </a:rPr>
              <a:t>" (Leaves of Heaven) is based on the Erasmus </a:t>
            </a:r>
            <a:r>
              <a:rPr lang="en-US" sz="1200" b="0" i="0" kern="1200" dirty="0" err="1">
                <a:solidFill>
                  <a:schemeClr val="tx1"/>
                </a:solidFill>
                <a:effectLst/>
                <a:latin typeface="+mn-lt"/>
                <a:ea typeface="+mn-ea"/>
                <a:cs typeface="+mn-cs"/>
              </a:rPr>
              <a:t>programme</a:t>
            </a:r>
            <a:r>
              <a:rPr lang="en-US" sz="1200" b="0" i="0" kern="1200" dirty="0">
                <a:solidFill>
                  <a:schemeClr val="tx1"/>
                </a:solidFill>
                <a:effectLst/>
                <a:latin typeface="+mn-lt"/>
                <a:ea typeface="+mn-ea"/>
                <a:cs typeface="+mn-cs"/>
              </a:rPr>
              <a:t>, where the protagonist Haya goes to </a:t>
            </a:r>
            <a:r>
              <a:rPr lang="en-US" sz="1200" b="0" i="0" u="none" strike="noStrike" kern="1200" dirty="0" err="1">
                <a:solidFill>
                  <a:schemeClr val="tx1"/>
                </a:solidFill>
                <a:effectLst/>
                <a:latin typeface="+mn-lt"/>
                <a:ea typeface="+mn-ea"/>
                <a:cs typeface="+mn-cs"/>
                <a:hlinkClick r:id="rId4" tooltip="Sabancı University"/>
              </a:rPr>
              <a:t>Sabancı</a:t>
            </a:r>
            <a:r>
              <a:rPr lang="en-US" sz="1200" b="0" i="0" u="none" strike="noStrike" kern="1200" dirty="0">
                <a:solidFill>
                  <a:schemeClr val="tx1"/>
                </a:solidFill>
                <a:effectLst/>
                <a:latin typeface="+mn-lt"/>
                <a:ea typeface="+mn-ea"/>
                <a:cs typeface="+mn-cs"/>
                <a:hlinkClick r:id="rId4" tooltip="Sabancı University"/>
              </a:rPr>
              <a:t> </a:t>
            </a:r>
            <a:r>
              <a:rPr lang="en-US" sz="1200" b="0" i="0" u="none" strike="noStrike" kern="1200" dirty="0" err="1">
                <a:solidFill>
                  <a:schemeClr val="tx1"/>
                </a:solidFill>
                <a:effectLst/>
                <a:latin typeface="+mn-lt"/>
                <a:ea typeface="+mn-ea"/>
                <a:cs typeface="+mn-cs"/>
                <a:hlinkClick r:id="rId4" tooltip="Sabancı University"/>
              </a:rPr>
              <a:t>University</a:t>
            </a:r>
            <a:r>
              <a:rPr lang="en-US" sz="1200" b="0" i="0" kern="1200" dirty="0" err="1">
                <a:solidFill>
                  <a:schemeClr val="tx1"/>
                </a:solidFill>
                <a:effectLst/>
                <a:latin typeface="+mn-lt"/>
                <a:ea typeface="+mn-ea"/>
                <a:cs typeface="+mn-cs"/>
              </a:rPr>
              <a:t>through</a:t>
            </a:r>
            <a:r>
              <a:rPr lang="en-US" sz="1200" b="0" i="0"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hlinkClick r:id="rId5" tooltip="Erasmus Mundus"/>
              </a:rPr>
              <a:t>Erasmus Mundus</a:t>
            </a:r>
            <a:r>
              <a:rPr lang="en-US" sz="1200" b="0" i="0" kern="1200" dirty="0">
                <a:solidFill>
                  <a:schemeClr val="tx1"/>
                </a:solidFill>
                <a:effectLst/>
                <a:latin typeface="+mn-lt"/>
                <a:ea typeface="+mn-ea"/>
                <a:cs typeface="+mn-cs"/>
              </a:rPr>
              <a:t>, which marks a turning point in her life.</a:t>
            </a:r>
            <a:r>
              <a:rPr lang="en-US" sz="1200" b="0" i="0" u="none" strike="noStrike" kern="1200" baseline="30000" dirty="0">
                <a:solidFill>
                  <a:schemeClr val="tx1"/>
                </a:solidFill>
                <a:effectLst/>
                <a:latin typeface="+mn-lt"/>
                <a:ea typeface="+mn-ea"/>
                <a:cs typeface="+mn-cs"/>
                <a:hlinkClick r:id="rId6"/>
              </a:rPr>
              <a:t>[21]</a:t>
            </a:r>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13</a:t>
            </a:fld>
            <a:endParaRPr lang="en-US"/>
          </a:p>
        </p:txBody>
      </p:sp>
    </p:spTree>
    <p:extLst>
      <p:ext uri="{BB962C8B-B14F-4D97-AF65-F5344CB8AC3E}">
        <p14:creationId xmlns:p14="http://schemas.microsoft.com/office/powerpoint/2010/main" val="22194153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number of studies have raised issues related to the selection into the </a:t>
            </a:r>
            <a:r>
              <a:rPr lang="en-US" dirty="0" err="1"/>
              <a:t>programme</a:t>
            </a:r>
            <a:r>
              <a:rPr lang="en-US" dirty="0"/>
              <a:t> and the representativeness of the participants. Such studies have raised doubts about the inclusiveness of the </a:t>
            </a:r>
            <a:r>
              <a:rPr lang="en-US" dirty="0" err="1"/>
              <a:t>programme</a:t>
            </a:r>
            <a:r>
              <a:rPr lang="en-US" dirty="0"/>
              <a:t>, by socio-economic background, level of study, or academic performance. Thus, one study analyses the financial issues and family background of Erasmus students, showing that despite the fact that access to the </a:t>
            </a:r>
            <a:r>
              <a:rPr lang="en-US" dirty="0" err="1"/>
              <a:t>programme</a:t>
            </a:r>
            <a:r>
              <a:rPr lang="en-US" dirty="0"/>
              <a:t> has been moderately widened, there are still important socio-economic barriers to participation in the </a:t>
            </a:r>
            <a:r>
              <a:rPr lang="en-US" dirty="0" err="1"/>
              <a:t>programme</a:t>
            </a:r>
            <a:r>
              <a:rPr lang="en-US" dirty="0"/>
              <a:t>.</a:t>
            </a:r>
            <a:r>
              <a:rPr lang="en-US" baseline="30000" dirty="0">
                <a:hlinkClick r:id="rId3"/>
              </a:rPr>
              <a:t>[14]</a:t>
            </a:r>
            <a:r>
              <a:rPr lang="en-US" dirty="0"/>
              <a:t> Another study argues that the reason why the Erasmus </a:t>
            </a:r>
            <a:r>
              <a:rPr lang="en-US" dirty="0" err="1"/>
              <a:t>programme</a:t>
            </a:r>
            <a:r>
              <a:rPr lang="en-US" dirty="0"/>
              <a:t> misses its mark to reinforce a European identity is that it addresses university students, who are already very likely to feel European.</a:t>
            </a:r>
            <a:r>
              <a:rPr lang="en-US" baseline="30000" dirty="0">
                <a:hlinkClick r:id="rId4"/>
              </a:rPr>
              <a:t>[15]</a:t>
            </a:r>
            <a:r>
              <a:rPr lang="en-US" dirty="0"/>
              <a:t> Finally, another study uncovered what seems to be an adverse self-selection of Erasmus students based on their prior academic performance, with higher-performing students less likely to participate than lower-performing ones. However, this case was based on a number of four hundred graduates in a Spanish university only. </a:t>
            </a:r>
            <a:r>
              <a:rPr lang="en-US" baseline="30000" dirty="0">
                <a:hlinkClick r:id="rId5"/>
              </a:rPr>
              <a:t>[16]</a:t>
            </a:r>
            <a:endParaRPr lang="en-US" dirty="0"/>
          </a:p>
          <a:p>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14</a:t>
            </a:fld>
            <a:endParaRPr lang="en-US"/>
          </a:p>
        </p:txBody>
      </p:sp>
    </p:spTree>
    <p:extLst>
      <p:ext uri="{BB962C8B-B14F-4D97-AF65-F5344CB8AC3E}">
        <p14:creationId xmlns:p14="http://schemas.microsoft.com/office/powerpoint/2010/main" val="906424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p:txBody>
      </p:sp>
      <p:sp>
        <p:nvSpPr>
          <p:cNvPr id="4" name="Dia számának helye 3"/>
          <p:cNvSpPr>
            <a:spLocks noGrp="1"/>
          </p:cNvSpPr>
          <p:nvPr>
            <p:ph type="sldNum" sz="quarter" idx="10"/>
          </p:nvPr>
        </p:nvSpPr>
        <p:spPr/>
        <p:txBody>
          <a:bodyPr/>
          <a:lstStyle/>
          <a:p>
            <a:fld id="{EBB4DAFA-41E4-4D43-975E-E988A6DEC79C}" type="slidenum">
              <a:rPr lang="en-US" smtClean="0"/>
              <a:t>15</a:t>
            </a:fld>
            <a:endParaRPr lang="en-US"/>
          </a:p>
        </p:txBody>
      </p:sp>
    </p:spTree>
    <p:extLst>
      <p:ext uri="{BB962C8B-B14F-4D97-AF65-F5344CB8AC3E}">
        <p14:creationId xmlns:p14="http://schemas.microsoft.com/office/powerpoint/2010/main" val="41422305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number of studies have raised issues related to the selection into the </a:t>
            </a:r>
            <a:r>
              <a:rPr lang="en-US" dirty="0" err="1"/>
              <a:t>programme</a:t>
            </a:r>
            <a:r>
              <a:rPr lang="en-US" dirty="0"/>
              <a:t> and the representativeness of the participants. Such studies have raised doubts about the inclusiveness of the </a:t>
            </a:r>
            <a:r>
              <a:rPr lang="en-US" dirty="0" err="1"/>
              <a:t>programme</a:t>
            </a:r>
            <a:r>
              <a:rPr lang="en-US" dirty="0"/>
              <a:t>, by socio-economic background, level of study, or academic performance. Thus, one study analyses the financial issues and family background of Erasmus students, showing that despite the fact that access to the </a:t>
            </a:r>
            <a:r>
              <a:rPr lang="en-US" dirty="0" err="1"/>
              <a:t>programme</a:t>
            </a:r>
            <a:r>
              <a:rPr lang="en-US" dirty="0"/>
              <a:t> has been moderately widened, there are still important socio-economic barriers to participation in the </a:t>
            </a:r>
            <a:r>
              <a:rPr lang="en-US" dirty="0" err="1"/>
              <a:t>programme</a:t>
            </a:r>
            <a:r>
              <a:rPr lang="en-US" dirty="0"/>
              <a:t>.</a:t>
            </a:r>
            <a:r>
              <a:rPr lang="en-US" baseline="30000" dirty="0">
                <a:hlinkClick r:id="rId3"/>
              </a:rPr>
              <a:t>[14]</a:t>
            </a:r>
            <a:r>
              <a:rPr lang="en-US" dirty="0"/>
              <a:t> Another study argues that the reason why the Erasmus </a:t>
            </a:r>
            <a:r>
              <a:rPr lang="en-US" dirty="0" err="1"/>
              <a:t>programme</a:t>
            </a:r>
            <a:r>
              <a:rPr lang="en-US" dirty="0"/>
              <a:t> misses its mark to reinforce a European identity is that it addresses university students, who are already very likely to feel European.</a:t>
            </a:r>
            <a:r>
              <a:rPr lang="en-US" baseline="30000" dirty="0">
                <a:hlinkClick r:id="rId4"/>
              </a:rPr>
              <a:t>[15]</a:t>
            </a:r>
            <a:r>
              <a:rPr lang="en-US" dirty="0"/>
              <a:t> Finally, another study uncovered what seems to be an adverse self-selection of Erasmus students based on their prior academic performance, with higher-performing students less likely to participate than lower-performing ones. However, this case was based on a number of four hundred graduates in a Spanish university only. </a:t>
            </a:r>
            <a:r>
              <a:rPr lang="en-US" baseline="30000" dirty="0">
                <a:hlinkClick r:id="rId5"/>
              </a:rPr>
              <a:t>[16]</a:t>
            </a:r>
            <a:endParaRPr lang="en-US" dirty="0"/>
          </a:p>
          <a:p>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16</a:t>
            </a:fld>
            <a:endParaRPr lang="en-US"/>
          </a:p>
        </p:txBody>
      </p:sp>
    </p:spTree>
    <p:extLst>
      <p:ext uri="{BB962C8B-B14F-4D97-AF65-F5344CB8AC3E}">
        <p14:creationId xmlns:p14="http://schemas.microsoft.com/office/powerpoint/2010/main" val="156812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dirty="0"/>
              <a:t>https://www.youtube.com/watch?v=c0xa98cy-Rw</a:t>
            </a:r>
          </a:p>
        </p:txBody>
      </p:sp>
      <p:sp>
        <p:nvSpPr>
          <p:cNvPr id="4" name="Dia számának helye 3"/>
          <p:cNvSpPr>
            <a:spLocks noGrp="1"/>
          </p:cNvSpPr>
          <p:nvPr>
            <p:ph type="sldNum" sz="quarter" idx="10"/>
          </p:nvPr>
        </p:nvSpPr>
        <p:spPr/>
        <p:txBody>
          <a:bodyPr/>
          <a:lstStyle/>
          <a:p>
            <a:fld id="{EBB4DAFA-41E4-4D43-975E-E988A6DEC79C}" type="slidenum">
              <a:rPr lang="en-US" smtClean="0"/>
              <a:t>17</a:t>
            </a:fld>
            <a:endParaRPr lang="en-US"/>
          </a:p>
        </p:txBody>
      </p:sp>
    </p:spTree>
    <p:extLst>
      <p:ext uri="{BB962C8B-B14F-4D97-AF65-F5344CB8AC3E}">
        <p14:creationId xmlns:p14="http://schemas.microsoft.com/office/powerpoint/2010/main" val="3168611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4</a:t>
            </a:fld>
            <a:endParaRPr lang="en-US"/>
          </a:p>
        </p:txBody>
      </p:sp>
    </p:spTree>
    <p:extLst>
      <p:ext uri="{BB962C8B-B14F-4D97-AF65-F5344CB8AC3E}">
        <p14:creationId xmlns:p14="http://schemas.microsoft.com/office/powerpoint/2010/main" val="1593199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sz="1200" b="0" i="0" kern="1200" dirty="0">
                <a:solidFill>
                  <a:schemeClr val="tx1"/>
                </a:solidFill>
                <a:effectLst/>
                <a:latin typeface="+mn-lt"/>
                <a:ea typeface="+mn-ea"/>
                <a:cs typeface="+mn-cs"/>
              </a:rPr>
              <a:t>Morgan McCall and his colleagues working at the </a:t>
            </a:r>
            <a:r>
              <a:rPr lang="en-US" sz="1200" b="0" i="0" u="none" strike="noStrike" kern="1200" dirty="0">
                <a:solidFill>
                  <a:schemeClr val="tx1"/>
                </a:solidFill>
                <a:effectLst/>
                <a:latin typeface="+mn-lt"/>
                <a:ea typeface="+mn-ea"/>
                <a:cs typeface="+mn-cs"/>
                <a:hlinkClick r:id="rId3" tooltip="Center for Creative Leadership (page does not exist)"/>
              </a:rPr>
              <a:t>Center for Creative Leadership (CCL)</a:t>
            </a:r>
            <a:r>
              <a:rPr lang="en-US" sz="1200" b="0" i="0" kern="1200" dirty="0">
                <a:solidFill>
                  <a:schemeClr val="tx1"/>
                </a:solidFill>
                <a:effectLst/>
                <a:latin typeface="+mn-lt"/>
                <a:ea typeface="+mn-ea"/>
                <a:cs typeface="+mn-cs"/>
              </a:rPr>
              <a:t> are usually credited with originating the 70:20:10 ratio. Two of McCall's colleagues, Michael M. Lombardo and Robert W. </a:t>
            </a:r>
            <a:r>
              <a:rPr lang="en-US" sz="1200" b="0" i="0" kern="1200" dirty="0" err="1">
                <a:solidFill>
                  <a:schemeClr val="tx1"/>
                </a:solidFill>
                <a:effectLst/>
                <a:latin typeface="+mn-lt"/>
                <a:ea typeface="+mn-ea"/>
                <a:cs typeface="+mn-cs"/>
              </a:rPr>
              <a:t>Eichinger</a:t>
            </a:r>
            <a:r>
              <a:rPr lang="en-US" sz="1200" b="0" i="0" kern="1200" dirty="0">
                <a:solidFill>
                  <a:schemeClr val="tx1"/>
                </a:solidFill>
                <a:effectLst/>
                <a:latin typeface="+mn-lt"/>
                <a:ea typeface="+mn-ea"/>
                <a:cs typeface="+mn-cs"/>
              </a:rPr>
              <a:t>, published data from one CCL study in their 1996 book </a:t>
            </a:r>
            <a:r>
              <a:rPr lang="en-US" sz="1200" b="0" i="1" kern="1200" dirty="0">
                <a:solidFill>
                  <a:schemeClr val="tx1"/>
                </a:solidFill>
                <a:effectLst/>
                <a:latin typeface="+mn-lt"/>
                <a:ea typeface="+mn-ea"/>
                <a:cs typeface="+mn-cs"/>
              </a:rPr>
              <a:t>The Career Architect Development Planner</a:t>
            </a:r>
            <a:r>
              <a:rPr lang="en-US" sz="1200" b="0" i="0" kern="1200" dirty="0">
                <a:solidFill>
                  <a:schemeClr val="tx1"/>
                </a:solidFill>
                <a:effectLst/>
                <a:latin typeface="+mn-lt"/>
                <a:ea typeface="+mn-ea"/>
                <a:cs typeface="+mn-cs"/>
              </a:rPr>
              <a:t>.</a:t>
            </a:r>
            <a:endParaRPr lang="hu-HU" sz="1200" b="0" i="0" kern="1200" dirty="0">
              <a:solidFill>
                <a:schemeClr val="tx1"/>
              </a:solidFill>
              <a:effectLst/>
              <a:latin typeface="+mn-lt"/>
              <a:ea typeface="+mn-ea"/>
              <a:cs typeface="+mn-cs"/>
            </a:endParaRPr>
          </a:p>
          <a:p>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5</a:t>
            </a:fld>
            <a:endParaRPr lang="en-US"/>
          </a:p>
        </p:txBody>
      </p:sp>
    </p:spTree>
    <p:extLst>
      <p:ext uri="{BB962C8B-B14F-4D97-AF65-F5344CB8AC3E}">
        <p14:creationId xmlns:p14="http://schemas.microsoft.com/office/powerpoint/2010/main" val="901728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sz="1200" b="0" i="0" kern="1200" dirty="0">
                <a:solidFill>
                  <a:schemeClr val="tx1"/>
                </a:solidFill>
                <a:effectLst/>
                <a:latin typeface="+mn-lt"/>
                <a:ea typeface="+mn-ea"/>
                <a:cs typeface="+mn-cs"/>
              </a:rPr>
              <a:t>The term “</a:t>
            </a:r>
            <a:r>
              <a:rPr lang="en-US" sz="1200" b="1" i="0" kern="1200" dirty="0">
                <a:solidFill>
                  <a:schemeClr val="tx1"/>
                </a:solidFill>
                <a:effectLst/>
                <a:latin typeface="+mn-lt"/>
                <a:ea typeface="+mn-ea"/>
                <a:cs typeface="+mn-cs"/>
              </a:rPr>
              <a:t>pervasive learning</a:t>
            </a:r>
            <a:r>
              <a:rPr lang="en-US" sz="1200" b="0" i="0" kern="1200" dirty="0">
                <a:solidFill>
                  <a:schemeClr val="tx1"/>
                </a:solidFill>
                <a:effectLst/>
                <a:latin typeface="+mn-lt"/>
                <a:ea typeface="+mn-ea"/>
                <a:cs typeface="+mn-cs"/>
              </a:rPr>
              <a:t>” was officially coined by Dan </a:t>
            </a:r>
            <a:r>
              <a:rPr lang="en-US" sz="1200" b="0" i="0" kern="1200" dirty="0" err="1">
                <a:solidFill>
                  <a:schemeClr val="tx1"/>
                </a:solidFill>
                <a:effectLst/>
                <a:latin typeface="+mn-lt"/>
                <a:ea typeface="+mn-ea"/>
                <a:cs typeface="+mn-cs"/>
              </a:rPr>
              <a:t>Pontefract</a:t>
            </a:r>
            <a:r>
              <a:rPr lang="en-US" sz="1200" b="0" i="0" kern="1200" dirty="0">
                <a:solidFill>
                  <a:schemeClr val="tx1"/>
                </a:solidFill>
                <a:effectLst/>
                <a:latin typeface="+mn-lt"/>
                <a:ea typeface="+mn-ea"/>
                <a:cs typeface="+mn-cs"/>
              </a:rPr>
              <a:t> in his book Flat Army: Creating a Connected and Engaged Organization (Wiley, 2013). In this book, </a:t>
            </a:r>
            <a:r>
              <a:rPr lang="en-US" sz="1200" b="0" i="0" kern="1200" dirty="0" err="1">
                <a:solidFill>
                  <a:schemeClr val="tx1"/>
                </a:solidFill>
                <a:effectLst/>
                <a:latin typeface="+mn-lt"/>
                <a:ea typeface="+mn-ea"/>
                <a:cs typeface="+mn-cs"/>
              </a:rPr>
              <a:t>Pontefract</a:t>
            </a:r>
            <a:r>
              <a:rPr lang="en-US" sz="1200" b="0" i="0" kern="1200" dirty="0">
                <a:solidFill>
                  <a:schemeClr val="tx1"/>
                </a:solidFill>
                <a:effectLst/>
                <a:latin typeface="+mn-lt"/>
                <a:ea typeface="+mn-ea"/>
                <a:cs typeface="+mn-cs"/>
              </a:rPr>
              <a:t> defined </a:t>
            </a:r>
            <a:r>
              <a:rPr lang="en-US" sz="1200" b="1" i="0" kern="1200" dirty="0">
                <a:solidFill>
                  <a:schemeClr val="tx1"/>
                </a:solidFill>
                <a:effectLst/>
                <a:latin typeface="+mn-lt"/>
                <a:ea typeface="+mn-ea"/>
                <a:cs typeface="+mn-cs"/>
              </a:rPr>
              <a:t>pervasive learning</a:t>
            </a:r>
            <a:r>
              <a:rPr lang="en-US" sz="1200" b="0" i="0" kern="1200" dirty="0">
                <a:solidFill>
                  <a:schemeClr val="tx1"/>
                </a:solidFill>
                <a:effectLst/>
                <a:latin typeface="+mn-lt"/>
                <a:ea typeface="+mn-ea"/>
                <a:cs typeface="+mn-cs"/>
              </a:rPr>
              <a:t> as “</a:t>
            </a:r>
            <a:r>
              <a:rPr lang="en-US" sz="1200" b="1" i="0" kern="1200" dirty="0">
                <a:solidFill>
                  <a:schemeClr val="tx1"/>
                </a:solidFill>
                <a:effectLst/>
                <a:latin typeface="+mn-lt"/>
                <a:ea typeface="+mn-ea"/>
                <a:cs typeface="+mn-cs"/>
              </a:rPr>
              <a:t>learning</a:t>
            </a:r>
            <a:r>
              <a:rPr lang="en-US" sz="1200" b="0" i="0" kern="1200" dirty="0">
                <a:solidFill>
                  <a:schemeClr val="tx1"/>
                </a:solidFill>
                <a:effectLst/>
                <a:latin typeface="+mn-lt"/>
                <a:ea typeface="+mn-ea"/>
                <a:cs typeface="+mn-cs"/>
              </a:rPr>
              <a:t> at the speed of need through formal, informal and social </a:t>
            </a:r>
            <a:r>
              <a:rPr lang="en-US" sz="1200" b="1" i="0" kern="1200" dirty="0">
                <a:solidFill>
                  <a:schemeClr val="tx1"/>
                </a:solidFill>
                <a:effectLst/>
                <a:latin typeface="+mn-lt"/>
                <a:ea typeface="+mn-ea"/>
                <a:cs typeface="+mn-cs"/>
              </a:rPr>
              <a:t>learning</a:t>
            </a:r>
            <a:r>
              <a:rPr lang="hu-HU" sz="1200" b="1" i="0"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modalities”.</a:t>
            </a:r>
            <a:endParaRPr lang="hu-HU"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According to this concept, learning goes far beyond what we learn in traditional classroom settings. It extends to the world of eLearning, informal learning, and </a:t>
            </a:r>
            <a:r>
              <a:rPr lang="en-US" sz="1200" b="0" i="0" u="none" strike="noStrike" kern="1200" dirty="0">
                <a:solidFill>
                  <a:schemeClr val="tx1"/>
                </a:solidFill>
                <a:effectLst/>
                <a:latin typeface="+mn-lt"/>
                <a:ea typeface="+mn-ea"/>
                <a:cs typeface="+mn-cs"/>
                <a:hlinkClick r:id="rId3" tooltip="moment of need in eLearning"/>
              </a:rPr>
              <a:t>moment of need learning</a:t>
            </a:r>
            <a:r>
              <a:rPr lang="en-US" sz="1200" b="0" i="0" kern="1200" dirty="0">
                <a:solidFill>
                  <a:schemeClr val="tx1"/>
                </a:solidFill>
                <a:effectLst/>
                <a:latin typeface="+mn-lt"/>
                <a:ea typeface="+mn-ea"/>
                <a:cs typeface="+mn-cs"/>
              </a:rPr>
              <a:t>. There are opportunities to learn in everyday life, and education is not something that can only be found in textbooks or formal learning resources, but everywhere. As such, we are all lifelong learners that have the ability to absorb and retain knowledge every day of our lives, even if we aren't enrolled in school or participating in training activities on-the-job.</a:t>
            </a:r>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6</a:t>
            </a:fld>
            <a:endParaRPr lang="en-US"/>
          </a:p>
        </p:txBody>
      </p:sp>
    </p:spTree>
    <p:extLst>
      <p:ext uri="{BB962C8B-B14F-4D97-AF65-F5344CB8AC3E}">
        <p14:creationId xmlns:p14="http://schemas.microsoft.com/office/powerpoint/2010/main" val="1458444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sz="1200" b="0" i="0" kern="1200" dirty="0">
                <a:solidFill>
                  <a:schemeClr val="tx1"/>
                </a:solidFill>
                <a:effectLst/>
                <a:latin typeface="+mn-lt"/>
                <a:ea typeface="+mn-ea"/>
                <a:cs typeface="+mn-cs"/>
              </a:rPr>
              <a:t>Morgan McCall and his colleagues working at the </a:t>
            </a:r>
            <a:r>
              <a:rPr lang="en-US" sz="1200" b="0" i="0" u="none" strike="noStrike" kern="1200" dirty="0">
                <a:solidFill>
                  <a:schemeClr val="tx1"/>
                </a:solidFill>
                <a:effectLst/>
                <a:latin typeface="+mn-lt"/>
                <a:ea typeface="+mn-ea"/>
                <a:cs typeface="+mn-cs"/>
                <a:hlinkClick r:id="rId3" tooltip="Center for Creative Leadership (page does not exist)"/>
              </a:rPr>
              <a:t>Center for Creative Leadership (CCL)</a:t>
            </a:r>
            <a:r>
              <a:rPr lang="en-US" sz="1200" b="0" i="0" kern="1200" dirty="0">
                <a:solidFill>
                  <a:schemeClr val="tx1"/>
                </a:solidFill>
                <a:effectLst/>
                <a:latin typeface="+mn-lt"/>
                <a:ea typeface="+mn-ea"/>
                <a:cs typeface="+mn-cs"/>
              </a:rPr>
              <a:t> are usually credited with originating the 70:20:10 ratio. Two of McCall's colleagues, Michael M. Lombardo and Robert W. </a:t>
            </a:r>
            <a:r>
              <a:rPr lang="en-US" sz="1200" b="0" i="0" kern="1200" dirty="0" err="1">
                <a:solidFill>
                  <a:schemeClr val="tx1"/>
                </a:solidFill>
                <a:effectLst/>
                <a:latin typeface="+mn-lt"/>
                <a:ea typeface="+mn-ea"/>
                <a:cs typeface="+mn-cs"/>
              </a:rPr>
              <a:t>Eichinger</a:t>
            </a:r>
            <a:r>
              <a:rPr lang="en-US" sz="1200" b="0" i="0" kern="1200" dirty="0">
                <a:solidFill>
                  <a:schemeClr val="tx1"/>
                </a:solidFill>
                <a:effectLst/>
                <a:latin typeface="+mn-lt"/>
                <a:ea typeface="+mn-ea"/>
                <a:cs typeface="+mn-cs"/>
              </a:rPr>
              <a:t>, published data from one CCL study in their 1996 book </a:t>
            </a:r>
            <a:r>
              <a:rPr lang="en-US" sz="1200" b="0" i="1" kern="1200" dirty="0">
                <a:solidFill>
                  <a:schemeClr val="tx1"/>
                </a:solidFill>
                <a:effectLst/>
                <a:latin typeface="+mn-lt"/>
                <a:ea typeface="+mn-ea"/>
                <a:cs typeface="+mn-cs"/>
              </a:rPr>
              <a:t>The Career Architect Development Planner</a:t>
            </a:r>
            <a:r>
              <a:rPr lang="en-US" sz="1200" b="0" i="0" kern="1200" dirty="0">
                <a:solidFill>
                  <a:schemeClr val="tx1"/>
                </a:solidFill>
                <a:effectLst/>
                <a:latin typeface="+mn-lt"/>
                <a:ea typeface="+mn-ea"/>
                <a:cs typeface="+mn-cs"/>
              </a:rPr>
              <a:t>.</a:t>
            </a:r>
            <a:endParaRPr lang="hu-HU" sz="1200" b="0" i="0" kern="1200" dirty="0">
              <a:solidFill>
                <a:schemeClr val="tx1"/>
              </a:solidFill>
              <a:effectLst/>
              <a:latin typeface="+mn-lt"/>
              <a:ea typeface="+mn-ea"/>
              <a:cs typeface="+mn-cs"/>
            </a:endParaRPr>
          </a:p>
          <a:p>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7</a:t>
            </a:fld>
            <a:endParaRPr lang="en-US"/>
          </a:p>
        </p:txBody>
      </p:sp>
    </p:spTree>
    <p:extLst>
      <p:ext uri="{BB962C8B-B14F-4D97-AF65-F5344CB8AC3E}">
        <p14:creationId xmlns:p14="http://schemas.microsoft.com/office/powerpoint/2010/main" val="2739613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sz="1200" b="0" i="0" kern="1200" dirty="0">
                <a:solidFill>
                  <a:schemeClr val="tx1"/>
                </a:solidFill>
                <a:effectLst/>
                <a:latin typeface="+mn-lt"/>
                <a:ea typeface="+mn-ea"/>
                <a:cs typeface="+mn-cs"/>
              </a:rPr>
              <a:t>In the early 1960s, Albert Bandura began a series of writings that challenged the older explanations of imitative learning and expand the topic into what is now referred to as</a:t>
            </a:r>
            <a:r>
              <a:rPr lang="hu-HU"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Observational Learning. </a:t>
            </a:r>
            <a:r>
              <a:rPr lang="en-US" sz="1200" b="0" i="0" kern="1200" dirty="0">
                <a:solidFill>
                  <a:schemeClr val="tx1"/>
                </a:solidFill>
                <a:effectLst/>
                <a:latin typeface="+mn-lt"/>
                <a:ea typeface="+mn-ea"/>
                <a:cs typeface="+mn-cs"/>
              </a:rPr>
              <a:t>According to Bandura, observation learning may or may not involve imitation. For example if you see someone driving in front of you hit a pothole, and then you swerve to miss it — you learned from observational learning, not imitation (if you learned from imitation then you would also hit the pothole). What you learned was the information you processed cognitively and then acted upon. Observational learning is much more complex than simple imitation. Bandura's theory is often referred to as “social learning theory” as it emphasizes the role of vicarious experience (observation) of people impacting people (models). Modeling has several affects on learners:</a:t>
            </a:r>
          </a:p>
          <a:p>
            <a:r>
              <a:rPr lang="en-US" sz="1200" b="0" i="0" kern="1200" dirty="0">
                <a:solidFill>
                  <a:schemeClr val="tx1"/>
                </a:solidFill>
                <a:effectLst/>
                <a:latin typeface="+mn-lt"/>
                <a:ea typeface="+mn-ea"/>
                <a:cs typeface="+mn-cs"/>
              </a:rPr>
              <a:t>Acquisition - New responses are learned by observing the model.</a:t>
            </a:r>
          </a:p>
          <a:p>
            <a:r>
              <a:rPr lang="en-US" sz="1200" b="0" i="0" kern="1200" dirty="0">
                <a:solidFill>
                  <a:schemeClr val="tx1"/>
                </a:solidFill>
                <a:effectLst/>
                <a:latin typeface="+mn-lt"/>
                <a:ea typeface="+mn-ea"/>
                <a:cs typeface="+mn-cs"/>
              </a:rPr>
              <a:t>Inhibition - A response that otherwise may be made is changed when the observer sees a model being punished.</a:t>
            </a:r>
          </a:p>
          <a:p>
            <a:r>
              <a:rPr lang="en-US" sz="1200" b="0" i="0" kern="1200" dirty="0">
                <a:solidFill>
                  <a:schemeClr val="tx1"/>
                </a:solidFill>
                <a:effectLst/>
                <a:latin typeface="+mn-lt"/>
                <a:ea typeface="+mn-ea"/>
                <a:cs typeface="+mn-cs"/>
              </a:rPr>
              <a:t>Disinhibition - A reduction in fear by observing a model's behavior go unpunished in a feared activity.</a:t>
            </a:r>
          </a:p>
          <a:p>
            <a:r>
              <a:rPr lang="en-US" sz="1200" b="0" i="0" kern="1200" dirty="0">
                <a:solidFill>
                  <a:schemeClr val="tx1"/>
                </a:solidFill>
                <a:effectLst/>
                <a:latin typeface="+mn-lt"/>
                <a:ea typeface="+mn-ea"/>
                <a:cs typeface="+mn-cs"/>
              </a:rPr>
              <a:t>Facilitation - A model elicits from an observer a response that has already been learned.</a:t>
            </a:r>
          </a:p>
          <a:p>
            <a:r>
              <a:rPr lang="en-US" sz="1200" b="0" i="0" kern="1200" dirty="0">
                <a:solidFill>
                  <a:schemeClr val="tx1"/>
                </a:solidFill>
                <a:effectLst/>
                <a:latin typeface="+mn-lt"/>
                <a:ea typeface="+mn-ea"/>
                <a:cs typeface="+mn-cs"/>
              </a:rPr>
              <a:t>Creativity - Observing several models performing and then adapting a combination of characteristics or styles.</a:t>
            </a:r>
          </a:p>
          <a:p>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8</a:t>
            </a:fld>
            <a:endParaRPr lang="en-US"/>
          </a:p>
        </p:txBody>
      </p:sp>
    </p:spTree>
    <p:extLst>
      <p:ext uri="{BB962C8B-B14F-4D97-AF65-F5344CB8AC3E}">
        <p14:creationId xmlns:p14="http://schemas.microsoft.com/office/powerpoint/2010/main" val="29340946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sz="1200" b="0" i="0" kern="1200" dirty="0">
                <a:solidFill>
                  <a:schemeClr val="tx1"/>
                </a:solidFill>
                <a:effectLst/>
                <a:latin typeface="+mn-lt"/>
                <a:ea typeface="+mn-ea"/>
                <a:cs typeface="+mn-cs"/>
              </a:rPr>
              <a:t>Morgan McCall and his colleagues working at the </a:t>
            </a:r>
            <a:r>
              <a:rPr lang="en-US" sz="1200" b="0" i="0" u="none" strike="noStrike" kern="1200" dirty="0">
                <a:solidFill>
                  <a:schemeClr val="tx1"/>
                </a:solidFill>
                <a:effectLst/>
                <a:latin typeface="+mn-lt"/>
                <a:ea typeface="+mn-ea"/>
                <a:cs typeface="+mn-cs"/>
                <a:hlinkClick r:id="rId3" tooltip="Center for Creative Leadership (page does not exist)"/>
              </a:rPr>
              <a:t>Center for Creative Leadership (CCL)</a:t>
            </a:r>
            <a:r>
              <a:rPr lang="en-US" sz="1200" b="0" i="0" kern="1200" dirty="0">
                <a:solidFill>
                  <a:schemeClr val="tx1"/>
                </a:solidFill>
                <a:effectLst/>
                <a:latin typeface="+mn-lt"/>
                <a:ea typeface="+mn-ea"/>
                <a:cs typeface="+mn-cs"/>
              </a:rPr>
              <a:t> are usually credited with originating the 70:20:10 ratio. Two of McCall's colleagues, Michael M. Lombardo and Robert W. </a:t>
            </a:r>
            <a:r>
              <a:rPr lang="en-US" sz="1200" b="0" i="0" kern="1200" dirty="0" err="1">
                <a:solidFill>
                  <a:schemeClr val="tx1"/>
                </a:solidFill>
                <a:effectLst/>
                <a:latin typeface="+mn-lt"/>
                <a:ea typeface="+mn-ea"/>
                <a:cs typeface="+mn-cs"/>
              </a:rPr>
              <a:t>Eichinger</a:t>
            </a:r>
            <a:r>
              <a:rPr lang="en-US" sz="1200" b="0" i="0" kern="1200" dirty="0">
                <a:solidFill>
                  <a:schemeClr val="tx1"/>
                </a:solidFill>
                <a:effectLst/>
                <a:latin typeface="+mn-lt"/>
                <a:ea typeface="+mn-ea"/>
                <a:cs typeface="+mn-cs"/>
              </a:rPr>
              <a:t>, published data from one CCL study in their 1996 book </a:t>
            </a:r>
            <a:r>
              <a:rPr lang="en-US" sz="1200" b="0" i="1" kern="1200" dirty="0">
                <a:solidFill>
                  <a:schemeClr val="tx1"/>
                </a:solidFill>
                <a:effectLst/>
                <a:latin typeface="+mn-lt"/>
                <a:ea typeface="+mn-ea"/>
                <a:cs typeface="+mn-cs"/>
              </a:rPr>
              <a:t>The Career Architect Development Planner</a:t>
            </a:r>
            <a:r>
              <a:rPr lang="en-US" sz="1200" b="0" i="0" kern="1200" dirty="0">
                <a:solidFill>
                  <a:schemeClr val="tx1"/>
                </a:solidFill>
                <a:effectLst/>
                <a:latin typeface="+mn-lt"/>
                <a:ea typeface="+mn-ea"/>
                <a:cs typeface="+mn-cs"/>
              </a:rPr>
              <a:t>.</a:t>
            </a:r>
            <a:endParaRPr lang="hu-HU" sz="1200" b="0" i="0" kern="1200" dirty="0">
              <a:solidFill>
                <a:schemeClr val="tx1"/>
              </a:solidFill>
              <a:effectLst/>
              <a:latin typeface="+mn-lt"/>
              <a:ea typeface="+mn-ea"/>
              <a:cs typeface="+mn-cs"/>
            </a:endParaRPr>
          </a:p>
          <a:p>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9</a:t>
            </a:fld>
            <a:endParaRPr lang="en-US"/>
          </a:p>
        </p:txBody>
      </p:sp>
    </p:spTree>
    <p:extLst>
      <p:ext uri="{BB962C8B-B14F-4D97-AF65-F5344CB8AC3E}">
        <p14:creationId xmlns:p14="http://schemas.microsoft.com/office/powerpoint/2010/main" val="273716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sz="1200" b="1" i="0" kern="1200" dirty="0">
                <a:solidFill>
                  <a:schemeClr val="tx1"/>
                </a:solidFill>
                <a:effectLst/>
                <a:latin typeface="+mn-lt"/>
                <a:ea typeface="+mn-ea"/>
                <a:cs typeface="+mn-cs"/>
              </a:rPr>
              <a:t>Action Learning</a:t>
            </a:r>
            <a:r>
              <a:rPr lang="en-US" sz="1200" b="0" i="0" kern="1200" dirty="0">
                <a:solidFill>
                  <a:schemeClr val="tx1"/>
                </a:solidFill>
                <a:effectLst/>
                <a:latin typeface="+mn-lt"/>
                <a:ea typeface="+mn-ea"/>
                <a:cs typeface="+mn-cs"/>
              </a:rPr>
              <a:t> is a process that involves a small group working on real problems, taking </a:t>
            </a:r>
            <a:r>
              <a:rPr lang="en-US" sz="1200" b="1" i="0" kern="1200" dirty="0">
                <a:solidFill>
                  <a:schemeClr val="tx1"/>
                </a:solidFill>
                <a:effectLst/>
                <a:latin typeface="+mn-lt"/>
                <a:ea typeface="+mn-ea"/>
                <a:cs typeface="+mn-cs"/>
              </a:rPr>
              <a:t>action</a:t>
            </a:r>
            <a:r>
              <a:rPr lang="en-US" sz="1200" b="0" i="0" kern="1200" dirty="0">
                <a:solidFill>
                  <a:schemeClr val="tx1"/>
                </a:solidFill>
                <a:effectLst/>
                <a:latin typeface="+mn-lt"/>
                <a:ea typeface="+mn-ea"/>
                <a:cs typeface="+mn-cs"/>
              </a:rPr>
              <a:t>, and</a:t>
            </a:r>
            <a:r>
              <a:rPr lang="hu-HU"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learning</a:t>
            </a:r>
            <a:r>
              <a:rPr lang="en-US" sz="1200" b="0" i="0" kern="1200" dirty="0">
                <a:solidFill>
                  <a:schemeClr val="tx1"/>
                </a:solidFill>
                <a:effectLst/>
                <a:latin typeface="+mn-lt"/>
                <a:ea typeface="+mn-ea"/>
                <a:cs typeface="+mn-cs"/>
              </a:rPr>
              <a:t> as individuals, as a team, and as an organization. It helps organizations develop creative, flexible and successful strategies to pressing problems.</a:t>
            </a:r>
            <a:endParaRPr lang="hu-HU" sz="1200" b="0" i="0" kern="1200" dirty="0">
              <a:solidFill>
                <a:schemeClr val="tx1"/>
              </a:solidFill>
              <a:effectLst/>
              <a:latin typeface="+mn-lt"/>
              <a:ea typeface="+mn-ea"/>
              <a:cs typeface="+mn-cs"/>
            </a:endParaRPr>
          </a:p>
          <a:p>
            <a:r>
              <a:rPr lang="en-US" dirty="0"/>
              <a:t>https://www.youtube.com/watch?v=N8ZrUuZjsow</a:t>
            </a:r>
            <a:endParaRPr lang="hu-HU" dirty="0"/>
          </a:p>
          <a:p>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10</a:t>
            </a:fld>
            <a:endParaRPr lang="en-US"/>
          </a:p>
        </p:txBody>
      </p:sp>
    </p:spTree>
    <p:extLst>
      <p:ext uri="{BB962C8B-B14F-4D97-AF65-F5344CB8AC3E}">
        <p14:creationId xmlns:p14="http://schemas.microsoft.com/office/powerpoint/2010/main" val="12462583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sz="1200" b="0" i="0" kern="1200" dirty="0">
                <a:solidFill>
                  <a:schemeClr val="tx1"/>
                </a:solidFill>
                <a:effectLst/>
                <a:latin typeface="+mn-lt"/>
                <a:ea typeface="+mn-ea"/>
                <a:cs typeface="+mn-cs"/>
              </a:rPr>
              <a:t>Morgan McCall and his colleagues working at the </a:t>
            </a:r>
            <a:r>
              <a:rPr lang="en-US" sz="1200" b="0" i="0" u="none" strike="noStrike" kern="1200" dirty="0">
                <a:solidFill>
                  <a:schemeClr val="tx1"/>
                </a:solidFill>
                <a:effectLst/>
                <a:latin typeface="+mn-lt"/>
                <a:ea typeface="+mn-ea"/>
                <a:cs typeface="+mn-cs"/>
                <a:hlinkClick r:id="rId3" tooltip="Center for Creative Leadership (page does not exist)"/>
              </a:rPr>
              <a:t>Center for Creative Leadership (CCL)</a:t>
            </a:r>
            <a:r>
              <a:rPr lang="en-US" sz="1200" b="0" i="0" kern="1200" dirty="0">
                <a:solidFill>
                  <a:schemeClr val="tx1"/>
                </a:solidFill>
                <a:effectLst/>
                <a:latin typeface="+mn-lt"/>
                <a:ea typeface="+mn-ea"/>
                <a:cs typeface="+mn-cs"/>
              </a:rPr>
              <a:t> are usually credited with originating the 70:20:10 ratio. Two of McCall's colleagues, Michael M. Lombardo and Robert W. </a:t>
            </a:r>
            <a:r>
              <a:rPr lang="en-US" sz="1200" b="0" i="0" kern="1200" dirty="0" err="1">
                <a:solidFill>
                  <a:schemeClr val="tx1"/>
                </a:solidFill>
                <a:effectLst/>
                <a:latin typeface="+mn-lt"/>
                <a:ea typeface="+mn-ea"/>
                <a:cs typeface="+mn-cs"/>
              </a:rPr>
              <a:t>Eichinger</a:t>
            </a:r>
            <a:r>
              <a:rPr lang="en-US" sz="1200" b="0" i="0" kern="1200" dirty="0">
                <a:solidFill>
                  <a:schemeClr val="tx1"/>
                </a:solidFill>
                <a:effectLst/>
                <a:latin typeface="+mn-lt"/>
                <a:ea typeface="+mn-ea"/>
                <a:cs typeface="+mn-cs"/>
              </a:rPr>
              <a:t>, published data from one CCL study in their 1996 book </a:t>
            </a:r>
            <a:r>
              <a:rPr lang="en-US" sz="1200" b="0" i="1" kern="1200" dirty="0">
                <a:solidFill>
                  <a:schemeClr val="tx1"/>
                </a:solidFill>
                <a:effectLst/>
                <a:latin typeface="+mn-lt"/>
                <a:ea typeface="+mn-ea"/>
                <a:cs typeface="+mn-cs"/>
              </a:rPr>
              <a:t>The Career Architect Development Planner</a:t>
            </a:r>
            <a:r>
              <a:rPr lang="en-US" sz="1200" b="0" i="0" kern="1200" dirty="0">
                <a:solidFill>
                  <a:schemeClr val="tx1"/>
                </a:solidFill>
                <a:effectLst/>
                <a:latin typeface="+mn-lt"/>
                <a:ea typeface="+mn-ea"/>
                <a:cs typeface="+mn-cs"/>
              </a:rPr>
              <a:t>.</a:t>
            </a:r>
            <a:endParaRPr lang="hu-HU" sz="1200" b="0" i="0" kern="1200" dirty="0">
              <a:solidFill>
                <a:schemeClr val="tx1"/>
              </a:solidFill>
              <a:effectLst/>
              <a:latin typeface="+mn-lt"/>
              <a:ea typeface="+mn-ea"/>
              <a:cs typeface="+mn-cs"/>
            </a:endParaRPr>
          </a:p>
          <a:p>
            <a:endParaRPr lang="en-US" dirty="0"/>
          </a:p>
        </p:txBody>
      </p:sp>
      <p:sp>
        <p:nvSpPr>
          <p:cNvPr id="4" name="Dia számának helye 3"/>
          <p:cNvSpPr>
            <a:spLocks noGrp="1"/>
          </p:cNvSpPr>
          <p:nvPr>
            <p:ph type="sldNum" sz="quarter" idx="10"/>
          </p:nvPr>
        </p:nvSpPr>
        <p:spPr/>
        <p:txBody>
          <a:bodyPr/>
          <a:lstStyle/>
          <a:p>
            <a:fld id="{EBB4DAFA-41E4-4D43-975E-E988A6DEC79C}" type="slidenum">
              <a:rPr lang="en-US" smtClean="0"/>
              <a:t>11</a:t>
            </a:fld>
            <a:endParaRPr lang="en-US"/>
          </a:p>
        </p:txBody>
      </p:sp>
    </p:spTree>
    <p:extLst>
      <p:ext uri="{BB962C8B-B14F-4D97-AF65-F5344CB8AC3E}">
        <p14:creationId xmlns:p14="http://schemas.microsoft.com/office/powerpoint/2010/main" val="27438099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hu-HU"/>
              <a:t>Mintacím szerkesztése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a:t>Kattintson ide az alcím mintájának szerkesztéséhez</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D14CFD59-629D-4B3E-9650-5423534B3DA9}" type="datetime1">
              <a:rPr lang="en-US" smtClean="0"/>
              <a:t>6/13/2018</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24165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áma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hu-HU"/>
              <a:t>Mintacím szerkesztése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hu-HU"/>
              <a:t>Kép beszúrásához kattintson az ikonra</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ate Placeholder 4"/>
          <p:cNvSpPr>
            <a:spLocks noGrp="1"/>
          </p:cNvSpPr>
          <p:nvPr>
            <p:ph type="dt" sz="half" idx="10"/>
          </p:nvPr>
        </p:nvSpPr>
        <p:spPr/>
        <p:txBody>
          <a:bodyPr/>
          <a:lstStyle/>
          <a:p>
            <a:fld id="{294AC4C8-6C79-4334-A638-68A3DDB35595}" type="datetime1">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7968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ím és képaláírás">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hu-HU"/>
              <a:t>Mintacím szerkesztése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ate Placeholder 4"/>
          <p:cNvSpPr>
            <a:spLocks noGrp="1"/>
          </p:cNvSpPr>
          <p:nvPr>
            <p:ph type="dt" sz="half" idx="10"/>
          </p:nvPr>
        </p:nvSpPr>
        <p:spPr/>
        <p:txBody>
          <a:bodyPr/>
          <a:lstStyle/>
          <a:p>
            <a:fld id="{808112A7-4409-49AD-9FDB-2E50E1A8F68A}" type="datetime1">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21706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dézet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hu-HU"/>
              <a:t>Mintacím szerkesztése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ate Placeholder 4"/>
          <p:cNvSpPr>
            <a:spLocks noGrp="1"/>
          </p:cNvSpPr>
          <p:nvPr>
            <p:ph type="dt" sz="half" idx="10"/>
          </p:nvPr>
        </p:nvSpPr>
        <p:spPr/>
        <p:txBody>
          <a:bodyPr/>
          <a:lstStyle/>
          <a:p>
            <a:fld id="{4B86FFBE-A626-4B04-8E8F-40D45CA108D6}" type="datetime1">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7653805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évkártya">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hu-HU"/>
              <a:t>Mintacím szerkesztése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ate Placeholder 4"/>
          <p:cNvSpPr>
            <a:spLocks noGrp="1"/>
          </p:cNvSpPr>
          <p:nvPr>
            <p:ph type="dt" sz="half" idx="10"/>
          </p:nvPr>
        </p:nvSpPr>
        <p:spPr/>
        <p:txBody>
          <a:bodyPr/>
          <a:lstStyle/>
          <a:p>
            <a:fld id="{5ACC52EB-B00E-40C8-B6AE-166E6CD80229}" type="datetime1">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0748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hasáb">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hu-HU"/>
              <a:t>Mintacím szerkesztése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3" name="Date Placeholder 2"/>
          <p:cNvSpPr>
            <a:spLocks noGrp="1"/>
          </p:cNvSpPr>
          <p:nvPr>
            <p:ph type="dt" sz="half" idx="10"/>
          </p:nvPr>
        </p:nvSpPr>
        <p:spPr/>
        <p:txBody>
          <a:bodyPr/>
          <a:lstStyle/>
          <a:p>
            <a:fld id="{FE104FA0-E210-4946-9BC9-35A425A2D474}" type="datetime1">
              <a:rPr lang="en-US" smtClean="0"/>
              <a:t>6/13/2018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01427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képhasáb">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hu-HU"/>
              <a:t>Mintacím szerkesztése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hu-HU"/>
              <a:t>Kép beszúrásához kattintson az ikonra</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hu-HU"/>
              <a:t>Kép beszúrásához kattintson az ikonra</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hu-HU"/>
              <a:t>Kép beszúrásához kattintson az ikonra</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a:t>Mintaszöveg szerkesztése</a:t>
            </a:r>
          </a:p>
        </p:txBody>
      </p:sp>
      <p:sp>
        <p:nvSpPr>
          <p:cNvPr id="3" name="Date Placeholder 2"/>
          <p:cNvSpPr>
            <a:spLocks noGrp="1"/>
          </p:cNvSpPr>
          <p:nvPr>
            <p:ph type="dt" sz="half" idx="10"/>
          </p:nvPr>
        </p:nvSpPr>
        <p:spPr/>
        <p:txBody>
          <a:bodyPr/>
          <a:lstStyle/>
          <a:p>
            <a:fld id="{F78A4E77-DBD3-49D5-A9DA-C030F0680980}" type="datetime1">
              <a:rPr lang="en-US" smtClean="0"/>
              <a:t>6/13/2018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62998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Vertical Text Placeholder 2"/>
          <p:cNvSpPr>
            <a:spLocks noGrp="1"/>
          </p:cNvSpPr>
          <p:nvPr>
            <p:ph type="body" orient="vert" idx="1"/>
          </p:nvPr>
        </p:nvSpPr>
        <p:spPr/>
        <p:txBody>
          <a:bodyPr vert="eaVert" ancho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BFCA69D7-3089-4DBB-9415-2862205142C4}" type="datetime1">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711806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hu-HU"/>
              <a:t>Mintacím szerkesztése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91A6CDED-E1DD-400E-9C59-60DC4CA1C8DE}" type="datetime1">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04593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10"/>
          </p:nvPr>
        </p:nvSpPr>
        <p:spPr/>
        <p:txBody>
          <a:bodyPr/>
          <a:lstStyle/>
          <a:p>
            <a:fld id="{1D1AA3D8-2362-438C-A1C7-B30BF94014C0}" type="datetime1">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21950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hu-HU"/>
              <a:t>Mintacím szerkesztése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ate Placeholder 3"/>
          <p:cNvSpPr>
            <a:spLocks noGrp="1"/>
          </p:cNvSpPr>
          <p:nvPr>
            <p:ph type="dt" sz="half" idx="10"/>
          </p:nvPr>
        </p:nvSpPr>
        <p:spPr/>
        <p:txBody>
          <a:bodyPr/>
          <a:lstStyle/>
          <a:p>
            <a:fld id="{64254FDC-6126-472F-903A-595D39AB91AD}" type="datetime1">
              <a:rPr lang="en-US" smtClean="0"/>
              <a:t>6/13/2018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28997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Date Placeholder 4"/>
          <p:cNvSpPr>
            <a:spLocks noGrp="1"/>
          </p:cNvSpPr>
          <p:nvPr>
            <p:ph type="dt" sz="half" idx="10"/>
          </p:nvPr>
        </p:nvSpPr>
        <p:spPr/>
        <p:txBody>
          <a:bodyPr/>
          <a:lstStyle/>
          <a:p>
            <a:fld id="{9F102130-F0D4-4804-BF0D-B5F6244394E8}" type="datetime1">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2311632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hu-HU"/>
              <a:t>Mintacím szerkesztése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Content Placeholder 3"/>
          <p:cNvSpPr>
            <a:spLocks noGrp="1"/>
          </p:cNvSpPr>
          <p:nvPr>
            <p:ph sz="half" idx="2"/>
          </p:nvPr>
        </p:nvSpPr>
        <p:spPr>
          <a:xfrm>
            <a:off x="1141410" y="3073397"/>
            <a:ext cx="4878391" cy="2717801"/>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Content Placeholder 5"/>
          <p:cNvSpPr>
            <a:spLocks noGrp="1"/>
          </p:cNvSpPr>
          <p:nvPr>
            <p:ph sz="quarter" idx="4"/>
          </p:nvPr>
        </p:nvSpPr>
        <p:spPr>
          <a:xfrm>
            <a:off x="6172200" y="3073397"/>
            <a:ext cx="4875210" cy="2717801"/>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7" name="Date Placeholder 6"/>
          <p:cNvSpPr>
            <a:spLocks noGrp="1"/>
          </p:cNvSpPr>
          <p:nvPr>
            <p:ph type="dt" sz="half" idx="10"/>
          </p:nvPr>
        </p:nvSpPr>
        <p:spPr/>
        <p:txBody>
          <a:bodyPr/>
          <a:lstStyle/>
          <a:p>
            <a:fld id="{50461C0C-9FB1-4CAD-8CE3-36EA8A183077}" type="datetime1">
              <a:rPr lang="en-US" smtClean="0"/>
              <a:t>6/13/2018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16903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a:t>Mintacím szerkesztése</a:t>
            </a:r>
            <a:endParaRPr lang="en-US" dirty="0"/>
          </a:p>
        </p:txBody>
      </p:sp>
      <p:sp>
        <p:nvSpPr>
          <p:cNvPr id="3" name="Date Placeholder 2"/>
          <p:cNvSpPr>
            <a:spLocks noGrp="1"/>
          </p:cNvSpPr>
          <p:nvPr>
            <p:ph type="dt" sz="half" idx="10"/>
          </p:nvPr>
        </p:nvSpPr>
        <p:spPr/>
        <p:txBody>
          <a:bodyPr/>
          <a:lstStyle/>
          <a:p>
            <a:fld id="{B77621AE-158F-452C-9020-81CAB692ACF6}" type="datetime1">
              <a:rPr lang="en-US" smtClean="0"/>
              <a:t>6/13/2018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5022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ED00E0-1100-4E69-86F0-104FC0BBE113}" type="datetime1">
              <a:rPr lang="en-US" smtClean="0"/>
              <a:t>6/13/2018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2765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hu-HU"/>
              <a:t>Mintacím szerkesztése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ate Placeholder 4"/>
          <p:cNvSpPr>
            <a:spLocks noGrp="1"/>
          </p:cNvSpPr>
          <p:nvPr>
            <p:ph type="dt" sz="half" idx="10"/>
          </p:nvPr>
        </p:nvSpPr>
        <p:spPr/>
        <p:txBody>
          <a:bodyPr/>
          <a:lstStyle/>
          <a:p>
            <a:fld id="{2125CDC6-CA86-45D4-9098-4B50FD5484DA}" type="datetime1">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213454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hu-HU"/>
              <a:t>Mintacím szerkesztése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u-HU"/>
              <a:t>Kép beszúrásához kattintson az ikonra</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ate Placeholder 4"/>
          <p:cNvSpPr>
            <a:spLocks noGrp="1"/>
          </p:cNvSpPr>
          <p:nvPr>
            <p:ph type="dt" sz="half" idx="10"/>
          </p:nvPr>
        </p:nvSpPr>
        <p:spPr/>
        <p:txBody>
          <a:bodyPr/>
          <a:lstStyle/>
          <a:p>
            <a:fld id="{E1503C72-19F5-4071-B829-9880F1FC507A}" type="datetime1">
              <a:rPr lang="en-US" smtClean="0"/>
              <a:t>6/13/2018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33062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C066A3D-0166-4328-B788-49248C69A33C}" type="datetime1">
              <a:rPr lang="en-US" smtClean="0"/>
              <a:t>6/13/2018</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98921218"/>
      </p:ext>
    </p:extLst>
  </p:cSld>
  <p:clrMap bg1="dk1" tx1="lt1" bg2="dk2" tx2="lt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802" r:id="rId15"/>
    <p:sldLayoutId id="2147483803" r:id="rId16"/>
    <p:sldLayoutId id="2147483804" r:id="rId17"/>
  </p:sldLayoutIdLst>
  <p:hf hdr="0" ftr="0" dt="0"/>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ideo" Target="https://www.youtube.com/embed/N8ZrUuZjsow" TargetMode="Externa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ideo" Target="https://www.youtube.com/embed/c0xa98cy-Rw" TargetMode="External"/><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hyperlink" Target="https://www.canada.ca/en/immigration-refugees-citizenship/services/work-canada/iec.html" TargetMode="External"/><Relationship Id="rId2" Type="http://schemas.openxmlformats.org/officeDocument/2006/relationships/hyperlink" Target="https://ec.europa.eu/programmes/erasmus-plu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linkedin.com/in/kcsoma" TargetMode="External"/><Relationship Id="rId2" Type="http://schemas.openxmlformats.org/officeDocument/2006/relationships/hyperlink" Target="mailto:katalin@csoma.e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BE3CBDED-1D06-4380-AB05-BD2EEE3C0106}"/>
              </a:ext>
            </a:extLst>
          </p:cNvPr>
          <p:cNvSpPr>
            <a:spLocks noGrp="1"/>
          </p:cNvSpPr>
          <p:nvPr>
            <p:ph type="ctrTitle"/>
          </p:nvPr>
        </p:nvSpPr>
        <p:spPr>
          <a:xfrm>
            <a:off x="2243138" y="737225"/>
            <a:ext cx="9225425" cy="2672610"/>
          </a:xfrm>
        </p:spPr>
        <p:txBody>
          <a:bodyPr>
            <a:normAutofit/>
          </a:bodyPr>
          <a:lstStyle/>
          <a:p>
            <a:pPr algn="ctr"/>
            <a:r>
              <a:rPr lang="en-US" b="1" dirty="0"/>
              <a:t>Youth Programming: Innovative Ideas and Lessons Learned</a:t>
            </a:r>
            <a:endParaRPr lang="en-US" dirty="0"/>
          </a:p>
        </p:txBody>
      </p:sp>
      <p:sp>
        <p:nvSpPr>
          <p:cNvPr id="3" name="Alcím 2">
            <a:extLst>
              <a:ext uri="{FF2B5EF4-FFF2-40B4-BE49-F238E27FC236}">
                <a16:creationId xmlns:a16="http://schemas.microsoft.com/office/drawing/2014/main" xmlns="" id="{F641BC8F-4E26-43C7-80C7-1AE504AB29BA}"/>
              </a:ext>
            </a:extLst>
          </p:cNvPr>
          <p:cNvSpPr>
            <a:spLocks noGrp="1"/>
          </p:cNvSpPr>
          <p:nvPr>
            <p:ph type="subTitle" idx="1"/>
          </p:nvPr>
        </p:nvSpPr>
        <p:spPr>
          <a:xfrm>
            <a:off x="3228975" y="3600451"/>
            <a:ext cx="6594667" cy="1115930"/>
          </a:xfrm>
        </p:spPr>
        <p:txBody>
          <a:bodyPr>
            <a:normAutofit/>
          </a:bodyPr>
          <a:lstStyle/>
          <a:p>
            <a:pPr algn="ctr"/>
            <a:r>
              <a:rPr lang="hu-HU" sz="2400" b="1" dirty="0" smtClean="0"/>
              <a:t>Dr</a:t>
            </a:r>
            <a:r>
              <a:rPr lang="en-US" sz="2400" b="1" dirty="0" smtClean="0"/>
              <a:t>.</a:t>
            </a:r>
            <a:r>
              <a:rPr lang="hu-HU" sz="2400" b="1" dirty="0" smtClean="0"/>
              <a:t> </a:t>
            </a:r>
            <a:r>
              <a:rPr lang="hu-HU" sz="2400" b="1" dirty="0"/>
              <a:t>Katalin Csoma</a:t>
            </a:r>
            <a:br>
              <a:rPr lang="hu-HU" sz="2400" b="1" dirty="0"/>
            </a:br>
            <a:r>
              <a:rPr lang="hu-HU" sz="2400" b="1" dirty="0"/>
              <a:t>Hungary</a:t>
            </a:r>
            <a:endParaRPr lang="en-US" sz="2400" b="1" dirty="0"/>
          </a:p>
        </p:txBody>
      </p:sp>
      <p:sp>
        <p:nvSpPr>
          <p:cNvPr id="4" name="Szövegdoboz 3">
            <a:extLst>
              <a:ext uri="{FF2B5EF4-FFF2-40B4-BE49-F238E27FC236}">
                <a16:creationId xmlns:a16="http://schemas.microsoft.com/office/drawing/2014/main" xmlns="" id="{B6DB88D8-1668-41A4-A7BE-3B9A2AA586E6}"/>
              </a:ext>
            </a:extLst>
          </p:cNvPr>
          <p:cNvSpPr txBox="1"/>
          <p:nvPr/>
        </p:nvSpPr>
        <p:spPr>
          <a:xfrm>
            <a:off x="2715789" y="4766504"/>
            <a:ext cx="7766936" cy="1569660"/>
          </a:xfrm>
          <a:prstGeom prst="rect">
            <a:avLst/>
          </a:prstGeom>
          <a:noFill/>
        </p:spPr>
        <p:txBody>
          <a:bodyPr wrap="square" rtlCol="0">
            <a:spAutoFit/>
          </a:bodyPr>
          <a:lstStyle/>
          <a:p>
            <a:pPr algn="ctr"/>
            <a:r>
              <a:rPr lang="en-US" sz="2400" b="1" dirty="0">
                <a:solidFill>
                  <a:srgbClr val="FFFF00"/>
                </a:solidFill>
              </a:rPr>
              <a:t>Keynote Presented at Two Day International Seminar </a:t>
            </a:r>
            <a:r>
              <a:rPr lang="en-US" sz="2400" b="1" dirty="0" smtClean="0">
                <a:solidFill>
                  <a:srgbClr val="FFFF00"/>
                </a:solidFill>
              </a:rPr>
              <a:t>“</a:t>
            </a:r>
            <a:r>
              <a:rPr lang="en-US" sz="2400" b="1" dirty="0">
                <a:solidFill>
                  <a:srgbClr val="FFFF00"/>
                </a:solidFill>
              </a:rPr>
              <a:t>Needs of Society and Qualification of </a:t>
            </a:r>
            <a:r>
              <a:rPr lang="en-US" sz="2400" b="1" dirty="0" smtClean="0">
                <a:solidFill>
                  <a:srgbClr val="FFFF00"/>
                </a:solidFill>
              </a:rPr>
              <a:t>Graduates” organized by Department of Education, </a:t>
            </a:r>
            <a:r>
              <a:rPr lang="en-US" sz="2400" b="1" dirty="0">
                <a:solidFill>
                  <a:srgbClr val="FFFF00"/>
                </a:solidFill>
              </a:rPr>
              <a:t>IIUI on </a:t>
            </a:r>
            <a:r>
              <a:rPr lang="en-US" sz="2400" b="1" dirty="0" smtClean="0">
                <a:solidFill>
                  <a:srgbClr val="FFFF00"/>
                </a:solidFill>
              </a:rPr>
              <a:t>14-15 May 2018</a:t>
            </a:r>
            <a:endParaRPr lang="en-US" sz="2400" dirty="0">
              <a:solidFill>
                <a:srgbClr val="FFFF00"/>
              </a:solidFill>
            </a:endParaRPr>
          </a:p>
        </p:txBody>
      </p:sp>
    </p:spTree>
    <p:extLst>
      <p:ext uri="{BB962C8B-B14F-4D97-AF65-F5344CB8AC3E}">
        <p14:creationId xmlns:p14="http://schemas.microsoft.com/office/powerpoint/2010/main" val="21675959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2F1EAE83-E83A-4D73-9306-4154012803F3}"/>
              </a:ext>
            </a:extLst>
          </p:cNvPr>
          <p:cNvSpPr>
            <a:spLocks noGrp="1"/>
          </p:cNvSpPr>
          <p:nvPr>
            <p:ph type="title"/>
          </p:nvPr>
        </p:nvSpPr>
        <p:spPr>
          <a:xfrm>
            <a:off x="1366002" y="0"/>
            <a:ext cx="9905998" cy="1478570"/>
          </a:xfrm>
        </p:spPr>
        <p:txBody>
          <a:bodyPr/>
          <a:lstStyle/>
          <a:p>
            <a:r>
              <a:rPr lang="hu-HU" dirty="0"/>
              <a:t>Action </a:t>
            </a:r>
            <a:r>
              <a:rPr lang="hu-HU" dirty="0" err="1"/>
              <a:t>learning</a:t>
            </a:r>
            <a:r>
              <a:rPr lang="hu-HU" dirty="0"/>
              <a:t> and </a:t>
            </a:r>
            <a:r>
              <a:rPr lang="hu-HU" dirty="0" err="1"/>
              <a:t>problem</a:t>
            </a:r>
            <a:r>
              <a:rPr lang="hu-HU" dirty="0"/>
              <a:t> </a:t>
            </a:r>
            <a:r>
              <a:rPr lang="hu-HU" dirty="0" err="1"/>
              <a:t>solving</a:t>
            </a:r>
            <a:endParaRPr lang="en-US" dirty="0"/>
          </a:p>
        </p:txBody>
      </p:sp>
      <p:pic>
        <p:nvPicPr>
          <p:cNvPr id="4" name="Online médiaelem 3">
            <a:hlinkClick r:id="" action="ppaction://media"/>
            <a:extLst>
              <a:ext uri="{FF2B5EF4-FFF2-40B4-BE49-F238E27FC236}">
                <a16:creationId xmlns:a16="http://schemas.microsoft.com/office/drawing/2014/main" xmlns="" id="{58497B94-F04F-4DB6-A94D-651103F57E72}"/>
              </a:ext>
            </a:extLst>
          </p:cNvPr>
          <p:cNvPicPr>
            <a:picLocks noGrp="1" noRot="1" noChangeAspect="1"/>
          </p:cNvPicPr>
          <p:nvPr>
            <p:ph idx="1"/>
            <a:videoFile r:link="rId1"/>
          </p:nvPr>
        </p:nvPicPr>
        <p:blipFill>
          <a:blip r:embed="rId4"/>
          <a:stretch>
            <a:fillRect/>
          </a:stretch>
        </p:blipFill>
        <p:spPr>
          <a:xfrm>
            <a:off x="1666790" y="1254830"/>
            <a:ext cx="9304421" cy="5233736"/>
          </a:xfrm>
          <a:prstGeom prst="rect">
            <a:avLst/>
          </a:prstGeom>
        </p:spPr>
      </p:pic>
      <p:sp>
        <p:nvSpPr>
          <p:cNvPr id="3" name="Slide Number Placeholder 2"/>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9374913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4C36DFA9-A332-4715-BF9B-76ED3BB9E36E}"/>
              </a:ext>
            </a:extLst>
          </p:cNvPr>
          <p:cNvSpPr>
            <a:spLocks noGrp="1"/>
          </p:cNvSpPr>
          <p:nvPr>
            <p:ph type="title"/>
          </p:nvPr>
        </p:nvSpPr>
        <p:spPr>
          <a:xfrm>
            <a:off x="1824372" y="0"/>
            <a:ext cx="8806681" cy="1171226"/>
          </a:xfrm>
        </p:spPr>
        <p:txBody>
          <a:bodyPr>
            <a:normAutofit/>
          </a:bodyPr>
          <a:lstStyle/>
          <a:p>
            <a:r>
              <a:rPr lang="hu-HU" dirty="0" err="1"/>
              <a:t>Placements</a:t>
            </a:r>
            <a:r>
              <a:rPr lang="hu-HU" dirty="0"/>
              <a:t> and </a:t>
            </a:r>
            <a:r>
              <a:rPr lang="hu-HU" dirty="0" err="1"/>
              <a:t>exchanges</a:t>
            </a:r>
            <a:r>
              <a:rPr lang="hu-HU" dirty="0"/>
              <a:t> </a:t>
            </a:r>
            <a:r>
              <a:rPr lang="hu-HU" dirty="0" err="1"/>
              <a:t>for</a:t>
            </a:r>
            <a:r>
              <a:rPr lang="hu-HU" dirty="0"/>
              <a:t> </a:t>
            </a:r>
            <a:r>
              <a:rPr lang="hu-HU" dirty="0" err="1"/>
              <a:t>students</a:t>
            </a:r>
            <a:r>
              <a:rPr lang="hu-HU" dirty="0"/>
              <a:t> and </a:t>
            </a:r>
            <a:r>
              <a:rPr lang="hu-HU" dirty="0" err="1"/>
              <a:t>teachers</a:t>
            </a:r>
            <a:endParaRPr lang="en-US" dirty="0"/>
          </a:p>
        </p:txBody>
      </p:sp>
      <p:pic>
        <p:nvPicPr>
          <p:cNvPr id="2050" name="Picture 2" descr="Image result for 70 20 10 model">
            <a:extLst>
              <a:ext uri="{FF2B5EF4-FFF2-40B4-BE49-F238E27FC236}">
                <a16:creationId xmlns:a16="http://schemas.microsoft.com/office/drawing/2014/main" xmlns="" id="{A566794F-7A86-4260-B94D-50BAE5EFC0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4583" y="1286526"/>
            <a:ext cx="8626472" cy="5337629"/>
          </a:xfrm>
          <a:prstGeom prst="rect">
            <a:avLst/>
          </a:prstGeom>
          <a:noFill/>
          <a:extLst>
            <a:ext uri="{909E8E84-426E-40DD-AFC4-6F175D3DCCD1}">
              <a14:hiddenFill xmlns:a14="http://schemas.microsoft.com/office/drawing/2010/main">
                <a:solidFill>
                  <a:srgbClr val="FFFFFF"/>
                </a:solidFill>
              </a14:hiddenFill>
            </a:ext>
          </a:extLst>
        </p:spPr>
      </p:pic>
      <p:sp>
        <p:nvSpPr>
          <p:cNvPr id="3" name="Ellipszis 2">
            <a:extLst>
              <a:ext uri="{FF2B5EF4-FFF2-40B4-BE49-F238E27FC236}">
                <a16:creationId xmlns:a16="http://schemas.microsoft.com/office/drawing/2014/main" xmlns="" id="{1103249E-2DFB-4BA0-A5B9-7ED79330A130}"/>
              </a:ext>
            </a:extLst>
          </p:cNvPr>
          <p:cNvSpPr/>
          <p:nvPr/>
        </p:nvSpPr>
        <p:spPr>
          <a:xfrm>
            <a:off x="6588368" y="1544693"/>
            <a:ext cx="3840480" cy="390973"/>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1161222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6B2A65F8-4581-44C8-AFE9-E06DE73FE676}"/>
              </a:ext>
            </a:extLst>
          </p:cNvPr>
          <p:cNvSpPr>
            <a:spLocks noGrp="1"/>
          </p:cNvSpPr>
          <p:nvPr>
            <p:ph type="title"/>
          </p:nvPr>
        </p:nvSpPr>
        <p:spPr>
          <a:xfrm>
            <a:off x="1223274" y="0"/>
            <a:ext cx="10184314" cy="1478570"/>
          </a:xfrm>
        </p:spPr>
        <p:txBody>
          <a:bodyPr>
            <a:normAutofit/>
          </a:bodyPr>
          <a:lstStyle/>
          <a:p>
            <a:r>
              <a:rPr lang="hu-HU" dirty="0"/>
              <a:t>European </a:t>
            </a:r>
            <a:r>
              <a:rPr lang="hu-HU" dirty="0" err="1"/>
              <a:t>example</a:t>
            </a:r>
            <a:r>
              <a:rPr lang="hu-HU" dirty="0"/>
              <a:t>: ERASMUS (</a:t>
            </a:r>
            <a:r>
              <a:rPr lang="hu-HU" dirty="0" err="1"/>
              <a:t>since</a:t>
            </a:r>
            <a:r>
              <a:rPr lang="hu-HU" dirty="0"/>
              <a:t> 1987)</a:t>
            </a:r>
            <a:br>
              <a:rPr lang="hu-HU" dirty="0"/>
            </a:br>
            <a:r>
              <a:rPr lang="en-US" sz="2700" b="1" i="1" cap="none" dirty="0" err="1"/>
              <a:t>E</a:t>
            </a:r>
            <a:r>
              <a:rPr lang="en-US" sz="2700" i="1" cap="none" dirty="0" err="1"/>
              <a:t>u</a:t>
            </a:r>
            <a:r>
              <a:rPr lang="en-US" sz="2700" b="1" i="1" cap="none" dirty="0" err="1"/>
              <a:t>R</a:t>
            </a:r>
            <a:r>
              <a:rPr lang="en-US" sz="2700" i="1" cap="none" dirty="0" err="1"/>
              <a:t>opean</a:t>
            </a:r>
            <a:r>
              <a:rPr lang="en-US" sz="2700" i="1" cap="none" dirty="0"/>
              <a:t> Community </a:t>
            </a:r>
            <a:r>
              <a:rPr lang="en-US" sz="2700" b="1" i="1" cap="none" dirty="0"/>
              <a:t>A</a:t>
            </a:r>
            <a:r>
              <a:rPr lang="en-US" sz="2700" i="1" cap="none" dirty="0"/>
              <a:t>ction </a:t>
            </a:r>
            <a:r>
              <a:rPr lang="en-US" sz="2700" b="1" i="1" cap="none" dirty="0"/>
              <a:t>S</a:t>
            </a:r>
            <a:r>
              <a:rPr lang="en-US" sz="2700" i="1" cap="none" dirty="0"/>
              <a:t>cheme for the </a:t>
            </a:r>
            <a:r>
              <a:rPr lang="en-US" sz="2700" b="1" i="1" cap="none" dirty="0"/>
              <a:t>M</a:t>
            </a:r>
            <a:r>
              <a:rPr lang="en-US" sz="2700" i="1" cap="none" dirty="0"/>
              <a:t>obility of </a:t>
            </a:r>
            <a:r>
              <a:rPr lang="en-US" sz="2700" b="1" i="1" cap="none" dirty="0"/>
              <a:t>U</a:t>
            </a:r>
            <a:r>
              <a:rPr lang="en-US" sz="2700" i="1" cap="none" dirty="0"/>
              <a:t>niversity </a:t>
            </a:r>
            <a:r>
              <a:rPr lang="en-US" sz="2700" b="1" i="1" cap="none" dirty="0"/>
              <a:t>S</a:t>
            </a:r>
            <a:r>
              <a:rPr lang="en-US" sz="2700" i="1" cap="none" dirty="0"/>
              <a:t>tudents</a:t>
            </a:r>
            <a:endParaRPr lang="en-US" sz="2700" cap="none" dirty="0"/>
          </a:p>
        </p:txBody>
      </p:sp>
      <p:pic>
        <p:nvPicPr>
          <p:cNvPr id="2052" name="Picture 4" descr="https://ec.europa.eu/programmes/erasmus-plus/sites/erasmusplus2/files/styles/erasmus__rewamp_overview/public/erasmus-plus-in-numbers-2016_en.jpg?itok=925q0Srs">
            <a:extLst>
              <a:ext uri="{FF2B5EF4-FFF2-40B4-BE49-F238E27FC236}">
                <a16:creationId xmlns:a16="http://schemas.microsoft.com/office/drawing/2014/main" xmlns="" id="{52FAB872-C655-4B41-B456-CE31D24393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613" y="1284717"/>
            <a:ext cx="9759637" cy="5228377"/>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7221159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E1304AE7-0A54-4562-95B1-AC5B10D1F325}"/>
              </a:ext>
            </a:extLst>
          </p:cNvPr>
          <p:cNvSpPr>
            <a:spLocks noGrp="1"/>
          </p:cNvSpPr>
          <p:nvPr>
            <p:ph type="title"/>
          </p:nvPr>
        </p:nvSpPr>
        <p:spPr>
          <a:xfrm>
            <a:off x="1783097" y="0"/>
            <a:ext cx="9905998" cy="1478570"/>
          </a:xfrm>
        </p:spPr>
        <p:txBody>
          <a:bodyPr/>
          <a:lstStyle/>
          <a:p>
            <a:r>
              <a:rPr lang="hu-HU" dirty="0"/>
              <a:t>Erasmus </a:t>
            </a:r>
            <a:r>
              <a:rPr lang="hu-HU" dirty="0" err="1"/>
              <a:t>Mundus</a:t>
            </a:r>
            <a:endParaRPr lang="en-US" dirty="0"/>
          </a:p>
        </p:txBody>
      </p:sp>
      <p:sp>
        <p:nvSpPr>
          <p:cNvPr id="7" name="Tartalom helye 6">
            <a:extLst>
              <a:ext uri="{FF2B5EF4-FFF2-40B4-BE49-F238E27FC236}">
                <a16:creationId xmlns:a16="http://schemas.microsoft.com/office/drawing/2014/main" xmlns="" id="{3E005E28-8F1A-4924-8925-69D2FF7E96CC}"/>
              </a:ext>
            </a:extLst>
          </p:cNvPr>
          <p:cNvSpPr>
            <a:spLocks noGrp="1"/>
          </p:cNvSpPr>
          <p:nvPr>
            <p:ph idx="1"/>
          </p:nvPr>
        </p:nvSpPr>
        <p:spPr>
          <a:xfrm>
            <a:off x="772444" y="1730677"/>
            <a:ext cx="7348626" cy="4220944"/>
          </a:xfrm>
        </p:spPr>
        <p:txBody>
          <a:bodyPr/>
          <a:lstStyle/>
          <a:p>
            <a:pPr marL="342900" indent="-342900" defTabSz="457200">
              <a:buClr>
                <a:schemeClr val="accent1"/>
              </a:buClr>
              <a:buSzPct val="80000"/>
              <a:buFont typeface="Wingdings 3" charset="2"/>
              <a:buChar char=""/>
            </a:pPr>
            <a:r>
              <a:rPr lang="hu-HU" sz="3200" dirty="0" err="1"/>
              <a:t>Joint</a:t>
            </a:r>
            <a:r>
              <a:rPr lang="hu-HU" sz="3200" dirty="0"/>
              <a:t> </a:t>
            </a:r>
            <a:r>
              <a:rPr lang="hu-HU" sz="3200" dirty="0" err="1"/>
              <a:t>master’s</a:t>
            </a:r>
            <a:r>
              <a:rPr lang="hu-HU" sz="3200" dirty="0"/>
              <a:t> and </a:t>
            </a:r>
            <a:r>
              <a:rPr lang="hu-HU" sz="3200" dirty="0" err="1"/>
              <a:t>doctorate</a:t>
            </a:r>
            <a:r>
              <a:rPr lang="hu-HU" sz="3200" dirty="0"/>
              <a:t> </a:t>
            </a:r>
            <a:r>
              <a:rPr lang="hu-HU" sz="3200" dirty="0" err="1"/>
              <a:t>degrees</a:t>
            </a:r>
            <a:endParaRPr lang="hu-HU" sz="3200" dirty="0"/>
          </a:p>
          <a:p>
            <a:pPr marL="342900" indent="-342900" defTabSz="457200">
              <a:buClr>
                <a:schemeClr val="accent1"/>
              </a:buClr>
              <a:buSzPct val="80000"/>
              <a:buFont typeface="Wingdings 3" charset="2"/>
              <a:buChar char=""/>
            </a:pPr>
            <a:r>
              <a:rPr lang="hu-HU" sz="3200" dirty="0" err="1"/>
              <a:t>Partnerships</a:t>
            </a:r>
            <a:r>
              <a:rPr lang="hu-HU" sz="3200" dirty="0"/>
              <a:t> </a:t>
            </a:r>
            <a:r>
              <a:rPr lang="hu-HU" sz="3200" dirty="0" err="1"/>
              <a:t>involving</a:t>
            </a:r>
            <a:r>
              <a:rPr lang="hu-HU" sz="3200" dirty="0"/>
              <a:t> </a:t>
            </a:r>
            <a:r>
              <a:rPr lang="hu-HU" sz="3200" dirty="0" err="1"/>
              <a:t>scholarships</a:t>
            </a:r>
            <a:r>
              <a:rPr lang="hu-HU" sz="3200" dirty="0"/>
              <a:t> </a:t>
            </a:r>
            <a:r>
              <a:rPr lang="hu-HU" sz="3200" dirty="0" err="1"/>
              <a:t>for</a:t>
            </a:r>
            <a:r>
              <a:rPr lang="hu-HU" sz="3200" dirty="0"/>
              <a:t> </a:t>
            </a:r>
            <a:r>
              <a:rPr lang="hu-HU" sz="3200" dirty="0" err="1"/>
              <a:t>students</a:t>
            </a:r>
            <a:r>
              <a:rPr lang="hu-HU" sz="3200" dirty="0"/>
              <a:t>, </a:t>
            </a:r>
            <a:r>
              <a:rPr lang="hu-HU" sz="3200" dirty="0" err="1"/>
              <a:t>academics</a:t>
            </a:r>
            <a:r>
              <a:rPr lang="hu-HU" sz="3200" dirty="0"/>
              <a:t> and </a:t>
            </a:r>
            <a:r>
              <a:rPr lang="hu-HU" sz="3200" dirty="0" err="1"/>
              <a:t>administrative</a:t>
            </a:r>
            <a:r>
              <a:rPr lang="hu-HU" sz="3200" dirty="0"/>
              <a:t> </a:t>
            </a:r>
            <a:r>
              <a:rPr lang="hu-HU" sz="3200" dirty="0" err="1"/>
              <a:t>staff</a:t>
            </a:r>
            <a:endParaRPr lang="hu-HU" sz="3200" dirty="0"/>
          </a:p>
          <a:p>
            <a:pPr marL="342900" indent="-342900" defTabSz="457200">
              <a:buClr>
                <a:schemeClr val="accent1"/>
              </a:buClr>
              <a:buSzPct val="80000"/>
              <a:buFont typeface="Wingdings 3" charset="2"/>
              <a:buChar char=""/>
            </a:pPr>
            <a:r>
              <a:rPr lang="hu-HU" sz="3200" dirty="0" err="1"/>
              <a:t>Available</a:t>
            </a:r>
            <a:r>
              <a:rPr lang="hu-HU" sz="3200" dirty="0"/>
              <a:t> </a:t>
            </a:r>
            <a:r>
              <a:rPr lang="hu-HU" sz="3200" dirty="0" err="1"/>
              <a:t>for</a:t>
            </a:r>
            <a:r>
              <a:rPr lang="hu-HU" sz="3200" dirty="0"/>
              <a:t> </a:t>
            </a:r>
            <a:r>
              <a:rPr lang="hu-HU" sz="3200" dirty="0" err="1"/>
              <a:t>students</a:t>
            </a:r>
            <a:r>
              <a:rPr lang="hu-HU" sz="3200" dirty="0"/>
              <a:t> and </a:t>
            </a:r>
            <a:r>
              <a:rPr lang="hu-HU" sz="3200" dirty="0" err="1"/>
              <a:t>faculty</a:t>
            </a:r>
            <a:r>
              <a:rPr lang="hu-HU" sz="3200" dirty="0"/>
              <a:t> </a:t>
            </a:r>
            <a:r>
              <a:rPr lang="hu-HU" sz="3200" dirty="0" err="1"/>
              <a:t>from</a:t>
            </a:r>
            <a:r>
              <a:rPr lang="hu-HU" sz="3200" dirty="0"/>
              <a:t> </a:t>
            </a:r>
            <a:r>
              <a:rPr lang="hu-HU" sz="3200" dirty="0" err="1"/>
              <a:t>Pakistan</a:t>
            </a:r>
            <a:endParaRPr lang="hu-HU" sz="3200" dirty="0"/>
          </a:p>
          <a:p>
            <a:pPr marL="0" indent="0">
              <a:buNone/>
            </a:pPr>
            <a:endParaRPr lang="hu-HU" dirty="0"/>
          </a:p>
          <a:p>
            <a:endParaRPr lang="en-US" dirty="0"/>
          </a:p>
        </p:txBody>
      </p:sp>
      <p:pic>
        <p:nvPicPr>
          <p:cNvPr id="1026" name="Picture 2" descr="Image result for jannat kay pattay nimra ahmed cover">
            <a:extLst>
              <a:ext uri="{FF2B5EF4-FFF2-40B4-BE49-F238E27FC236}">
                <a16:creationId xmlns:a16="http://schemas.microsoft.com/office/drawing/2014/main" xmlns="" id="{A93F7198-4C8C-4866-884F-6309B7F31A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1070" y="1050757"/>
            <a:ext cx="3028950" cy="44577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1238121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65828392-085E-414A-9B48-DB2FBD83C50F}"/>
              </a:ext>
            </a:extLst>
          </p:cNvPr>
          <p:cNvSpPr>
            <a:spLocks noGrp="1"/>
          </p:cNvSpPr>
          <p:nvPr>
            <p:ph type="title"/>
          </p:nvPr>
        </p:nvSpPr>
        <p:spPr/>
        <p:txBody>
          <a:bodyPr/>
          <a:lstStyle/>
          <a:p>
            <a:r>
              <a:rPr lang="hu-HU" dirty="0"/>
              <a:t>Erasmus </a:t>
            </a:r>
            <a:r>
              <a:rPr lang="hu-HU" dirty="0" err="1"/>
              <a:t>Programme</a:t>
            </a:r>
            <a:r>
              <a:rPr lang="hu-HU" dirty="0"/>
              <a:t>: </a:t>
            </a:r>
            <a:r>
              <a:rPr lang="hu-HU" dirty="0" err="1"/>
              <a:t>Criticism</a:t>
            </a:r>
            <a:endParaRPr lang="en-US" dirty="0"/>
          </a:p>
        </p:txBody>
      </p:sp>
      <p:sp>
        <p:nvSpPr>
          <p:cNvPr id="3" name="Tartalom helye 2">
            <a:extLst>
              <a:ext uri="{FF2B5EF4-FFF2-40B4-BE49-F238E27FC236}">
                <a16:creationId xmlns:a16="http://schemas.microsoft.com/office/drawing/2014/main" xmlns="" id="{AD88855B-3323-4156-8D02-91830815E74A}"/>
              </a:ext>
            </a:extLst>
          </p:cNvPr>
          <p:cNvSpPr>
            <a:spLocks noGrp="1"/>
          </p:cNvSpPr>
          <p:nvPr>
            <p:ph idx="1"/>
          </p:nvPr>
        </p:nvSpPr>
        <p:spPr>
          <a:xfrm>
            <a:off x="1143000" y="2682624"/>
            <a:ext cx="9905999" cy="2675440"/>
          </a:xfrm>
        </p:spPr>
        <p:txBody>
          <a:bodyPr>
            <a:normAutofit/>
          </a:bodyPr>
          <a:lstStyle/>
          <a:p>
            <a:pPr marL="342900" indent="-342900" defTabSz="457200">
              <a:lnSpc>
                <a:spcPct val="130000"/>
              </a:lnSpc>
              <a:buClr>
                <a:schemeClr val="accent1"/>
              </a:buClr>
              <a:buSzPct val="80000"/>
              <a:buFont typeface="Wingdings 3" charset="2"/>
              <a:buChar char=""/>
            </a:pPr>
            <a:r>
              <a:rPr lang="hu-HU" sz="2800" dirty="0" err="1"/>
              <a:t>Inclusiveness</a:t>
            </a:r>
            <a:r>
              <a:rPr lang="hu-HU" sz="2800" dirty="0"/>
              <a:t> of </a:t>
            </a:r>
            <a:r>
              <a:rPr lang="hu-HU" sz="2800" dirty="0" err="1"/>
              <a:t>the</a:t>
            </a:r>
            <a:r>
              <a:rPr lang="hu-HU" sz="2800" dirty="0"/>
              <a:t> </a:t>
            </a:r>
            <a:r>
              <a:rPr lang="hu-HU" sz="2800" dirty="0" err="1"/>
              <a:t>programme</a:t>
            </a:r>
            <a:r>
              <a:rPr lang="hu-HU" sz="2800" dirty="0"/>
              <a:t> </a:t>
            </a:r>
            <a:r>
              <a:rPr lang="hu-HU" sz="2800" dirty="0" err="1"/>
              <a:t>could</a:t>
            </a:r>
            <a:r>
              <a:rPr lang="hu-HU" sz="2800" dirty="0"/>
              <a:t> be </a:t>
            </a:r>
            <a:r>
              <a:rPr lang="hu-HU" sz="2800" dirty="0" err="1"/>
              <a:t>better</a:t>
            </a:r>
            <a:endParaRPr lang="hu-HU" sz="2800" dirty="0"/>
          </a:p>
          <a:p>
            <a:pPr marL="342900" indent="-342900" defTabSz="457200">
              <a:lnSpc>
                <a:spcPct val="130000"/>
              </a:lnSpc>
              <a:buClr>
                <a:schemeClr val="accent1"/>
              </a:buClr>
              <a:buSzPct val="80000"/>
              <a:buFont typeface="Wingdings 3" charset="2"/>
              <a:buChar char=""/>
            </a:pPr>
            <a:r>
              <a:rPr lang="hu-HU" sz="2800" dirty="0" err="1"/>
              <a:t>Socio-ecomomic</a:t>
            </a:r>
            <a:r>
              <a:rPr lang="hu-HU" sz="2800" dirty="0"/>
              <a:t> </a:t>
            </a:r>
            <a:r>
              <a:rPr lang="hu-HU" sz="2800" dirty="0" err="1"/>
              <a:t>barriers</a:t>
            </a:r>
            <a:endParaRPr lang="hu-HU" sz="2800" dirty="0"/>
          </a:p>
          <a:p>
            <a:pPr marL="342900" indent="-342900" defTabSz="457200">
              <a:lnSpc>
                <a:spcPct val="130000"/>
              </a:lnSpc>
              <a:buClr>
                <a:schemeClr val="accent1"/>
              </a:buClr>
              <a:buSzPct val="80000"/>
              <a:buFont typeface="Wingdings 3" charset="2"/>
              <a:buChar char=""/>
            </a:pPr>
            <a:r>
              <a:rPr lang="hu-HU" sz="2800" dirty="0" err="1"/>
              <a:t>Reinforcement</a:t>
            </a:r>
            <a:r>
              <a:rPr lang="hu-HU" sz="2800" dirty="0"/>
              <a:t> of European </a:t>
            </a:r>
            <a:r>
              <a:rPr lang="hu-HU" sz="2800" dirty="0" err="1"/>
              <a:t>identity</a:t>
            </a:r>
            <a:r>
              <a:rPr lang="hu-HU" sz="2800" dirty="0"/>
              <a:t> is </a:t>
            </a:r>
            <a:r>
              <a:rPr lang="hu-HU" sz="2800" dirty="0" err="1"/>
              <a:t>not</a:t>
            </a:r>
            <a:r>
              <a:rPr lang="hu-HU" sz="2800" dirty="0"/>
              <a:t> </a:t>
            </a:r>
            <a:r>
              <a:rPr lang="hu-HU" sz="2800" dirty="0" err="1"/>
              <a:t>to</a:t>
            </a:r>
            <a:r>
              <a:rPr lang="hu-HU" sz="2800" dirty="0"/>
              <a:t> </a:t>
            </a:r>
            <a:r>
              <a:rPr lang="hu-HU" sz="2800" dirty="0" err="1"/>
              <a:t>its</a:t>
            </a:r>
            <a:r>
              <a:rPr lang="hu-HU" sz="2800" dirty="0"/>
              <a:t> </a:t>
            </a:r>
            <a:r>
              <a:rPr lang="hu-HU" sz="2800" dirty="0" err="1"/>
              <a:t>fullest</a:t>
            </a:r>
            <a:r>
              <a:rPr lang="hu-HU" sz="2800" dirty="0"/>
              <a:t> </a:t>
            </a:r>
            <a:r>
              <a:rPr lang="hu-HU" sz="2800" dirty="0" err="1"/>
              <a:t>potential</a:t>
            </a:r>
            <a:endParaRPr lang="hu-HU" sz="28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6801039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6B2A65F8-4581-44C8-AFE9-E06DE73FE676}"/>
              </a:ext>
            </a:extLst>
          </p:cNvPr>
          <p:cNvSpPr>
            <a:spLocks noGrp="1"/>
          </p:cNvSpPr>
          <p:nvPr>
            <p:ph type="title"/>
          </p:nvPr>
        </p:nvSpPr>
        <p:spPr>
          <a:xfrm>
            <a:off x="324408" y="2598820"/>
            <a:ext cx="2206543" cy="1430215"/>
          </a:xfrm>
        </p:spPr>
        <p:txBody>
          <a:bodyPr>
            <a:normAutofit fontScale="90000"/>
          </a:bodyPr>
          <a:lstStyle/>
          <a:p>
            <a:r>
              <a:rPr lang="hu-HU" dirty="0" err="1"/>
              <a:t>Canadian</a:t>
            </a:r>
            <a:r>
              <a:rPr lang="hu-HU" dirty="0"/>
              <a:t> </a:t>
            </a:r>
            <a:br>
              <a:rPr lang="hu-HU" dirty="0"/>
            </a:br>
            <a:r>
              <a:rPr lang="hu-HU" dirty="0" err="1"/>
              <a:t>example</a:t>
            </a:r>
            <a:endParaRPr lang="en-US" dirty="0"/>
          </a:p>
        </p:txBody>
      </p:sp>
      <p:pic>
        <p:nvPicPr>
          <p:cNvPr id="1026" name="Picture 2" descr="2018 Online Application Process for Applicants described below">
            <a:extLst>
              <a:ext uri="{FF2B5EF4-FFF2-40B4-BE49-F238E27FC236}">
                <a16:creationId xmlns:a16="http://schemas.microsoft.com/office/drawing/2014/main" xmlns="" id="{580C7EAD-AEBA-4170-9C55-AEFD07320F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5724" y="0"/>
            <a:ext cx="46355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Szövegdoboz 3">
            <a:extLst>
              <a:ext uri="{FF2B5EF4-FFF2-40B4-BE49-F238E27FC236}">
                <a16:creationId xmlns:a16="http://schemas.microsoft.com/office/drawing/2014/main" xmlns="" id="{13B51A9E-42E3-4EE0-AB32-A58F2222ECBC}"/>
              </a:ext>
            </a:extLst>
          </p:cNvPr>
          <p:cNvSpPr txBox="1"/>
          <p:nvPr/>
        </p:nvSpPr>
        <p:spPr>
          <a:xfrm>
            <a:off x="7556500" y="2065361"/>
            <a:ext cx="4635500" cy="3807196"/>
          </a:xfrm>
          <a:prstGeom prst="rect">
            <a:avLst/>
          </a:prstGeom>
          <a:noFill/>
        </p:spPr>
        <p:txBody>
          <a:bodyPr wrap="square" rtlCol="0">
            <a:spAutoFit/>
          </a:bodyPr>
          <a:lstStyle/>
          <a:p>
            <a:pPr marL="342900" indent="-342900">
              <a:lnSpc>
                <a:spcPct val="130000"/>
              </a:lnSpc>
              <a:buClr>
                <a:schemeClr val="accent1"/>
              </a:buClr>
              <a:buSzPct val="80000"/>
              <a:buFont typeface="Wingdings 3" charset="2"/>
              <a:buChar char=""/>
            </a:pPr>
            <a:r>
              <a:rPr lang="hu-HU" sz="2800" dirty="0" err="1"/>
              <a:t>Travel</a:t>
            </a:r>
            <a:r>
              <a:rPr lang="hu-HU" sz="2800" dirty="0"/>
              <a:t> and </a:t>
            </a:r>
            <a:r>
              <a:rPr lang="hu-HU" sz="2800" dirty="0" err="1"/>
              <a:t>work</a:t>
            </a:r>
            <a:r>
              <a:rPr lang="hu-HU" sz="2800" dirty="0"/>
              <a:t> in </a:t>
            </a:r>
            <a:r>
              <a:rPr lang="hu-HU" sz="2800" dirty="0" err="1"/>
              <a:t>Canada</a:t>
            </a:r>
            <a:endParaRPr lang="hu-HU" sz="2800" dirty="0"/>
          </a:p>
          <a:p>
            <a:pPr marL="342900" indent="-342900">
              <a:lnSpc>
                <a:spcPct val="130000"/>
              </a:lnSpc>
              <a:buClr>
                <a:schemeClr val="accent1"/>
              </a:buClr>
              <a:buSzPct val="80000"/>
              <a:buFont typeface="Wingdings 3" charset="2"/>
              <a:buChar char=""/>
            </a:pPr>
            <a:r>
              <a:rPr lang="hu-HU" sz="2800" dirty="0" err="1"/>
              <a:t>Formal</a:t>
            </a:r>
            <a:r>
              <a:rPr lang="hu-HU" sz="2800" dirty="0"/>
              <a:t> </a:t>
            </a:r>
            <a:r>
              <a:rPr lang="hu-HU" sz="2800" dirty="0" err="1"/>
              <a:t>studies</a:t>
            </a:r>
            <a:r>
              <a:rPr lang="hu-HU" sz="2800" dirty="0"/>
              <a:t> </a:t>
            </a:r>
            <a:r>
              <a:rPr lang="hu-HU" sz="2800" dirty="0" err="1"/>
              <a:t>are</a:t>
            </a:r>
            <a:r>
              <a:rPr lang="hu-HU" sz="2800" dirty="0"/>
              <a:t> </a:t>
            </a:r>
            <a:r>
              <a:rPr lang="hu-HU" sz="2800" dirty="0" err="1"/>
              <a:t>optional</a:t>
            </a:r>
            <a:endParaRPr lang="hu-HU" sz="2800" dirty="0"/>
          </a:p>
          <a:p>
            <a:pPr marL="342900" indent="-342900">
              <a:lnSpc>
                <a:spcPct val="130000"/>
              </a:lnSpc>
              <a:buClr>
                <a:schemeClr val="accent1"/>
              </a:buClr>
              <a:buSzPct val="80000"/>
              <a:buFont typeface="Wingdings 3" charset="2"/>
              <a:buChar char=""/>
            </a:pPr>
            <a:r>
              <a:rPr lang="hu-HU" sz="2800" dirty="0" err="1"/>
              <a:t>Bilateral</a:t>
            </a:r>
            <a:r>
              <a:rPr lang="hu-HU" sz="2800" dirty="0"/>
              <a:t> </a:t>
            </a:r>
            <a:r>
              <a:rPr lang="hu-HU" sz="2800" dirty="0" err="1"/>
              <a:t>agreements</a:t>
            </a:r>
            <a:r>
              <a:rPr lang="hu-HU" sz="2800" dirty="0"/>
              <a:t> </a:t>
            </a:r>
            <a:r>
              <a:rPr lang="hu-HU" sz="2800" dirty="0" err="1"/>
              <a:t>or</a:t>
            </a:r>
            <a:r>
              <a:rPr lang="hu-HU" sz="2800" dirty="0"/>
              <a:t> </a:t>
            </a:r>
            <a:r>
              <a:rPr lang="hu-HU" sz="2800" dirty="0" err="1"/>
              <a:t>through</a:t>
            </a:r>
            <a:r>
              <a:rPr lang="hu-HU" sz="2800" dirty="0"/>
              <a:t> a </a:t>
            </a:r>
            <a:r>
              <a:rPr lang="hu-HU" sz="2800" dirty="0" err="1"/>
              <a:t>third</a:t>
            </a:r>
            <a:r>
              <a:rPr lang="hu-HU" sz="2800" dirty="0"/>
              <a:t> </a:t>
            </a:r>
            <a:r>
              <a:rPr lang="hu-HU" sz="2800" dirty="0" err="1"/>
              <a:t>party</a:t>
            </a:r>
            <a:r>
              <a:rPr lang="hu-HU" sz="2800" dirty="0"/>
              <a:t> </a:t>
            </a:r>
            <a:r>
              <a:rPr lang="hu-HU" sz="2800" dirty="0" err="1"/>
              <a:t>organisation</a:t>
            </a:r>
            <a:r>
              <a:rPr lang="hu-HU" sz="2800" dirty="0"/>
              <a:t> (</a:t>
            </a:r>
            <a:r>
              <a:rPr lang="hu-HU" sz="2800" dirty="0" err="1"/>
              <a:t>e.g</a:t>
            </a:r>
            <a:r>
              <a:rPr lang="hu-HU" sz="2800" dirty="0"/>
              <a:t>. AIESEC)</a:t>
            </a:r>
          </a:p>
          <a:p>
            <a:pPr marL="342900" indent="-342900">
              <a:lnSpc>
                <a:spcPct val="130000"/>
              </a:lnSpc>
              <a:buClr>
                <a:schemeClr val="accent1"/>
              </a:buClr>
              <a:buSzPct val="80000"/>
              <a:buFont typeface="Wingdings 3" charset="2"/>
              <a:buChar char=""/>
            </a:pPr>
            <a:endParaRPr lang="hu-HU" dirty="0"/>
          </a:p>
          <a:p>
            <a:endParaRPr lang="hu-HU" dirty="0"/>
          </a:p>
          <a:p>
            <a:endParaRPr lang="en-US" dirty="0"/>
          </a:p>
        </p:txBody>
      </p:sp>
      <p:sp>
        <p:nvSpPr>
          <p:cNvPr id="3" name="Slide Number Placeholder 2"/>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10753497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65828392-085E-414A-9B48-DB2FBD83C50F}"/>
              </a:ext>
            </a:extLst>
          </p:cNvPr>
          <p:cNvSpPr>
            <a:spLocks noGrp="1"/>
          </p:cNvSpPr>
          <p:nvPr>
            <p:ph type="title"/>
          </p:nvPr>
        </p:nvSpPr>
        <p:spPr/>
        <p:txBody>
          <a:bodyPr/>
          <a:lstStyle/>
          <a:p>
            <a:r>
              <a:rPr lang="hu-HU" dirty="0"/>
              <a:t>International </a:t>
            </a:r>
            <a:r>
              <a:rPr lang="hu-HU" dirty="0" err="1"/>
              <a:t>Experience</a:t>
            </a:r>
            <a:r>
              <a:rPr lang="hu-HU" dirty="0"/>
              <a:t> </a:t>
            </a:r>
            <a:r>
              <a:rPr lang="hu-HU" dirty="0" err="1"/>
              <a:t>Canada</a:t>
            </a:r>
            <a:r>
              <a:rPr lang="hu-HU" dirty="0"/>
              <a:t>: </a:t>
            </a:r>
            <a:r>
              <a:rPr lang="hu-HU" dirty="0" err="1"/>
              <a:t>Criticism</a:t>
            </a:r>
            <a:endParaRPr lang="en-US" dirty="0"/>
          </a:p>
        </p:txBody>
      </p:sp>
      <p:sp>
        <p:nvSpPr>
          <p:cNvPr id="3" name="Tartalom helye 2">
            <a:extLst>
              <a:ext uri="{FF2B5EF4-FFF2-40B4-BE49-F238E27FC236}">
                <a16:creationId xmlns:a16="http://schemas.microsoft.com/office/drawing/2014/main" xmlns="" id="{AD88855B-3323-4156-8D02-91830815E74A}"/>
              </a:ext>
            </a:extLst>
          </p:cNvPr>
          <p:cNvSpPr>
            <a:spLocks noGrp="1"/>
          </p:cNvSpPr>
          <p:nvPr>
            <p:ph idx="1"/>
          </p:nvPr>
        </p:nvSpPr>
        <p:spPr>
          <a:xfrm>
            <a:off x="1143000" y="2682624"/>
            <a:ext cx="9905999" cy="2675440"/>
          </a:xfrm>
        </p:spPr>
        <p:txBody>
          <a:bodyPr>
            <a:normAutofit/>
          </a:bodyPr>
          <a:lstStyle/>
          <a:p>
            <a:pPr marL="342900" indent="-342900" defTabSz="457200">
              <a:lnSpc>
                <a:spcPct val="130000"/>
              </a:lnSpc>
              <a:buClr>
                <a:schemeClr val="accent1"/>
              </a:buClr>
              <a:buSzPct val="80000"/>
              <a:buFont typeface="Wingdings 3" charset="2"/>
              <a:buChar char=""/>
            </a:pPr>
            <a:r>
              <a:rPr lang="hu-HU" sz="2800" dirty="0" err="1"/>
              <a:t>Lack</a:t>
            </a:r>
            <a:r>
              <a:rPr lang="hu-HU" sz="2800" dirty="0"/>
              <a:t> of </a:t>
            </a:r>
            <a:r>
              <a:rPr lang="hu-HU" sz="2800" dirty="0" err="1"/>
              <a:t>clear</a:t>
            </a:r>
            <a:r>
              <a:rPr lang="hu-HU" sz="2800" dirty="0"/>
              <a:t> </a:t>
            </a:r>
            <a:r>
              <a:rPr lang="hu-HU" sz="2800" dirty="0" err="1"/>
              <a:t>programme</a:t>
            </a:r>
            <a:r>
              <a:rPr lang="hu-HU" sz="2800" dirty="0"/>
              <a:t> </a:t>
            </a:r>
            <a:r>
              <a:rPr lang="hu-HU" sz="2800" dirty="0" err="1"/>
              <a:t>objectives</a:t>
            </a:r>
            <a:endParaRPr lang="hu-HU" sz="2800" dirty="0"/>
          </a:p>
          <a:p>
            <a:pPr marL="342900" indent="-342900" defTabSz="457200">
              <a:lnSpc>
                <a:spcPct val="130000"/>
              </a:lnSpc>
              <a:buClr>
                <a:schemeClr val="accent1"/>
              </a:buClr>
              <a:buSzPct val="80000"/>
              <a:buFont typeface="Wingdings 3" charset="2"/>
              <a:buChar char=""/>
            </a:pPr>
            <a:r>
              <a:rPr lang="hu-HU" sz="2800" dirty="0" err="1"/>
              <a:t>Only</a:t>
            </a:r>
            <a:r>
              <a:rPr lang="hu-HU" sz="2800" dirty="0"/>
              <a:t> 3% of </a:t>
            </a:r>
            <a:r>
              <a:rPr lang="hu-HU" sz="2800" dirty="0" err="1"/>
              <a:t>Canadian</a:t>
            </a:r>
            <a:r>
              <a:rPr lang="hu-HU" sz="2800" dirty="0"/>
              <a:t> </a:t>
            </a:r>
            <a:r>
              <a:rPr lang="hu-HU" sz="2800" dirty="0" err="1"/>
              <a:t>youth</a:t>
            </a:r>
            <a:r>
              <a:rPr lang="hu-HU" sz="2800" dirty="0"/>
              <a:t> </a:t>
            </a:r>
            <a:r>
              <a:rPr lang="hu-HU" sz="2800" dirty="0" err="1"/>
              <a:t>participates</a:t>
            </a:r>
            <a:r>
              <a:rPr lang="hu-HU" sz="2800" dirty="0"/>
              <a:t> in </a:t>
            </a:r>
            <a:r>
              <a:rPr lang="hu-HU" sz="2800" dirty="0" err="1"/>
              <a:t>exchanges</a:t>
            </a:r>
            <a:endParaRPr lang="hu-HU" sz="2800" dirty="0"/>
          </a:p>
          <a:p>
            <a:pPr marL="342900" indent="-342900" defTabSz="457200">
              <a:lnSpc>
                <a:spcPct val="130000"/>
              </a:lnSpc>
              <a:buClr>
                <a:schemeClr val="accent1"/>
              </a:buClr>
              <a:buSzPct val="80000"/>
              <a:buFont typeface="Wingdings 3" charset="2"/>
              <a:buChar char=""/>
            </a:pPr>
            <a:r>
              <a:rPr lang="hu-HU" sz="2800" dirty="0" err="1"/>
              <a:t>Programmes</a:t>
            </a:r>
            <a:r>
              <a:rPr lang="hu-HU" sz="2800" dirty="0"/>
              <a:t> </a:t>
            </a:r>
            <a:r>
              <a:rPr lang="hu-HU" sz="2800" dirty="0" err="1"/>
              <a:t>are</a:t>
            </a:r>
            <a:r>
              <a:rPr lang="hu-HU" sz="2800" dirty="0"/>
              <a:t> </a:t>
            </a:r>
            <a:r>
              <a:rPr lang="hu-HU" sz="2800" dirty="0" err="1"/>
              <a:t>hard</a:t>
            </a:r>
            <a:r>
              <a:rPr lang="hu-HU" sz="2800" dirty="0"/>
              <a:t> </a:t>
            </a:r>
            <a:r>
              <a:rPr lang="hu-HU" sz="2800" dirty="0" err="1"/>
              <a:t>to</a:t>
            </a:r>
            <a:r>
              <a:rPr lang="hu-HU" sz="2800" dirty="0"/>
              <a:t> </a:t>
            </a:r>
            <a:r>
              <a:rPr lang="hu-HU" sz="2800" dirty="0" err="1"/>
              <a:t>find</a:t>
            </a:r>
            <a:endParaRPr lang="hu-HU" sz="28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36741745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C776C50A-52D9-4044-904D-B04777F6FE0D}"/>
              </a:ext>
            </a:extLst>
          </p:cNvPr>
          <p:cNvSpPr>
            <a:spLocks noGrp="1"/>
          </p:cNvSpPr>
          <p:nvPr>
            <p:ph type="title"/>
          </p:nvPr>
        </p:nvSpPr>
        <p:spPr/>
        <p:txBody>
          <a:bodyPr/>
          <a:lstStyle/>
          <a:p>
            <a:r>
              <a:rPr lang="hu-HU" dirty="0" err="1"/>
              <a:t>Learner</a:t>
            </a:r>
            <a:r>
              <a:rPr lang="hu-HU" dirty="0"/>
              <a:t>-centered </a:t>
            </a:r>
            <a:r>
              <a:rPr lang="hu-HU" dirty="0" err="1"/>
              <a:t>learning</a:t>
            </a:r>
            <a:endParaRPr lang="en-US" dirty="0"/>
          </a:p>
        </p:txBody>
      </p:sp>
      <p:pic>
        <p:nvPicPr>
          <p:cNvPr id="4" name="Online médiaelem 3">
            <a:hlinkClick r:id="" action="ppaction://media"/>
            <a:extLst>
              <a:ext uri="{FF2B5EF4-FFF2-40B4-BE49-F238E27FC236}">
                <a16:creationId xmlns:a16="http://schemas.microsoft.com/office/drawing/2014/main" xmlns="" id="{C66332B5-33F9-4AF4-8ECC-5C735429FA11}"/>
              </a:ext>
            </a:extLst>
          </p:cNvPr>
          <p:cNvPicPr>
            <a:picLocks noGrp="1" noRot="1" noChangeAspect="1"/>
          </p:cNvPicPr>
          <p:nvPr>
            <p:ph idx="1"/>
            <a:videoFile r:link="rId1"/>
          </p:nvPr>
        </p:nvPicPr>
        <p:blipFill>
          <a:blip r:embed="rId4"/>
          <a:stretch>
            <a:fillRect/>
          </a:stretch>
        </p:blipFill>
        <p:spPr>
          <a:xfrm>
            <a:off x="2278397" y="1878013"/>
            <a:ext cx="7766050" cy="4368800"/>
          </a:xfrm>
          <a:prstGeom prst="rect">
            <a:avLst/>
          </a:prstGeom>
        </p:spPr>
      </p:pic>
      <p:sp>
        <p:nvSpPr>
          <p:cNvPr id="3" name="Slide Number Placeholder 2"/>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2091282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419D361C-6C75-4725-8EC2-C0C45E7B97F0}"/>
              </a:ext>
            </a:extLst>
          </p:cNvPr>
          <p:cNvSpPr>
            <a:spLocks noGrp="1"/>
          </p:cNvSpPr>
          <p:nvPr>
            <p:ph type="title"/>
          </p:nvPr>
        </p:nvSpPr>
        <p:spPr/>
        <p:txBody>
          <a:bodyPr/>
          <a:lstStyle/>
          <a:p>
            <a:r>
              <a:rPr lang="hu-HU" dirty="0" err="1"/>
              <a:t>References</a:t>
            </a:r>
            <a:endParaRPr lang="en-US" dirty="0"/>
          </a:p>
        </p:txBody>
      </p:sp>
      <p:sp>
        <p:nvSpPr>
          <p:cNvPr id="3" name="Tartalom helye 2">
            <a:extLst>
              <a:ext uri="{FF2B5EF4-FFF2-40B4-BE49-F238E27FC236}">
                <a16:creationId xmlns:a16="http://schemas.microsoft.com/office/drawing/2014/main" xmlns="" id="{02C11B52-BFBE-462A-826E-E287C654BFD4}"/>
              </a:ext>
            </a:extLst>
          </p:cNvPr>
          <p:cNvSpPr>
            <a:spLocks noGrp="1"/>
          </p:cNvSpPr>
          <p:nvPr>
            <p:ph idx="1"/>
          </p:nvPr>
        </p:nvSpPr>
        <p:spPr>
          <a:xfrm>
            <a:off x="1141413" y="2024001"/>
            <a:ext cx="10296609" cy="4215481"/>
          </a:xfrm>
        </p:spPr>
        <p:txBody>
          <a:bodyPr>
            <a:normAutofit fontScale="85000" lnSpcReduction="20000"/>
          </a:bodyPr>
          <a:lstStyle/>
          <a:p>
            <a:pPr marL="722313" indent="-722313">
              <a:buNone/>
            </a:pPr>
            <a:r>
              <a:rPr lang="en-US" dirty="0"/>
              <a:t>Bandura, Albert (1963). </a:t>
            </a:r>
            <a:r>
              <a:rPr lang="en-US" i="1" dirty="0"/>
              <a:t>Social learning and personality development</a:t>
            </a:r>
            <a:r>
              <a:rPr lang="en-US" dirty="0"/>
              <a:t>. New York: Holt, Rinehart, and Winston.</a:t>
            </a:r>
            <a:endParaRPr lang="hu-HU" dirty="0"/>
          </a:p>
          <a:p>
            <a:pPr marL="722313" indent="-722313">
              <a:buNone/>
            </a:pPr>
            <a:r>
              <a:rPr lang="hu-HU" dirty="0" err="1"/>
              <a:t>Downes</a:t>
            </a:r>
            <a:r>
              <a:rPr lang="hu-HU" dirty="0"/>
              <a:t>, Steven </a:t>
            </a:r>
            <a:r>
              <a:rPr lang="hu-HU" i="1" dirty="0"/>
              <a:t>(2009). </a:t>
            </a:r>
            <a:r>
              <a:rPr lang="en-US" i="1" dirty="0" err="1"/>
              <a:t>Connectivist</a:t>
            </a:r>
            <a:r>
              <a:rPr lang="en-US" i="1" dirty="0"/>
              <a:t> Learning and the Personal Learning Environment</a:t>
            </a:r>
            <a:r>
              <a:rPr lang="hu-HU" i="1" dirty="0"/>
              <a:t>.</a:t>
            </a:r>
            <a:r>
              <a:rPr lang="en-US" i="1" dirty="0"/>
              <a:t> </a:t>
            </a:r>
            <a:r>
              <a:rPr lang="en-US" dirty="0"/>
              <a:t>University of Wollongong April 3, 2009</a:t>
            </a:r>
            <a:r>
              <a:rPr lang="hu-HU" dirty="0"/>
              <a:t>.</a:t>
            </a:r>
            <a:endParaRPr lang="hu-HU" i="1" dirty="0"/>
          </a:p>
          <a:p>
            <a:pPr marL="722313" indent="-722313">
              <a:buNone/>
            </a:pPr>
            <a:r>
              <a:rPr lang="hu-HU" i="1" dirty="0"/>
              <a:t>Erasmus Plus. </a:t>
            </a:r>
            <a:r>
              <a:rPr lang="hu-HU" dirty="0"/>
              <a:t>(</a:t>
            </a:r>
            <a:r>
              <a:rPr lang="hu-HU" dirty="0" err="1"/>
              <a:t>Retrieved</a:t>
            </a:r>
            <a:r>
              <a:rPr lang="hu-HU" dirty="0"/>
              <a:t> 05.07.18). </a:t>
            </a:r>
            <a:r>
              <a:rPr lang="hu-HU" dirty="0">
                <a:hlinkClick r:id="rId2"/>
              </a:rPr>
              <a:t>https://ec.europa.eu/programmes/erasmus-plus/</a:t>
            </a:r>
            <a:endParaRPr lang="hu-HU" dirty="0"/>
          </a:p>
          <a:p>
            <a:pPr marL="722313" indent="-722313">
              <a:buNone/>
            </a:pPr>
            <a:r>
              <a:rPr lang="hu-HU" i="1" dirty="0"/>
              <a:t>International </a:t>
            </a:r>
            <a:r>
              <a:rPr lang="hu-HU" i="1" dirty="0" err="1"/>
              <a:t>Experience</a:t>
            </a:r>
            <a:r>
              <a:rPr lang="hu-HU" i="1" dirty="0"/>
              <a:t> </a:t>
            </a:r>
            <a:r>
              <a:rPr lang="hu-HU" i="1" dirty="0" err="1"/>
              <a:t>Canada</a:t>
            </a:r>
            <a:r>
              <a:rPr lang="hu-HU" i="1" dirty="0"/>
              <a:t>. </a:t>
            </a:r>
            <a:r>
              <a:rPr lang="hu-HU" dirty="0"/>
              <a:t>(</a:t>
            </a:r>
            <a:r>
              <a:rPr lang="hu-HU" dirty="0" err="1"/>
              <a:t>Retrieved</a:t>
            </a:r>
            <a:r>
              <a:rPr lang="hu-HU" dirty="0"/>
              <a:t> 05.07.18). </a:t>
            </a:r>
            <a:r>
              <a:rPr lang="hu-HU" dirty="0">
                <a:hlinkClick r:id="rId3"/>
              </a:rPr>
              <a:t>https://www.canada.ca/en/immigration-refugees-citizenship/services/work-canada/iec.html</a:t>
            </a:r>
            <a:endParaRPr lang="hu-HU" dirty="0"/>
          </a:p>
          <a:p>
            <a:pPr marL="722313" indent="-722313">
              <a:buNone/>
            </a:pPr>
            <a:r>
              <a:rPr lang="en-US" dirty="0"/>
              <a:t>Lombardo, Michael M; </a:t>
            </a:r>
            <a:r>
              <a:rPr lang="en-US" dirty="0" err="1"/>
              <a:t>Eichinger</a:t>
            </a:r>
            <a:r>
              <a:rPr lang="en-US" dirty="0"/>
              <a:t>, Robert W (1996). </a:t>
            </a:r>
            <a:r>
              <a:rPr lang="en-US" i="1" dirty="0"/>
              <a:t>The Career Architect Development Planner</a:t>
            </a:r>
            <a:r>
              <a:rPr lang="en-US" dirty="0"/>
              <a:t> (1st ed.). Minneapolis</a:t>
            </a:r>
            <a:r>
              <a:rPr lang="hu-HU" dirty="0"/>
              <a:t>, MN</a:t>
            </a:r>
            <a:r>
              <a:rPr lang="en-US" dirty="0"/>
              <a:t>: </a:t>
            </a:r>
            <a:r>
              <a:rPr lang="en-US" dirty="0" err="1"/>
              <a:t>Lominger</a:t>
            </a:r>
            <a:r>
              <a:rPr lang="en-US" dirty="0"/>
              <a:t>. </a:t>
            </a:r>
            <a:endParaRPr lang="hu-HU" dirty="0"/>
          </a:p>
          <a:p>
            <a:pPr marL="722313" indent="-722313">
              <a:buNone/>
            </a:pPr>
            <a:r>
              <a:rPr lang="hu-HU" dirty="0" err="1"/>
              <a:t>Pontefract</a:t>
            </a:r>
            <a:r>
              <a:rPr lang="hu-HU" dirty="0"/>
              <a:t>, Dan (2013). </a:t>
            </a:r>
            <a:r>
              <a:rPr lang="en-US" i="1" dirty="0"/>
              <a:t>Flat Army: Creating a Connected and Engaged Organization</a:t>
            </a:r>
            <a:r>
              <a:rPr lang="en-US" dirty="0"/>
              <a:t>.</a:t>
            </a:r>
            <a:r>
              <a:rPr lang="hu-HU" dirty="0"/>
              <a:t> </a:t>
            </a:r>
            <a:r>
              <a:rPr lang="hu-HU" dirty="0" err="1"/>
              <a:t>Hoboken</a:t>
            </a:r>
            <a:r>
              <a:rPr lang="hu-HU" dirty="0"/>
              <a:t>, NJ: </a:t>
            </a:r>
            <a:r>
              <a:rPr lang="en-US" dirty="0"/>
              <a:t>John Wiley &amp; Sons</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842146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85253F7D-0EFF-4DDD-B606-B2D4FBEF321F}"/>
              </a:ext>
            </a:extLst>
          </p:cNvPr>
          <p:cNvSpPr>
            <a:spLocks noGrp="1"/>
          </p:cNvSpPr>
          <p:nvPr>
            <p:ph type="title"/>
          </p:nvPr>
        </p:nvSpPr>
        <p:spPr>
          <a:xfrm>
            <a:off x="1141413" y="1228118"/>
            <a:ext cx="9905998" cy="1478570"/>
          </a:xfrm>
        </p:spPr>
        <p:txBody>
          <a:bodyPr/>
          <a:lstStyle/>
          <a:p>
            <a:pPr algn="ctr"/>
            <a:r>
              <a:rPr lang="hu-HU" dirty="0" err="1"/>
              <a:t>Thank</a:t>
            </a:r>
            <a:r>
              <a:rPr lang="hu-HU" dirty="0"/>
              <a:t> </a:t>
            </a:r>
            <a:r>
              <a:rPr lang="hu-HU" dirty="0" err="1"/>
              <a:t>you</a:t>
            </a:r>
            <a:r>
              <a:rPr lang="hu-HU" dirty="0"/>
              <a:t>!</a:t>
            </a:r>
            <a:endParaRPr lang="en-US" dirty="0"/>
          </a:p>
        </p:txBody>
      </p:sp>
      <p:sp>
        <p:nvSpPr>
          <p:cNvPr id="3" name="Tartalom helye 2">
            <a:extLst>
              <a:ext uri="{FF2B5EF4-FFF2-40B4-BE49-F238E27FC236}">
                <a16:creationId xmlns:a16="http://schemas.microsoft.com/office/drawing/2014/main" xmlns="" id="{D78C0A29-635D-4D9A-8F9A-CF7FE490FD84}"/>
              </a:ext>
            </a:extLst>
          </p:cNvPr>
          <p:cNvSpPr>
            <a:spLocks noGrp="1"/>
          </p:cNvSpPr>
          <p:nvPr>
            <p:ph idx="1"/>
          </p:nvPr>
        </p:nvSpPr>
        <p:spPr>
          <a:xfrm>
            <a:off x="2534653" y="2706688"/>
            <a:ext cx="8512758" cy="2502569"/>
          </a:xfrm>
        </p:spPr>
        <p:txBody>
          <a:bodyPr>
            <a:normAutofit/>
          </a:bodyPr>
          <a:lstStyle/>
          <a:p>
            <a:pPr marL="0" indent="0" defTabSz="457200">
              <a:lnSpc>
                <a:spcPct val="130000"/>
              </a:lnSpc>
              <a:buClr>
                <a:schemeClr val="accent1"/>
              </a:buClr>
              <a:buSzPct val="80000"/>
              <a:buNone/>
            </a:pPr>
            <a:endParaRPr lang="hu-HU" dirty="0">
              <a:hlinkClick r:id="rId2"/>
            </a:endParaRPr>
          </a:p>
          <a:p>
            <a:pPr marL="342900" indent="-342900" defTabSz="457200">
              <a:lnSpc>
                <a:spcPct val="130000"/>
              </a:lnSpc>
              <a:buClr>
                <a:schemeClr val="accent1"/>
              </a:buClr>
              <a:buSzPct val="80000"/>
              <a:buFont typeface="Wingdings 3" charset="2"/>
              <a:buChar char=""/>
            </a:pPr>
            <a:r>
              <a:rPr lang="hu-HU" dirty="0">
                <a:hlinkClick r:id="rId2"/>
              </a:rPr>
              <a:t>katalin@csoma.eu</a:t>
            </a:r>
            <a:endParaRPr lang="hu-HU" dirty="0"/>
          </a:p>
          <a:p>
            <a:pPr marL="342900" indent="-342900" defTabSz="457200">
              <a:lnSpc>
                <a:spcPct val="130000"/>
              </a:lnSpc>
              <a:buClr>
                <a:schemeClr val="accent1"/>
              </a:buClr>
              <a:buSzPct val="80000"/>
              <a:buFont typeface="Wingdings 3" charset="2"/>
              <a:buChar char=""/>
            </a:pPr>
            <a:r>
              <a:rPr lang="hu-HU" dirty="0">
                <a:hlinkClick r:id="rId3"/>
              </a:rPr>
              <a:t>www.linkedin.com/in/kcsoma</a:t>
            </a:r>
            <a:endParaRPr lang="hu-HU"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31568478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1024545"/>
          </a:xfrm>
        </p:spPr>
        <p:txBody>
          <a:bodyPr/>
          <a:lstStyle/>
          <a:p>
            <a:pPr algn="ctr"/>
            <a:r>
              <a:rPr lang="en-US" b="1" dirty="0" smtClean="0"/>
              <a:t>profile</a:t>
            </a:r>
            <a:endParaRPr lang="en-US" b="1" dirty="0"/>
          </a:p>
        </p:txBody>
      </p:sp>
      <p:sp>
        <p:nvSpPr>
          <p:cNvPr id="3" name="Content Placeholder 2"/>
          <p:cNvSpPr>
            <a:spLocks noGrp="1"/>
          </p:cNvSpPr>
          <p:nvPr>
            <p:ph idx="1"/>
          </p:nvPr>
        </p:nvSpPr>
        <p:spPr>
          <a:xfrm>
            <a:off x="542926" y="1914524"/>
            <a:ext cx="10504486" cy="4143375"/>
          </a:xfrm>
        </p:spPr>
        <p:txBody>
          <a:bodyPr>
            <a:normAutofit/>
          </a:bodyPr>
          <a:lstStyle/>
          <a:p>
            <a:pPr algn="just"/>
            <a:r>
              <a:rPr lang="en-US" dirty="0" smtClean="0"/>
              <a:t>Dr. Katalin </a:t>
            </a:r>
            <a:r>
              <a:rPr lang="en-US" dirty="0"/>
              <a:t>Csoma has been a learning specialist for over 20 years with a keen interest in innovation in education and teacher development. Currently Katalin works as Senior Learning Solutions Associate at the UN Refugee Agency advising colleagues on learning and organizational development matters. </a:t>
            </a:r>
            <a:endParaRPr lang="en-US" dirty="0" smtClean="0"/>
          </a:p>
          <a:p>
            <a:pPr algn="just"/>
            <a:r>
              <a:rPr lang="en-US" dirty="0" smtClean="0"/>
              <a:t>Previously</a:t>
            </a:r>
            <a:r>
              <a:rPr lang="en-US" dirty="0"/>
              <a:t>, Katalin served as Academic, Cultural and Public Affairs Officer at Foreign Affairs Canada strengthening ties between Hungary, Slovenia, Bosnia and Herzegovina and Canada. Katalin holds a PhD in Education.</a:t>
            </a:r>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24175341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81CC5A9D-78AC-4229-A685-EDD12083A7C3}"/>
              </a:ext>
            </a:extLst>
          </p:cNvPr>
          <p:cNvSpPr>
            <a:spLocks noGrp="1"/>
          </p:cNvSpPr>
          <p:nvPr>
            <p:ph type="title"/>
          </p:nvPr>
        </p:nvSpPr>
        <p:spPr>
          <a:xfrm>
            <a:off x="1374455" y="57502"/>
            <a:ext cx="9905998" cy="1478570"/>
          </a:xfrm>
        </p:spPr>
        <p:txBody>
          <a:bodyPr/>
          <a:lstStyle/>
          <a:p>
            <a:r>
              <a:rPr lang="hu-HU" dirty="0"/>
              <a:t>UN </a:t>
            </a:r>
            <a:r>
              <a:rPr lang="hu-HU" dirty="0" err="1"/>
              <a:t>Sustainable</a:t>
            </a:r>
            <a:r>
              <a:rPr lang="hu-HU" dirty="0"/>
              <a:t> </a:t>
            </a:r>
            <a:r>
              <a:rPr lang="hu-HU" dirty="0" err="1"/>
              <a:t>Development</a:t>
            </a:r>
            <a:r>
              <a:rPr lang="hu-HU" dirty="0"/>
              <a:t> </a:t>
            </a:r>
            <a:r>
              <a:rPr lang="hu-HU" dirty="0" err="1"/>
              <a:t>Goal</a:t>
            </a:r>
            <a:r>
              <a:rPr lang="hu-HU" dirty="0"/>
              <a:t> 4</a:t>
            </a:r>
            <a:endParaRPr lang="en-US" dirty="0"/>
          </a:p>
        </p:txBody>
      </p:sp>
      <p:sp>
        <p:nvSpPr>
          <p:cNvPr id="5" name="AutoShape 4" descr="Image result for un sdg 4">
            <a:extLst>
              <a:ext uri="{FF2B5EF4-FFF2-40B4-BE49-F238E27FC236}">
                <a16:creationId xmlns:a16="http://schemas.microsoft.com/office/drawing/2014/main" xmlns="" id="{52CB255D-1C3F-4EFF-A760-56651326E17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Image result for un sdg 4">
            <a:extLst>
              <a:ext uri="{FF2B5EF4-FFF2-40B4-BE49-F238E27FC236}">
                <a16:creationId xmlns:a16="http://schemas.microsoft.com/office/drawing/2014/main" xmlns="" id="{68B87485-A1AF-4438-8A69-CBC3F4B7F6A6}"/>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Kép 7">
            <a:extLst>
              <a:ext uri="{FF2B5EF4-FFF2-40B4-BE49-F238E27FC236}">
                <a16:creationId xmlns:a16="http://schemas.microsoft.com/office/drawing/2014/main" xmlns="" id="{D9DD32CD-7355-4693-A8AA-FCF34556E70D}"/>
              </a:ext>
            </a:extLst>
          </p:cNvPr>
          <p:cNvPicPr>
            <a:picLocks noChangeAspect="1"/>
          </p:cNvPicPr>
          <p:nvPr/>
        </p:nvPicPr>
        <p:blipFill>
          <a:blip r:embed="rId3"/>
          <a:stretch>
            <a:fillRect/>
          </a:stretch>
        </p:blipFill>
        <p:spPr>
          <a:xfrm>
            <a:off x="888665" y="1687934"/>
            <a:ext cx="6061089" cy="4408064"/>
          </a:xfrm>
          <a:prstGeom prst="rect">
            <a:avLst/>
          </a:prstGeom>
        </p:spPr>
      </p:pic>
      <p:sp>
        <p:nvSpPr>
          <p:cNvPr id="3" name="Szövegdoboz 2">
            <a:extLst>
              <a:ext uri="{FF2B5EF4-FFF2-40B4-BE49-F238E27FC236}">
                <a16:creationId xmlns:a16="http://schemas.microsoft.com/office/drawing/2014/main" xmlns="" id="{1E538E15-B286-498A-9DB3-954DC66F773F}"/>
              </a:ext>
            </a:extLst>
          </p:cNvPr>
          <p:cNvSpPr txBox="1"/>
          <p:nvPr/>
        </p:nvSpPr>
        <p:spPr>
          <a:xfrm>
            <a:off x="7044697" y="1215775"/>
            <a:ext cx="4721545" cy="5693866"/>
          </a:xfrm>
          <a:prstGeom prst="rect">
            <a:avLst/>
          </a:prstGeom>
          <a:noFill/>
        </p:spPr>
        <p:txBody>
          <a:bodyPr wrap="square" rtlCol="0">
            <a:spAutoFit/>
          </a:bodyPr>
          <a:lstStyle/>
          <a:p>
            <a:pPr marL="546100" indent="-546100"/>
            <a:r>
              <a:rPr lang="hu-HU" sz="2800" dirty="0"/>
              <a:t>4.1 Free </a:t>
            </a:r>
            <a:r>
              <a:rPr lang="hu-HU" sz="2800" dirty="0" err="1"/>
              <a:t>primary</a:t>
            </a:r>
            <a:r>
              <a:rPr lang="hu-HU" sz="2800" dirty="0"/>
              <a:t> and </a:t>
            </a:r>
            <a:r>
              <a:rPr lang="hu-HU" sz="2800" dirty="0" err="1"/>
              <a:t>secondary</a:t>
            </a:r>
            <a:r>
              <a:rPr lang="hu-HU" sz="2800" dirty="0"/>
              <a:t> </a:t>
            </a:r>
            <a:r>
              <a:rPr lang="hu-HU" sz="2800" dirty="0" err="1"/>
              <a:t>education</a:t>
            </a:r>
            <a:r>
              <a:rPr lang="hu-HU" sz="2800" dirty="0"/>
              <a:t> </a:t>
            </a:r>
            <a:r>
              <a:rPr lang="hu-HU" sz="2800" dirty="0" err="1"/>
              <a:t>to</a:t>
            </a:r>
            <a:r>
              <a:rPr lang="hu-HU" sz="2800" dirty="0"/>
              <a:t> </a:t>
            </a:r>
            <a:r>
              <a:rPr lang="hu-HU" sz="2800" dirty="0" err="1"/>
              <a:t>all</a:t>
            </a:r>
            <a:endParaRPr lang="hu-HU" sz="2800" dirty="0"/>
          </a:p>
          <a:p>
            <a:pPr marL="546100" indent="-546100"/>
            <a:r>
              <a:rPr lang="hu-HU" sz="2800" dirty="0"/>
              <a:t>4.2 Access </a:t>
            </a:r>
            <a:r>
              <a:rPr lang="hu-HU" sz="2800" dirty="0" err="1"/>
              <a:t>to</a:t>
            </a:r>
            <a:r>
              <a:rPr lang="hu-HU" sz="2800" dirty="0"/>
              <a:t> </a:t>
            </a:r>
            <a:r>
              <a:rPr lang="hu-HU" sz="2800" dirty="0" err="1"/>
              <a:t>pre-primary</a:t>
            </a:r>
            <a:r>
              <a:rPr lang="hu-HU" sz="2800" dirty="0"/>
              <a:t> </a:t>
            </a:r>
            <a:r>
              <a:rPr lang="hu-HU" sz="2800" dirty="0" err="1"/>
              <a:t>education</a:t>
            </a:r>
            <a:endParaRPr lang="hu-HU" sz="2800" dirty="0"/>
          </a:p>
          <a:p>
            <a:pPr marL="546100" indent="-546100"/>
            <a:r>
              <a:rPr lang="hu-HU" sz="2800" dirty="0"/>
              <a:t>4.3 Access </a:t>
            </a:r>
            <a:r>
              <a:rPr lang="hu-HU" sz="2800" dirty="0" err="1"/>
              <a:t>to</a:t>
            </a:r>
            <a:r>
              <a:rPr lang="hu-HU" sz="2800" dirty="0"/>
              <a:t> </a:t>
            </a:r>
            <a:r>
              <a:rPr lang="hu-HU" sz="2800" dirty="0" err="1"/>
              <a:t>affordable</a:t>
            </a:r>
            <a:r>
              <a:rPr lang="hu-HU" sz="2800" dirty="0"/>
              <a:t> </a:t>
            </a:r>
            <a:r>
              <a:rPr lang="hu-HU" sz="2800" dirty="0" err="1"/>
              <a:t>technical</a:t>
            </a:r>
            <a:r>
              <a:rPr lang="hu-HU" sz="2800" dirty="0"/>
              <a:t> and </a:t>
            </a:r>
            <a:r>
              <a:rPr lang="hu-HU" sz="2800" dirty="0" err="1"/>
              <a:t>higher</a:t>
            </a:r>
            <a:r>
              <a:rPr lang="hu-HU" sz="2800" dirty="0"/>
              <a:t> </a:t>
            </a:r>
            <a:r>
              <a:rPr lang="hu-HU" sz="2800" dirty="0" err="1"/>
              <a:t>education</a:t>
            </a:r>
            <a:endParaRPr lang="hu-HU" sz="2800" dirty="0"/>
          </a:p>
          <a:p>
            <a:pPr marL="546100" indent="-546100"/>
            <a:r>
              <a:rPr lang="hu-HU" sz="2800" dirty="0"/>
              <a:t>4.4 </a:t>
            </a:r>
            <a:r>
              <a:rPr lang="hu-HU" sz="2800" dirty="0" err="1"/>
              <a:t>Increase</a:t>
            </a:r>
            <a:r>
              <a:rPr lang="hu-HU" sz="2800" dirty="0"/>
              <a:t> in </a:t>
            </a:r>
            <a:r>
              <a:rPr lang="hu-HU" sz="2800" dirty="0" err="1"/>
              <a:t>the</a:t>
            </a:r>
            <a:r>
              <a:rPr lang="hu-HU" sz="2800" dirty="0"/>
              <a:t> </a:t>
            </a:r>
            <a:r>
              <a:rPr lang="hu-HU" sz="2800" dirty="0" err="1"/>
              <a:t>number</a:t>
            </a:r>
            <a:r>
              <a:rPr lang="hu-HU" sz="2800" dirty="0"/>
              <a:t> of </a:t>
            </a:r>
            <a:r>
              <a:rPr lang="hu-HU" sz="2800" dirty="0" err="1"/>
              <a:t>adults</a:t>
            </a:r>
            <a:r>
              <a:rPr lang="hu-HU" sz="2800" dirty="0"/>
              <a:t> </a:t>
            </a:r>
            <a:r>
              <a:rPr lang="hu-HU" sz="2800" dirty="0" err="1"/>
              <a:t>with</a:t>
            </a:r>
            <a:r>
              <a:rPr lang="hu-HU" sz="2800" dirty="0"/>
              <a:t> </a:t>
            </a:r>
            <a:r>
              <a:rPr lang="hu-HU" sz="2800" dirty="0" err="1"/>
              <a:t>relevant</a:t>
            </a:r>
            <a:r>
              <a:rPr lang="hu-HU" sz="2800" dirty="0"/>
              <a:t> </a:t>
            </a:r>
            <a:r>
              <a:rPr lang="hu-HU" sz="2800" dirty="0" err="1"/>
              <a:t>skills</a:t>
            </a:r>
            <a:r>
              <a:rPr lang="hu-HU" sz="2800" dirty="0"/>
              <a:t>, </a:t>
            </a:r>
            <a:r>
              <a:rPr lang="hu-HU" sz="2800" dirty="0" err="1"/>
              <a:t>decent</a:t>
            </a:r>
            <a:r>
              <a:rPr lang="hu-HU" sz="2800" dirty="0"/>
              <a:t> </a:t>
            </a:r>
            <a:r>
              <a:rPr lang="hu-HU" sz="2800" dirty="0" err="1"/>
              <a:t>jobs</a:t>
            </a:r>
            <a:r>
              <a:rPr lang="hu-HU" sz="2800" dirty="0"/>
              <a:t> and </a:t>
            </a:r>
            <a:r>
              <a:rPr lang="hu-HU" sz="2800" dirty="0" err="1"/>
              <a:t>entrepreneurship</a:t>
            </a:r>
            <a:endParaRPr lang="hu-HU" sz="2800" dirty="0"/>
          </a:p>
          <a:p>
            <a:pPr marL="546100" indent="-546100"/>
            <a:r>
              <a:rPr lang="hu-HU" sz="2800" dirty="0"/>
              <a:t>4.5 </a:t>
            </a:r>
            <a:r>
              <a:rPr lang="hu-HU" sz="2800" dirty="0" err="1"/>
              <a:t>Elimination</a:t>
            </a:r>
            <a:r>
              <a:rPr lang="hu-HU" sz="2800" dirty="0"/>
              <a:t> of </a:t>
            </a:r>
            <a:r>
              <a:rPr lang="hu-HU" sz="2800" dirty="0" err="1"/>
              <a:t>diversity</a:t>
            </a:r>
            <a:r>
              <a:rPr lang="hu-HU" sz="2800" dirty="0"/>
              <a:t> </a:t>
            </a:r>
            <a:r>
              <a:rPr lang="hu-HU" sz="2800" dirty="0" err="1"/>
              <a:t>disparities</a:t>
            </a:r>
            <a:r>
              <a:rPr lang="hu-HU" sz="2800" dirty="0"/>
              <a:t> in </a:t>
            </a:r>
            <a:r>
              <a:rPr lang="hu-HU" sz="2800" dirty="0" err="1"/>
              <a:t>education</a:t>
            </a:r>
            <a:r>
              <a:rPr lang="hu-HU" sz="2800" dirty="0"/>
              <a:t> </a:t>
            </a:r>
            <a:endParaRPr lang="en-US" sz="28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3912309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148701E9-5BCB-4EC6-867F-62ACE98D6714}"/>
              </a:ext>
            </a:extLst>
          </p:cNvPr>
          <p:cNvSpPr>
            <a:spLocks noGrp="1"/>
          </p:cNvSpPr>
          <p:nvPr>
            <p:ph type="title"/>
          </p:nvPr>
        </p:nvSpPr>
        <p:spPr>
          <a:xfrm>
            <a:off x="1366266" y="0"/>
            <a:ext cx="9905998" cy="1478570"/>
          </a:xfrm>
        </p:spPr>
        <p:txBody>
          <a:bodyPr/>
          <a:lstStyle/>
          <a:p>
            <a:r>
              <a:rPr lang="hu-HU" dirty="0"/>
              <a:t>2030 Agenda </a:t>
            </a:r>
            <a:r>
              <a:rPr lang="hu-HU" dirty="0" err="1"/>
              <a:t>indicators</a:t>
            </a:r>
            <a:endParaRPr lang="en-US" dirty="0"/>
          </a:p>
        </p:txBody>
      </p:sp>
      <p:pic>
        <p:nvPicPr>
          <p:cNvPr id="5" name="Tartalom helye 4">
            <a:extLst>
              <a:ext uri="{FF2B5EF4-FFF2-40B4-BE49-F238E27FC236}">
                <a16:creationId xmlns:a16="http://schemas.microsoft.com/office/drawing/2014/main" xmlns="" id="{403021D1-A12B-4021-97A8-913322CA7B54}"/>
              </a:ext>
            </a:extLst>
          </p:cNvPr>
          <p:cNvPicPr>
            <a:picLocks noGrp="1" noChangeAspect="1"/>
          </p:cNvPicPr>
          <p:nvPr>
            <p:ph idx="1"/>
          </p:nvPr>
        </p:nvPicPr>
        <p:blipFill>
          <a:blip r:embed="rId3"/>
          <a:stretch>
            <a:fillRect/>
          </a:stretch>
        </p:blipFill>
        <p:spPr>
          <a:xfrm>
            <a:off x="6810022" y="1978659"/>
            <a:ext cx="5109712" cy="2644004"/>
          </a:xfrm>
        </p:spPr>
      </p:pic>
      <p:sp>
        <p:nvSpPr>
          <p:cNvPr id="7" name="Szövegdoboz 6">
            <a:extLst>
              <a:ext uri="{FF2B5EF4-FFF2-40B4-BE49-F238E27FC236}">
                <a16:creationId xmlns:a16="http://schemas.microsoft.com/office/drawing/2014/main" xmlns="" id="{C993CAEE-0B7E-472C-A261-79636630DDE1}"/>
              </a:ext>
            </a:extLst>
          </p:cNvPr>
          <p:cNvSpPr txBox="1"/>
          <p:nvPr/>
        </p:nvSpPr>
        <p:spPr>
          <a:xfrm>
            <a:off x="919736" y="1231078"/>
            <a:ext cx="5109712" cy="3108543"/>
          </a:xfrm>
          <a:prstGeom prst="rect">
            <a:avLst/>
          </a:prstGeom>
          <a:noFill/>
        </p:spPr>
        <p:txBody>
          <a:bodyPr wrap="square" rtlCol="0">
            <a:spAutoFit/>
          </a:bodyPr>
          <a:lstStyle/>
          <a:p>
            <a:r>
              <a:rPr lang="en-US" sz="2800" b="1" cap="all" dirty="0"/>
              <a:t>4.4</a:t>
            </a:r>
            <a:r>
              <a:rPr lang="hu-HU" sz="2800" b="1" cap="all" dirty="0"/>
              <a:t> </a:t>
            </a:r>
            <a:r>
              <a:rPr lang="hu-HU" sz="2800" b="1" dirty="0" err="1"/>
              <a:t>Target</a:t>
            </a:r>
            <a:endParaRPr lang="en-US" sz="2800" b="1" dirty="0"/>
          </a:p>
          <a:p>
            <a:r>
              <a:rPr lang="en-US" sz="2800" dirty="0"/>
              <a:t>By 2030, substantially increase the number of youth and adults who have relevant skills, including technical and vocational skills, for employment, decent jobs and entrepreneurship</a:t>
            </a:r>
          </a:p>
        </p:txBody>
      </p:sp>
      <p:sp>
        <p:nvSpPr>
          <p:cNvPr id="8" name="Szövegdoboz 7">
            <a:extLst>
              <a:ext uri="{FF2B5EF4-FFF2-40B4-BE49-F238E27FC236}">
                <a16:creationId xmlns:a16="http://schemas.microsoft.com/office/drawing/2014/main" xmlns="" id="{CC41BDD3-0EF1-4E0D-8554-F338FDE9E7A3}"/>
              </a:ext>
            </a:extLst>
          </p:cNvPr>
          <p:cNvSpPr txBox="1"/>
          <p:nvPr/>
        </p:nvSpPr>
        <p:spPr>
          <a:xfrm>
            <a:off x="1531719" y="4524258"/>
            <a:ext cx="6040154" cy="2092881"/>
          </a:xfrm>
          <a:prstGeom prst="rect">
            <a:avLst/>
          </a:prstGeom>
          <a:noFill/>
        </p:spPr>
        <p:txBody>
          <a:bodyPr wrap="square" rtlCol="0">
            <a:spAutoFit/>
          </a:bodyPr>
          <a:lstStyle/>
          <a:p>
            <a:r>
              <a:rPr lang="en-US" sz="2800" b="1" cap="all" dirty="0"/>
              <a:t>4.4.1</a:t>
            </a:r>
            <a:r>
              <a:rPr lang="hu-HU" sz="2800" b="1" cap="all" dirty="0"/>
              <a:t> </a:t>
            </a:r>
            <a:r>
              <a:rPr lang="hu-HU" sz="2800" b="1" dirty="0" err="1"/>
              <a:t>Indicator</a:t>
            </a:r>
            <a:endParaRPr lang="en-US" sz="2800" b="1" dirty="0"/>
          </a:p>
          <a:p>
            <a:r>
              <a:rPr lang="en-US" sz="2800" dirty="0"/>
              <a:t>Proportion of youth and adults with information and communications technology (ICT) skills, by type of skill</a:t>
            </a:r>
          </a:p>
          <a:p>
            <a:endParaRPr lang="en-US" dirty="0"/>
          </a:p>
        </p:txBody>
      </p:sp>
      <p:sp>
        <p:nvSpPr>
          <p:cNvPr id="9" name="Szövegdoboz 8">
            <a:extLst>
              <a:ext uri="{FF2B5EF4-FFF2-40B4-BE49-F238E27FC236}">
                <a16:creationId xmlns:a16="http://schemas.microsoft.com/office/drawing/2014/main" xmlns="" id="{0287CBF9-7ADE-4B93-881E-D117AF9F86C3}"/>
              </a:ext>
            </a:extLst>
          </p:cNvPr>
          <p:cNvSpPr txBox="1"/>
          <p:nvPr/>
        </p:nvSpPr>
        <p:spPr>
          <a:xfrm>
            <a:off x="7571872" y="4801912"/>
            <a:ext cx="3700391" cy="1384995"/>
          </a:xfrm>
          <a:prstGeom prst="rect">
            <a:avLst/>
          </a:prstGeom>
          <a:noFill/>
        </p:spPr>
        <p:txBody>
          <a:bodyPr wrap="square" rtlCol="0">
            <a:spAutoFit/>
          </a:bodyPr>
          <a:lstStyle/>
          <a:p>
            <a:r>
              <a:rPr lang="hu-HU" sz="2800" dirty="0" err="1">
                <a:solidFill>
                  <a:srgbClr val="FFFF00"/>
                </a:solidFill>
              </a:rPr>
              <a:t>Soft-skills</a:t>
            </a:r>
            <a:r>
              <a:rPr lang="hu-HU" sz="2800" dirty="0">
                <a:solidFill>
                  <a:srgbClr val="FFFF00"/>
                </a:solidFill>
              </a:rPr>
              <a:t> </a:t>
            </a:r>
            <a:r>
              <a:rPr lang="hu-HU" sz="2800" dirty="0" err="1">
                <a:solidFill>
                  <a:srgbClr val="FFFF00"/>
                </a:solidFill>
              </a:rPr>
              <a:t>vs</a:t>
            </a:r>
            <a:r>
              <a:rPr lang="hu-HU" sz="2800" dirty="0">
                <a:solidFill>
                  <a:srgbClr val="FFFF00"/>
                </a:solidFill>
              </a:rPr>
              <a:t> </a:t>
            </a:r>
            <a:r>
              <a:rPr lang="hu-HU" sz="2800" dirty="0" err="1">
                <a:solidFill>
                  <a:srgbClr val="FFFF00"/>
                </a:solidFill>
              </a:rPr>
              <a:t>hard</a:t>
            </a:r>
            <a:r>
              <a:rPr lang="hu-HU" sz="2800" dirty="0">
                <a:solidFill>
                  <a:srgbClr val="FFFF00"/>
                </a:solidFill>
              </a:rPr>
              <a:t> </a:t>
            </a:r>
            <a:r>
              <a:rPr lang="hu-HU" sz="2800" dirty="0" err="1">
                <a:solidFill>
                  <a:srgbClr val="FFFF00"/>
                </a:solidFill>
              </a:rPr>
              <a:t>skills</a:t>
            </a:r>
            <a:r>
              <a:rPr lang="hu-HU" sz="2800" dirty="0">
                <a:solidFill>
                  <a:srgbClr val="FFFF00"/>
                </a:solidFill>
              </a:rPr>
              <a:t>?</a:t>
            </a:r>
          </a:p>
          <a:p>
            <a:r>
              <a:rPr lang="hu-HU" sz="2800" dirty="0" err="1">
                <a:solidFill>
                  <a:srgbClr val="FFFF00"/>
                </a:solidFill>
              </a:rPr>
              <a:t>Language</a:t>
            </a:r>
            <a:r>
              <a:rPr lang="hu-HU" sz="2800" dirty="0">
                <a:solidFill>
                  <a:srgbClr val="FFFF00"/>
                </a:solidFill>
              </a:rPr>
              <a:t> </a:t>
            </a:r>
            <a:r>
              <a:rPr lang="hu-HU" sz="2800" dirty="0" err="1">
                <a:solidFill>
                  <a:srgbClr val="FFFF00"/>
                </a:solidFill>
              </a:rPr>
              <a:t>skills</a:t>
            </a:r>
            <a:r>
              <a:rPr lang="hu-HU" sz="2800" dirty="0">
                <a:solidFill>
                  <a:srgbClr val="FFFF00"/>
                </a:solidFill>
              </a:rPr>
              <a:t>?</a:t>
            </a:r>
          </a:p>
          <a:p>
            <a:r>
              <a:rPr lang="hu-HU" sz="2800" dirty="0" err="1">
                <a:solidFill>
                  <a:srgbClr val="FFFF00"/>
                </a:solidFill>
              </a:rPr>
              <a:t>Creativity</a:t>
            </a:r>
            <a:r>
              <a:rPr lang="hu-HU" sz="2800" dirty="0">
                <a:solidFill>
                  <a:srgbClr val="FFFF00"/>
                </a:solidFill>
              </a:rPr>
              <a:t>?</a:t>
            </a:r>
          </a:p>
        </p:txBody>
      </p:sp>
      <p:sp>
        <p:nvSpPr>
          <p:cNvPr id="3" name="Slide Number Placeholder 2"/>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243896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4C36DFA9-A332-4715-BF9B-76ED3BB9E36E}"/>
              </a:ext>
            </a:extLst>
          </p:cNvPr>
          <p:cNvSpPr>
            <a:spLocks noGrp="1"/>
          </p:cNvSpPr>
          <p:nvPr>
            <p:ph type="title"/>
          </p:nvPr>
        </p:nvSpPr>
        <p:spPr>
          <a:xfrm>
            <a:off x="1347537" y="125450"/>
            <a:ext cx="9957841" cy="1320800"/>
          </a:xfrm>
        </p:spPr>
        <p:txBody>
          <a:bodyPr>
            <a:normAutofit/>
          </a:bodyPr>
          <a:lstStyle/>
          <a:p>
            <a:r>
              <a:rPr lang="hu-HU" dirty="0"/>
              <a:t>70/20/10 </a:t>
            </a:r>
            <a:r>
              <a:rPr lang="hu-HU" dirty="0" err="1"/>
              <a:t>model</a:t>
            </a:r>
            <a:r>
              <a:rPr lang="hu-HU" dirty="0"/>
              <a:t> </a:t>
            </a:r>
            <a:r>
              <a:rPr lang="hu-HU" dirty="0" err="1"/>
              <a:t>for</a:t>
            </a:r>
            <a:r>
              <a:rPr lang="hu-HU" dirty="0"/>
              <a:t> </a:t>
            </a:r>
            <a:r>
              <a:rPr lang="hu-HU" dirty="0" err="1"/>
              <a:t>learning</a:t>
            </a:r>
            <a:r>
              <a:rPr lang="hu-HU" dirty="0"/>
              <a:t> and </a:t>
            </a:r>
            <a:r>
              <a:rPr lang="hu-HU" dirty="0" err="1"/>
              <a:t>development</a:t>
            </a:r>
            <a:endParaRPr lang="en-US" dirty="0"/>
          </a:p>
        </p:txBody>
      </p:sp>
      <p:pic>
        <p:nvPicPr>
          <p:cNvPr id="2050" name="Picture 2" descr="Image result for 70 20 10 model">
            <a:extLst>
              <a:ext uri="{FF2B5EF4-FFF2-40B4-BE49-F238E27FC236}">
                <a16:creationId xmlns:a16="http://schemas.microsoft.com/office/drawing/2014/main" xmlns="" id="{A566794F-7A86-4260-B94D-50BAE5EFC0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013" y="1446250"/>
            <a:ext cx="8175878" cy="5058824"/>
          </a:xfrm>
          <a:prstGeom prst="rect">
            <a:avLst/>
          </a:prstGeom>
          <a:noFill/>
          <a:extLst>
            <a:ext uri="{909E8E84-426E-40DD-AFC4-6F175D3DCCD1}">
              <a14:hiddenFill xmlns:a14="http://schemas.microsoft.com/office/drawing/2010/main">
                <a:solidFill>
                  <a:srgbClr val="FFFFFF"/>
                </a:solidFill>
              </a14:hiddenFill>
            </a:ext>
          </a:extLst>
        </p:spPr>
      </p:pic>
      <p:sp>
        <p:nvSpPr>
          <p:cNvPr id="3" name="Szövegdoboz 2">
            <a:extLst>
              <a:ext uri="{FF2B5EF4-FFF2-40B4-BE49-F238E27FC236}">
                <a16:creationId xmlns:a16="http://schemas.microsoft.com/office/drawing/2014/main" xmlns="" id="{12A7AF5E-85C3-45D1-BD3C-1D6960CB9712}"/>
              </a:ext>
            </a:extLst>
          </p:cNvPr>
          <p:cNvSpPr txBox="1"/>
          <p:nvPr/>
        </p:nvSpPr>
        <p:spPr>
          <a:xfrm>
            <a:off x="9201891" y="6456947"/>
            <a:ext cx="2374232" cy="369332"/>
          </a:xfrm>
          <a:prstGeom prst="rect">
            <a:avLst/>
          </a:prstGeom>
          <a:noFill/>
        </p:spPr>
        <p:txBody>
          <a:bodyPr wrap="square" rtlCol="0">
            <a:spAutoFit/>
          </a:bodyPr>
          <a:lstStyle/>
          <a:p>
            <a:r>
              <a:rPr lang="hu-HU" dirty="0" err="1"/>
              <a:t>McCall</a:t>
            </a:r>
            <a:r>
              <a:rPr lang="hu-HU" dirty="0"/>
              <a:t> </a:t>
            </a:r>
            <a:r>
              <a:rPr lang="hu-HU" dirty="0" err="1"/>
              <a:t>et</a:t>
            </a:r>
            <a:r>
              <a:rPr lang="hu-HU" dirty="0"/>
              <a:t> </a:t>
            </a:r>
            <a:r>
              <a:rPr lang="hu-HU" dirty="0" err="1"/>
              <a:t>al</a:t>
            </a:r>
            <a:r>
              <a:rPr lang="hu-HU" dirty="0"/>
              <a:t> 1996</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3911135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29A9157E-69FB-43A4-A705-DD54AEE39E28}"/>
              </a:ext>
            </a:extLst>
          </p:cNvPr>
          <p:cNvSpPr>
            <a:spLocks noGrp="1"/>
          </p:cNvSpPr>
          <p:nvPr>
            <p:ph type="title"/>
          </p:nvPr>
        </p:nvSpPr>
        <p:spPr>
          <a:xfrm>
            <a:off x="888349" y="314179"/>
            <a:ext cx="8596668" cy="1320800"/>
          </a:xfrm>
        </p:spPr>
        <p:txBody>
          <a:bodyPr/>
          <a:lstStyle/>
          <a:p>
            <a:r>
              <a:rPr lang="hu-HU" b="1" dirty="0" err="1"/>
              <a:t>Pervasive</a:t>
            </a:r>
            <a:r>
              <a:rPr lang="hu-HU" b="1" dirty="0"/>
              <a:t> </a:t>
            </a:r>
            <a:r>
              <a:rPr lang="hu-HU" b="1" dirty="0" err="1"/>
              <a:t>learning</a:t>
            </a:r>
            <a:r>
              <a:rPr lang="hu-HU" b="1" dirty="0"/>
              <a:t> </a:t>
            </a:r>
            <a:r>
              <a:rPr lang="hu-HU" b="1" dirty="0" err="1"/>
              <a:t>model</a:t>
            </a:r>
            <a:r>
              <a:rPr lang="hu-HU" b="1" dirty="0"/>
              <a:t> (</a:t>
            </a:r>
            <a:r>
              <a:rPr lang="en-US" b="1" dirty="0"/>
              <a:t>3-33</a:t>
            </a:r>
            <a:r>
              <a:rPr lang="hu-HU" b="1" dirty="0"/>
              <a:t>)</a:t>
            </a:r>
            <a:endParaRPr lang="en-US" dirty="0"/>
          </a:p>
        </p:txBody>
      </p:sp>
      <p:pic>
        <p:nvPicPr>
          <p:cNvPr id="1026" name="Picture 2" descr="Image result for pervasive learning">
            <a:extLst>
              <a:ext uri="{FF2B5EF4-FFF2-40B4-BE49-F238E27FC236}">
                <a16:creationId xmlns:a16="http://schemas.microsoft.com/office/drawing/2014/main" xmlns="" id="{67300D86-3369-438C-A321-AD1C2E18AB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5981" y="1494839"/>
            <a:ext cx="7344885" cy="41463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tom eLearning">
            <a:extLst>
              <a:ext uri="{FF2B5EF4-FFF2-40B4-BE49-F238E27FC236}">
                <a16:creationId xmlns:a16="http://schemas.microsoft.com/office/drawing/2014/main" xmlns="" id="{8867BE8C-7E6B-40D7-BBEA-A11565BF5A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6683" y="6090359"/>
            <a:ext cx="1905000" cy="276225"/>
          </a:xfrm>
          <a:prstGeom prst="rect">
            <a:avLst/>
          </a:prstGeom>
          <a:noFill/>
          <a:extLst>
            <a:ext uri="{909E8E84-426E-40DD-AFC4-6F175D3DCCD1}">
              <a14:hiddenFill xmlns:a14="http://schemas.microsoft.com/office/drawing/2010/main">
                <a:solidFill>
                  <a:srgbClr val="FFFFFF"/>
                </a:solidFill>
              </a14:hiddenFill>
            </a:ext>
          </a:extLst>
        </p:spPr>
      </p:pic>
      <p:sp>
        <p:nvSpPr>
          <p:cNvPr id="3" name="Szövegdoboz 2">
            <a:extLst>
              <a:ext uri="{FF2B5EF4-FFF2-40B4-BE49-F238E27FC236}">
                <a16:creationId xmlns:a16="http://schemas.microsoft.com/office/drawing/2014/main" xmlns="" id="{BA822DF0-6028-415F-9BF6-83A2BB361493}"/>
              </a:ext>
            </a:extLst>
          </p:cNvPr>
          <p:cNvSpPr txBox="1"/>
          <p:nvPr/>
        </p:nvSpPr>
        <p:spPr>
          <a:xfrm>
            <a:off x="8566484" y="1860884"/>
            <a:ext cx="3160295" cy="1077218"/>
          </a:xfrm>
          <a:prstGeom prst="rect">
            <a:avLst/>
          </a:prstGeom>
          <a:noFill/>
        </p:spPr>
        <p:txBody>
          <a:bodyPr wrap="square" rtlCol="0">
            <a:spAutoFit/>
          </a:bodyPr>
          <a:lstStyle/>
          <a:p>
            <a:r>
              <a:rPr lang="hu-HU" sz="3200" dirty="0" err="1"/>
              <a:t>Learning</a:t>
            </a:r>
            <a:r>
              <a:rPr lang="hu-HU" sz="3200" dirty="0"/>
              <a:t> </a:t>
            </a:r>
            <a:r>
              <a:rPr lang="hu-HU" sz="3200" dirty="0" err="1"/>
              <a:t>at</a:t>
            </a:r>
            <a:r>
              <a:rPr lang="hu-HU" sz="3200" dirty="0"/>
              <a:t> </a:t>
            </a:r>
            <a:r>
              <a:rPr lang="hu-HU" sz="3200" dirty="0" err="1"/>
              <a:t>the</a:t>
            </a:r>
            <a:r>
              <a:rPr lang="hu-HU" sz="3200" dirty="0"/>
              <a:t> </a:t>
            </a:r>
            <a:r>
              <a:rPr lang="hu-HU" sz="3200" dirty="0" err="1"/>
              <a:t>speed</a:t>
            </a:r>
            <a:r>
              <a:rPr lang="hu-HU" sz="3200" dirty="0"/>
              <a:t> of </a:t>
            </a:r>
            <a:r>
              <a:rPr lang="hu-HU" sz="3200" dirty="0" err="1"/>
              <a:t>need</a:t>
            </a:r>
            <a:endParaRPr lang="en-US" sz="3200" dirty="0"/>
          </a:p>
        </p:txBody>
      </p:sp>
      <p:sp>
        <p:nvSpPr>
          <p:cNvPr id="4" name="Szövegdoboz 3">
            <a:extLst>
              <a:ext uri="{FF2B5EF4-FFF2-40B4-BE49-F238E27FC236}">
                <a16:creationId xmlns:a16="http://schemas.microsoft.com/office/drawing/2014/main" xmlns="" id="{B92AFD2C-0DAF-4B03-85EA-1066C9986614}"/>
              </a:ext>
            </a:extLst>
          </p:cNvPr>
          <p:cNvSpPr txBox="1"/>
          <p:nvPr/>
        </p:nvSpPr>
        <p:spPr>
          <a:xfrm>
            <a:off x="2037347" y="6043805"/>
            <a:ext cx="2839453" cy="369332"/>
          </a:xfrm>
          <a:prstGeom prst="rect">
            <a:avLst/>
          </a:prstGeom>
          <a:noFill/>
        </p:spPr>
        <p:txBody>
          <a:bodyPr wrap="square" rtlCol="0">
            <a:spAutoFit/>
          </a:bodyPr>
          <a:lstStyle/>
          <a:p>
            <a:r>
              <a:rPr lang="hu-HU" dirty="0" err="1"/>
              <a:t>Pontefract</a:t>
            </a:r>
            <a:r>
              <a:rPr lang="hu-HU" dirty="0"/>
              <a:t> 2013</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29276363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4C36DFA9-A332-4715-BF9B-76ED3BB9E36E}"/>
              </a:ext>
            </a:extLst>
          </p:cNvPr>
          <p:cNvSpPr>
            <a:spLocks noGrp="1"/>
          </p:cNvSpPr>
          <p:nvPr>
            <p:ph type="title"/>
          </p:nvPr>
        </p:nvSpPr>
        <p:spPr>
          <a:xfrm>
            <a:off x="1383187" y="0"/>
            <a:ext cx="8596668" cy="1320800"/>
          </a:xfrm>
        </p:spPr>
        <p:txBody>
          <a:bodyPr/>
          <a:lstStyle/>
          <a:p>
            <a:r>
              <a:rPr lang="hu-HU" dirty="0" err="1"/>
              <a:t>Learning</a:t>
            </a:r>
            <a:r>
              <a:rPr lang="hu-HU" dirty="0"/>
              <a:t> </a:t>
            </a:r>
            <a:r>
              <a:rPr lang="hu-HU" dirty="0" err="1"/>
              <a:t>from</a:t>
            </a:r>
            <a:r>
              <a:rPr lang="hu-HU" dirty="0"/>
              <a:t> </a:t>
            </a:r>
            <a:r>
              <a:rPr lang="hu-HU" dirty="0" err="1"/>
              <a:t>others</a:t>
            </a:r>
            <a:endParaRPr lang="en-US" dirty="0"/>
          </a:p>
        </p:txBody>
      </p:sp>
      <p:pic>
        <p:nvPicPr>
          <p:cNvPr id="2050" name="Picture 2" descr="Image result for 70 20 10 model">
            <a:extLst>
              <a:ext uri="{FF2B5EF4-FFF2-40B4-BE49-F238E27FC236}">
                <a16:creationId xmlns:a16="http://schemas.microsoft.com/office/drawing/2014/main" xmlns="" id="{A566794F-7A86-4260-B94D-50BAE5EFC0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3977" y="1446946"/>
            <a:ext cx="8175878" cy="5058824"/>
          </a:xfrm>
          <a:prstGeom prst="rect">
            <a:avLst/>
          </a:prstGeom>
          <a:noFill/>
          <a:extLst>
            <a:ext uri="{909E8E84-426E-40DD-AFC4-6F175D3DCCD1}">
              <a14:hiddenFill xmlns:a14="http://schemas.microsoft.com/office/drawing/2010/main">
                <a:solidFill>
                  <a:srgbClr val="FFFFFF"/>
                </a:solidFill>
              </a14:hiddenFill>
            </a:ext>
          </a:extLst>
        </p:spPr>
      </p:pic>
      <p:sp>
        <p:nvSpPr>
          <p:cNvPr id="3" name="Ellipszis 2">
            <a:extLst>
              <a:ext uri="{FF2B5EF4-FFF2-40B4-BE49-F238E27FC236}">
                <a16:creationId xmlns:a16="http://schemas.microsoft.com/office/drawing/2014/main" xmlns="" id="{2EC0F8A3-C48A-4CA2-9033-591024382B63}"/>
              </a:ext>
            </a:extLst>
          </p:cNvPr>
          <p:cNvSpPr/>
          <p:nvPr/>
        </p:nvSpPr>
        <p:spPr>
          <a:xfrm>
            <a:off x="4028049" y="6016471"/>
            <a:ext cx="2067951" cy="677807"/>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31845839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2669E8DF-9688-4D7E-A1FB-28B3001F9E06}"/>
              </a:ext>
            </a:extLst>
          </p:cNvPr>
          <p:cNvSpPr>
            <a:spLocks noGrp="1"/>
          </p:cNvSpPr>
          <p:nvPr>
            <p:ph type="title"/>
          </p:nvPr>
        </p:nvSpPr>
        <p:spPr/>
        <p:txBody>
          <a:bodyPr/>
          <a:lstStyle/>
          <a:p>
            <a:r>
              <a:rPr lang="hu-HU" dirty="0" err="1"/>
              <a:t>ConnectivisT</a:t>
            </a:r>
            <a:r>
              <a:rPr lang="hu-HU" dirty="0"/>
              <a:t> </a:t>
            </a:r>
            <a:r>
              <a:rPr lang="hu-HU" dirty="0" err="1"/>
              <a:t>Learning</a:t>
            </a:r>
            <a:r>
              <a:rPr lang="hu-HU" dirty="0"/>
              <a:t> </a:t>
            </a:r>
            <a:r>
              <a:rPr lang="hu-HU" dirty="0" err="1"/>
              <a:t>Theory</a:t>
            </a:r>
            <a:endParaRPr lang="en-US" dirty="0"/>
          </a:p>
        </p:txBody>
      </p:sp>
      <p:sp>
        <p:nvSpPr>
          <p:cNvPr id="3" name="Tartalom helye 2">
            <a:extLst>
              <a:ext uri="{FF2B5EF4-FFF2-40B4-BE49-F238E27FC236}">
                <a16:creationId xmlns:a16="http://schemas.microsoft.com/office/drawing/2014/main" xmlns="" id="{F250A1D2-3382-4973-90A6-312F4CF07C3A}"/>
              </a:ext>
            </a:extLst>
          </p:cNvPr>
          <p:cNvSpPr>
            <a:spLocks noGrp="1"/>
          </p:cNvSpPr>
          <p:nvPr>
            <p:ph idx="1"/>
          </p:nvPr>
        </p:nvSpPr>
        <p:spPr>
          <a:xfrm>
            <a:off x="1141412" y="2160589"/>
            <a:ext cx="3719345" cy="3470190"/>
          </a:xfrm>
        </p:spPr>
        <p:txBody>
          <a:bodyPr>
            <a:normAutofit/>
          </a:bodyPr>
          <a:lstStyle/>
          <a:p>
            <a:pPr marL="0" indent="0" defTabSz="457200">
              <a:buClr>
                <a:schemeClr val="accent1"/>
              </a:buClr>
              <a:buSzPct val="80000"/>
              <a:buNone/>
            </a:pPr>
            <a:r>
              <a:rPr lang="hu-HU" sz="2600" dirty="0" err="1"/>
              <a:t>Observational</a:t>
            </a:r>
            <a:r>
              <a:rPr lang="hu-HU" sz="2600" dirty="0"/>
              <a:t> </a:t>
            </a:r>
            <a:r>
              <a:rPr lang="hu-HU" sz="2600" dirty="0" err="1"/>
              <a:t>learning</a:t>
            </a:r>
            <a:endParaRPr lang="hu-HU" sz="2600" dirty="0"/>
          </a:p>
          <a:p>
            <a:pPr marL="342900" indent="-342900" defTabSz="457200">
              <a:buClr>
                <a:schemeClr val="accent1"/>
              </a:buClr>
              <a:buSzPct val="80000"/>
              <a:buFont typeface="Wingdings 3" charset="2"/>
              <a:buChar char=""/>
            </a:pPr>
            <a:r>
              <a:rPr lang="en-US" dirty="0"/>
              <a:t>Acquisition</a:t>
            </a:r>
            <a:endParaRPr lang="hu-HU" dirty="0">
              <a:solidFill>
                <a:schemeClr val="tx1">
                  <a:lumMod val="75000"/>
                  <a:lumOff val="25000"/>
                </a:schemeClr>
              </a:solidFill>
            </a:endParaRPr>
          </a:p>
          <a:p>
            <a:pPr marL="342900" indent="-342900" defTabSz="457200">
              <a:buClr>
                <a:schemeClr val="accent1"/>
              </a:buClr>
              <a:buSzPct val="80000"/>
              <a:buFont typeface="Wingdings 3" charset="2"/>
              <a:buChar char=""/>
            </a:pPr>
            <a:r>
              <a:rPr lang="hu-HU" dirty="0" err="1">
                <a:solidFill>
                  <a:schemeClr val="tx1">
                    <a:lumMod val="75000"/>
                    <a:lumOff val="25000"/>
                  </a:schemeClr>
                </a:solidFill>
              </a:rPr>
              <a:t>Inhibition</a:t>
            </a:r>
            <a:endParaRPr lang="hu-HU" dirty="0">
              <a:solidFill>
                <a:schemeClr val="tx1">
                  <a:lumMod val="75000"/>
                  <a:lumOff val="25000"/>
                </a:schemeClr>
              </a:solidFill>
            </a:endParaRPr>
          </a:p>
          <a:p>
            <a:pPr marL="342900" indent="-342900" defTabSz="457200">
              <a:buClr>
                <a:schemeClr val="accent1"/>
              </a:buClr>
              <a:buSzPct val="80000"/>
              <a:buFont typeface="Wingdings 3" charset="2"/>
              <a:buChar char=""/>
            </a:pPr>
            <a:r>
              <a:rPr lang="hu-HU" dirty="0" err="1">
                <a:solidFill>
                  <a:schemeClr val="tx1">
                    <a:lumMod val="75000"/>
                    <a:lumOff val="25000"/>
                  </a:schemeClr>
                </a:solidFill>
              </a:rPr>
              <a:t>Disinhibition</a:t>
            </a:r>
            <a:r>
              <a:rPr lang="en-US" dirty="0">
                <a:solidFill>
                  <a:schemeClr val="tx1">
                    <a:lumMod val="75000"/>
                    <a:lumOff val="25000"/>
                  </a:schemeClr>
                </a:solidFill>
              </a:rPr>
              <a:t> </a:t>
            </a:r>
            <a:endParaRPr lang="hu-HU" dirty="0">
              <a:solidFill>
                <a:schemeClr val="tx1">
                  <a:lumMod val="75000"/>
                  <a:lumOff val="25000"/>
                </a:schemeClr>
              </a:solidFill>
            </a:endParaRPr>
          </a:p>
          <a:p>
            <a:pPr marL="342900" indent="-342900" defTabSz="457200">
              <a:buClr>
                <a:schemeClr val="accent1"/>
              </a:buClr>
              <a:buSzPct val="80000"/>
              <a:buFont typeface="Wingdings 3" charset="2"/>
              <a:buChar char=""/>
            </a:pPr>
            <a:r>
              <a:rPr lang="hu-HU" dirty="0" err="1">
                <a:solidFill>
                  <a:schemeClr val="tx1">
                    <a:lumMod val="75000"/>
                    <a:lumOff val="25000"/>
                  </a:schemeClr>
                </a:solidFill>
              </a:rPr>
              <a:t>Creativity</a:t>
            </a:r>
            <a:r>
              <a:rPr lang="hu-HU" dirty="0">
                <a:solidFill>
                  <a:schemeClr val="tx1">
                    <a:lumMod val="75000"/>
                    <a:lumOff val="25000"/>
                  </a:schemeClr>
                </a:solidFill>
              </a:rPr>
              <a:t/>
            </a:r>
            <a:br>
              <a:rPr lang="hu-HU" dirty="0">
                <a:solidFill>
                  <a:schemeClr val="tx1">
                    <a:lumMod val="75000"/>
                    <a:lumOff val="25000"/>
                  </a:schemeClr>
                </a:solidFill>
              </a:rPr>
            </a:br>
            <a:r>
              <a:rPr lang="hu-HU" sz="1600" dirty="0">
                <a:solidFill>
                  <a:schemeClr val="tx1">
                    <a:lumMod val="75000"/>
                    <a:lumOff val="25000"/>
                  </a:schemeClr>
                </a:solidFill>
              </a:rPr>
              <a:t>(Bandura 1963)</a:t>
            </a:r>
          </a:p>
        </p:txBody>
      </p:sp>
      <p:sp>
        <p:nvSpPr>
          <p:cNvPr id="4" name="Tartalom helye 2">
            <a:extLst>
              <a:ext uri="{FF2B5EF4-FFF2-40B4-BE49-F238E27FC236}">
                <a16:creationId xmlns:a16="http://schemas.microsoft.com/office/drawing/2014/main" xmlns="" id="{5A9D4466-9DB5-4442-A877-6E0C7ACDE718}"/>
              </a:ext>
            </a:extLst>
          </p:cNvPr>
          <p:cNvSpPr txBox="1">
            <a:spLocks/>
          </p:cNvSpPr>
          <p:nvPr/>
        </p:nvSpPr>
        <p:spPr>
          <a:xfrm>
            <a:off x="5249096" y="2160589"/>
            <a:ext cx="4164297" cy="361457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hu-HU" sz="2800" dirty="0" err="1"/>
              <a:t>Social</a:t>
            </a:r>
            <a:r>
              <a:rPr lang="hu-HU" sz="2800" dirty="0"/>
              <a:t> </a:t>
            </a:r>
            <a:r>
              <a:rPr lang="hu-HU" sz="2800" dirty="0" err="1"/>
              <a:t>learning</a:t>
            </a:r>
            <a:endParaRPr lang="hu-HU" sz="2800" dirty="0"/>
          </a:p>
          <a:p>
            <a:r>
              <a:rPr lang="hu-HU" sz="2400" dirty="0" err="1"/>
              <a:t>Learning</a:t>
            </a:r>
            <a:r>
              <a:rPr lang="hu-HU" sz="2400" dirty="0"/>
              <a:t> </a:t>
            </a:r>
            <a:r>
              <a:rPr lang="hu-HU" sz="2400" dirty="0" err="1"/>
              <a:t>from</a:t>
            </a:r>
            <a:r>
              <a:rPr lang="hu-HU" sz="2400" dirty="0"/>
              <a:t> </a:t>
            </a:r>
            <a:r>
              <a:rPr lang="hu-HU" sz="2400" dirty="0" err="1"/>
              <a:t>others</a:t>
            </a:r>
            <a:r>
              <a:rPr lang="hu-HU" sz="2400" dirty="0"/>
              <a:t> </a:t>
            </a:r>
            <a:br>
              <a:rPr lang="hu-HU" sz="2400" dirty="0"/>
            </a:br>
            <a:r>
              <a:rPr lang="hu-HU" sz="2400" dirty="0"/>
              <a:t>(</a:t>
            </a:r>
            <a:r>
              <a:rPr lang="hu-HU" sz="2400" dirty="0" err="1"/>
              <a:t>including</a:t>
            </a:r>
            <a:r>
              <a:rPr lang="hu-HU" sz="2400" dirty="0"/>
              <a:t> </a:t>
            </a:r>
            <a:r>
              <a:rPr lang="hu-HU" sz="2400" dirty="0" err="1"/>
              <a:t>via</a:t>
            </a:r>
            <a:r>
              <a:rPr lang="hu-HU" sz="2400" dirty="0"/>
              <a:t> </a:t>
            </a:r>
            <a:r>
              <a:rPr lang="hu-HU" sz="2400" dirty="0" err="1"/>
              <a:t>social</a:t>
            </a:r>
            <a:r>
              <a:rPr lang="hu-HU" sz="2400" dirty="0"/>
              <a:t> </a:t>
            </a:r>
            <a:r>
              <a:rPr lang="hu-HU" sz="2400" dirty="0" err="1"/>
              <a:t>media</a:t>
            </a:r>
            <a:r>
              <a:rPr lang="hu-HU" sz="2400" dirty="0"/>
              <a:t>)</a:t>
            </a:r>
          </a:p>
          <a:p>
            <a:r>
              <a:rPr lang="en-US" sz="2400" dirty="0"/>
              <a:t>Personal Learning Environment and Resource Network (PLEARN)</a:t>
            </a:r>
            <a:r>
              <a:rPr lang="hu-HU" sz="2400" dirty="0"/>
              <a:t> </a:t>
            </a:r>
            <a:br>
              <a:rPr lang="hu-HU" sz="2400" dirty="0"/>
            </a:br>
            <a:r>
              <a:rPr lang="hu-HU" dirty="0"/>
              <a:t>(</a:t>
            </a:r>
            <a:r>
              <a:rPr lang="hu-HU" dirty="0" err="1"/>
              <a:t>Downes</a:t>
            </a:r>
            <a:r>
              <a:rPr lang="hu-HU" dirty="0"/>
              <a:t> 2009)</a:t>
            </a:r>
            <a:endParaRPr lang="en-US" dirty="0"/>
          </a:p>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23649580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xmlns="" id="{4C36DFA9-A332-4715-BF9B-76ED3BB9E36E}"/>
              </a:ext>
            </a:extLst>
          </p:cNvPr>
          <p:cNvSpPr>
            <a:spLocks noGrp="1"/>
          </p:cNvSpPr>
          <p:nvPr>
            <p:ph type="title"/>
          </p:nvPr>
        </p:nvSpPr>
        <p:spPr>
          <a:xfrm>
            <a:off x="1591734" y="-725"/>
            <a:ext cx="8596668" cy="1320800"/>
          </a:xfrm>
        </p:spPr>
        <p:txBody>
          <a:bodyPr/>
          <a:lstStyle/>
          <a:p>
            <a:r>
              <a:rPr lang="hu-HU" dirty="0" err="1"/>
              <a:t>Learning</a:t>
            </a:r>
            <a:r>
              <a:rPr lang="hu-HU" dirty="0"/>
              <a:t> </a:t>
            </a:r>
            <a:r>
              <a:rPr lang="hu-HU" dirty="0" err="1"/>
              <a:t>from</a:t>
            </a:r>
            <a:r>
              <a:rPr lang="hu-HU" dirty="0"/>
              <a:t> </a:t>
            </a:r>
            <a:r>
              <a:rPr lang="hu-HU" dirty="0" err="1"/>
              <a:t>experience</a:t>
            </a:r>
            <a:endParaRPr lang="en-US" dirty="0"/>
          </a:p>
        </p:txBody>
      </p:sp>
      <p:pic>
        <p:nvPicPr>
          <p:cNvPr id="2050" name="Picture 2" descr="Image result for 70 20 10 model">
            <a:extLst>
              <a:ext uri="{FF2B5EF4-FFF2-40B4-BE49-F238E27FC236}">
                <a16:creationId xmlns:a16="http://schemas.microsoft.com/office/drawing/2014/main" xmlns="" id="{A566794F-7A86-4260-B94D-50BAE5EFC0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2524" y="1320075"/>
            <a:ext cx="8175878" cy="5058824"/>
          </a:xfrm>
          <a:prstGeom prst="rect">
            <a:avLst/>
          </a:prstGeom>
          <a:noFill/>
          <a:extLst>
            <a:ext uri="{909E8E84-426E-40DD-AFC4-6F175D3DCCD1}">
              <a14:hiddenFill xmlns:a14="http://schemas.microsoft.com/office/drawing/2010/main">
                <a:solidFill>
                  <a:srgbClr val="FFFFFF"/>
                </a:solidFill>
              </a14:hiddenFill>
            </a:ext>
          </a:extLst>
        </p:spPr>
      </p:pic>
      <p:sp>
        <p:nvSpPr>
          <p:cNvPr id="3" name="Ellipszis 2">
            <a:extLst>
              <a:ext uri="{FF2B5EF4-FFF2-40B4-BE49-F238E27FC236}">
                <a16:creationId xmlns:a16="http://schemas.microsoft.com/office/drawing/2014/main" xmlns="" id="{2EC0F8A3-C48A-4CA2-9033-591024382B63}"/>
              </a:ext>
            </a:extLst>
          </p:cNvPr>
          <p:cNvSpPr/>
          <p:nvPr/>
        </p:nvSpPr>
        <p:spPr>
          <a:xfrm>
            <a:off x="6355289" y="1223823"/>
            <a:ext cx="3108960" cy="482209"/>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10290539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Áramkör">
  <a:themeElements>
    <a:clrScheme name="Áramkör">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Áramkör">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Áramkör">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xmlns="" name="Circuit" id="{0AC2F7E7-15F5-431C-B2A2-456FE929F56C}" vid="{0911B802-464C-4241-8DD9-B60FF88E379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TM04033919[[fn=Áramkör]]</Template>
  <TotalTime>1137</TotalTime>
  <Words>1233</Words>
  <Application>Microsoft Office PowerPoint</Application>
  <PresentationFormat>Custom</PresentationFormat>
  <Paragraphs>169</Paragraphs>
  <Slides>19</Slides>
  <Notes>15</Notes>
  <HiddenSlides>0</HiddenSlides>
  <MMClips>2</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Áramkör</vt:lpstr>
      <vt:lpstr>Youth Programming: Innovative Ideas and Lessons Learned</vt:lpstr>
      <vt:lpstr>profile</vt:lpstr>
      <vt:lpstr>UN Sustainable Development Goal 4</vt:lpstr>
      <vt:lpstr>2030 Agenda indicators</vt:lpstr>
      <vt:lpstr>70/20/10 model for learning and development</vt:lpstr>
      <vt:lpstr>Pervasive learning model (3-33)</vt:lpstr>
      <vt:lpstr>Learning from others</vt:lpstr>
      <vt:lpstr>ConnectivisT Learning Theory</vt:lpstr>
      <vt:lpstr>Learning from experience</vt:lpstr>
      <vt:lpstr>Action learning and problem solving</vt:lpstr>
      <vt:lpstr>Placements and exchanges for students and teachers</vt:lpstr>
      <vt:lpstr>European example: ERASMUS (since 1987) EuRopean Community Action Scheme for the Mobility of University Students</vt:lpstr>
      <vt:lpstr>Erasmus Mundus</vt:lpstr>
      <vt:lpstr>Erasmus Programme: Criticism</vt:lpstr>
      <vt:lpstr>Canadian  example</vt:lpstr>
      <vt:lpstr>International Experience Canada: Criticism</vt:lpstr>
      <vt:lpstr>Learner-centered learning</vt:lpstr>
      <vt:lpstr>References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Youth Programming: Innovative Ideas and Lessons Learned</dc:title>
  <dc:creator>Kati</dc:creator>
  <cp:lastModifiedBy>IIUI</cp:lastModifiedBy>
  <cp:revision>68</cp:revision>
  <dcterms:created xsi:type="dcterms:W3CDTF">2018-05-06T05:46:31Z</dcterms:created>
  <dcterms:modified xsi:type="dcterms:W3CDTF">2018-06-13T07:53:58Z</dcterms:modified>
</cp:coreProperties>
</file>