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26" r:id="rId2"/>
  </p:sldMasterIdLst>
  <p:notesMasterIdLst>
    <p:notesMasterId r:id="rId20"/>
  </p:notesMasterIdLst>
  <p:sldIdLst>
    <p:sldId id="256" r:id="rId3"/>
    <p:sldId id="272" r:id="rId4"/>
    <p:sldId id="257" r:id="rId5"/>
    <p:sldId id="258" r:id="rId6"/>
    <p:sldId id="259" r:id="rId7"/>
    <p:sldId id="269" r:id="rId8"/>
    <p:sldId id="260" r:id="rId9"/>
    <p:sldId id="261" r:id="rId10"/>
    <p:sldId id="262" r:id="rId11"/>
    <p:sldId id="263" r:id="rId12"/>
    <p:sldId id="270" r:id="rId13"/>
    <p:sldId id="264" r:id="rId14"/>
    <p:sldId id="271" r:id="rId15"/>
    <p:sldId id="265" r:id="rId16"/>
    <p:sldId id="266" r:id="rId17"/>
    <p:sldId id="267" r:id="rId18"/>
    <p:sldId id="26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7" d="100"/>
          <a:sy n="77" d="100"/>
        </p:scale>
        <p:origin x="-37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6C3EE-C200-4981-836E-85A319BF8B91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33B7C-2169-4CB6-9F85-660E6537B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52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3AE1BC5-588E-4C99-ABFD-E2012219F6A6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6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BA56-BC9C-479E-AEA8-2FA230F4AE85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16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BA30-6B40-46D6-AB79-920102FE0DA6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216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DECAD-79B8-4ABB-9B13-D8E4E6BAD26A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874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77F8C-B981-4F6E-B4C6-70712F505C8A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23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901B-7C0A-43FF-91EA-C0A05B88F398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937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09B5D-CB9F-4351-ADD1-1246473D13FB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473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0754F-DC27-4ACB-A961-DBD9DBB8F0F7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738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CC1C-FD56-4016-9510-7F45D9BE91E9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212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AE1BC5-588E-4C99-ABFD-E2012219F6A6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8EA11C-7D28-4B46-8193-03A57332967B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EA11C-7D28-4B46-8193-03A57332967B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7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E08965-C422-4F30-819E-32488DCB16BC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965EB9-4BE9-4463-BABE-5DCE0802FB06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FBDE56-B4C7-4B32-B0B3-B295339A71C8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50AABC-1129-4EE0-8461-9DF8929A9FF4}" type="datetime1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1EC510-CA32-4BC9-A3EA-FF7B0FD97E01}" type="datetime1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CC9887-9F03-43C0-B611-56CD0E4871B1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70D41C-78A5-48B1-B5BA-C73A883992C2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0754F-DC27-4ACB-A961-DBD9DBB8F0F7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B8CC1C-FD56-4016-9510-7F45D9BE91E9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8965-C422-4F30-819E-32488DCB16BC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35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65EB9-4BE9-4463-BABE-5DCE0802FB06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4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BDE56-B4C7-4B32-B0B3-B295339A71C8}" type="datetime1">
              <a:rPr lang="en-US" smtClean="0"/>
              <a:t>6/13/2018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410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0AABC-1129-4EE0-8461-9DF8929A9FF4}" type="datetime1">
              <a:rPr lang="en-US" smtClean="0"/>
              <a:t>6/13/2018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98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EC510-CA32-4BC9-A3EA-FF7B0FD97E01}" type="datetime1">
              <a:rPr lang="en-US" smtClean="0"/>
              <a:t>6/13/2018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7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C9887-9F03-43C0-B611-56CD0E4871B1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0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D41C-78A5-48B1-B5BA-C73A883992C2}" type="datetime1">
              <a:rPr lang="en-US" smtClean="0"/>
              <a:t>6/13/2018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7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141AF0F-DCC4-43FD-983E-381F193B3D77}" type="datetime1">
              <a:rPr lang="en-US" smtClean="0"/>
              <a:t>6/13/2018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9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41AF0F-DCC4-43FD-983E-381F193B3D77}" type="datetime1">
              <a:rPr lang="en-US" smtClean="0"/>
              <a:t>6/13/2018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7596A4C-BC80-4748-9845-61AB3BE04A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000897"/>
            <a:ext cx="7415429" cy="2385768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Higher </a:t>
            </a:r>
            <a:r>
              <a:rPr lang="en-US" sz="4800" b="1" dirty="0" smtClean="0"/>
              <a:t>Education Needs and </a:t>
            </a:r>
            <a:r>
              <a:rPr lang="en-US" sz="4800" b="1" dirty="0" smtClean="0"/>
              <a:t>Challenges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3168" y="3685031"/>
            <a:ext cx="10363200" cy="253041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en-US" sz="3400" b="1" dirty="0" smtClean="0">
                <a:solidFill>
                  <a:srgbClr val="0070C0"/>
                </a:solidFill>
              </a:rPr>
              <a:t>Dr. </a:t>
            </a:r>
            <a:r>
              <a:rPr lang="en-US" sz="3400" b="1" dirty="0" smtClean="0">
                <a:solidFill>
                  <a:srgbClr val="0070C0"/>
                </a:solidFill>
              </a:rPr>
              <a:t>Kamal Haider </a:t>
            </a:r>
          </a:p>
          <a:p>
            <a:pPr algn="ctr"/>
            <a:r>
              <a:rPr lang="en-US" sz="3400" b="1" dirty="0" smtClean="0">
                <a:solidFill>
                  <a:srgbClr val="0070C0"/>
                </a:solidFill>
              </a:rPr>
              <a:t>Dean, </a:t>
            </a:r>
            <a:r>
              <a:rPr lang="en-US" sz="3400" b="1" dirty="0" smtClean="0">
                <a:solidFill>
                  <a:srgbClr val="0070C0"/>
                </a:solidFill>
              </a:rPr>
              <a:t>Faculty of Education </a:t>
            </a:r>
          </a:p>
          <a:p>
            <a:pPr algn="ctr"/>
            <a:r>
              <a:rPr lang="en-US" sz="3400" b="1" dirty="0">
                <a:solidFill>
                  <a:srgbClr val="0070C0"/>
                </a:solidFill>
              </a:rPr>
              <a:t>Federal Urdu University of Arts, Science &amp; Technology (FUUAST), </a:t>
            </a:r>
            <a:r>
              <a:rPr lang="en-US" sz="3400" b="1" dirty="0">
                <a:solidFill>
                  <a:srgbClr val="0070C0"/>
                </a:solidFill>
              </a:rPr>
              <a:t>Karachi</a:t>
            </a:r>
          </a:p>
          <a:p>
            <a:pPr algn="ctr"/>
            <a:endParaRPr lang="en-US" sz="3400" dirty="0" smtClean="0"/>
          </a:p>
          <a:p>
            <a:pPr algn="ctr"/>
            <a:r>
              <a:rPr lang="en-US" sz="3400" b="1" dirty="0">
                <a:solidFill>
                  <a:srgbClr val="7030A0"/>
                </a:solidFill>
              </a:rPr>
              <a:t>Keynote Presented at Two Day International Seminar “Needs of Society and Qualification of Graduates” organized by Department of Education, IIUI on 14-15 May 2018</a:t>
            </a:r>
            <a:endParaRPr lang="en-US" sz="34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813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balance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Critical thinking </a:t>
            </a:r>
          </a:p>
          <a:p>
            <a:r>
              <a:rPr lang="en-US" dirty="0"/>
              <a:t>Communication </a:t>
            </a:r>
          </a:p>
          <a:p>
            <a:r>
              <a:rPr lang="en-US" dirty="0" smtClean="0"/>
              <a:t>Leadership Career </a:t>
            </a:r>
            <a:r>
              <a:rPr lang="en-US" dirty="0"/>
              <a:t>development </a:t>
            </a:r>
          </a:p>
          <a:p>
            <a:r>
              <a:rPr lang="en-US" dirty="0"/>
              <a:t>Academic and vocational </a:t>
            </a:r>
          </a:p>
          <a:p>
            <a:r>
              <a:rPr lang="en-US" dirty="0"/>
              <a:t>Quality of Education </a:t>
            </a:r>
          </a:p>
          <a:p>
            <a:r>
              <a:rPr lang="en-US" dirty="0" smtClean="0"/>
              <a:t>Professionalization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52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balance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and technology advancement </a:t>
            </a:r>
          </a:p>
          <a:p>
            <a:pPr lvl="1"/>
            <a:r>
              <a:rPr lang="en-US" dirty="0"/>
              <a:t>ICT literacy </a:t>
            </a:r>
          </a:p>
          <a:p>
            <a:pPr lvl="1"/>
            <a:r>
              <a:rPr lang="en-US" dirty="0"/>
              <a:t>Media literacy </a:t>
            </a:r>
          </a:p>
          <a:p>
            <a:pPr lvl="1"/>
            <a:r>
              <a:rPr lang="en-US" dirty="0"/>
              <a:t>Information literacy </a:t>
            </a:r>
            <a:endParaRPr lang="en-US" dirty="0" smtClean="0"/>
          </a:p>
          <a:p>
            <a:r>
              <a:rPr lang="en-US" dirty="0" smtClean="0"/>
              <a:t>Globalization </a:t>
            </a:r>
            <a:r>
              <a:rPr lang="en-US" dirty="0"/>
              <a:t>challenges </a:t>
            </a:r>
          </a:p>
          <a:p>
            <a:pPr lvl="1"/>
            <a:r>
              <a:rPr lang="en-US" dirty="0" smtClean="0"/>
              <a:t>Global </a:t>
            </a:r>
            <a:r>
              <a:rPr lang="en-US" dirty="0"/>
              <a:t>Awareness </a:t>
            </a:r>
          </a:p>
          <a:p>
            <a:pPr lvl="1"/>
            <a:r>
              <a:rPr lang="en-US" dirty="0"/>
              <a:t>Global citizenship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060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HIE’s Role in Developing Creativity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Enhance the ability to initiate ideas, respect ideas and thoughts </a:t>
            </a:r>
          </a:p>
          <a:p>
            <a:pPr lvl="0"/>
            <a:r>
              <a:rPr lang="en-US" dirty="0"/>
              <a:t>Understand to rationalized ideas and thoughts</a:t>
            </a:r>
          </a:p>
          <a:p>
            <a:pPr lvl="0"/>
            <a:r>
              <a:rPr lang="en-US" dirty="0"/>
              <a:t>Development of new concepts, models and procedures </a:t>
            </a:r>
          </a:p>
          <a:p>
            <a:pPr lvl="0"/>
            <a:r>
              <a:rPr lang="en-US" dirty="0"/>
              <a:t>Ability to transform dream and reality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957" y="2834641"/>
            <a:ext cx="2143125" cy="304122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32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(continue..)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Enhancing verbal and written communication </a:t>
            </a:r>
          </a:p>
          <a:p>
            <a:pPr lvl="0"/>
            <a:r>
              <a:rPr lang="en-US" dirty="0"/>
              <a:t>Ability to solve conflicts </a:t>
            </a:r>
          </a:p>
          <a:p>
            <a:pPr lvl="0"/>
            <a:r>
              <a:rPr lang="en-US" dirty="0"/>
              <a:t>Capacity to utilize creative techniques in daily life </a:t>
            </a:r>
          </a:p>
          <a:p>
            <a:r>
              <a:rPr lang="en-US" dirty="0"/>
              <a:t>Labs, research associations library, literary societies. Article and essay writing, science exhibitions. Painting,/poster presentations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540" y="678390"/>
            <a:ext cx="2628900" cy="17430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37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HIE’s Role in Creativity </a:t>
            </a:r>
            <a:r>
              <a:rPr lang="en-US" dirty="0" smtClean="0"/>
              <a:t>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Simplified and standardized educational procedures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upon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Demand and supply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Trends and needs 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Economical choices and abilities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professional codes and ethics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assurance and accreditation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942" y="3611880"/>
            <a:ext cx="3438525" cy="253492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29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</a:t>
            </a:r>
            <a:r>
              <a:rPr lang="en-US" smtClean="0"/>
              <a:t>(continue)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learning and assessment, balanced curriculum and best professional teachers and facilitation. Vide range of interactive methods and techniques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Anxiety of exam and language barrier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" y="4216400"/>
            <a:ext cx="2581275" cy="177165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68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HIE’s Role in ICT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Enhance research </a:t>
            </a:r>
          </a:p>
          <a:p>
            <a:pPr lvl="0"/>
            <a:r>
              <a:rPr lang="en-US" dirty="0"/>
              <a:t>Understand the development of media  managers </a:t>
            </a:r>
          </a:p>
          <a:p>
            <a:pPr lvl="0"/>
            <a:r>
              <a:rPr lang="en-US" dirty="0"/>
              <a:t>Ability to inquire and interoperate the information </a:t>
            </a:r>
          </a:p>
          <a:p>
            <a:pPr lvl="0"/>
            <a:r>
              <a:rPr lang="en-US" dirty="0"/>
              <a:t>Understand ICT, its utilization and use in different disciplines </a:t>
            </a:r>
          </a:p>
          <a:p>
            <a:pPr lvl="0"/>
            <a:r>
              <a:rPr lang="en-US" dirty="0"/>
              <a:t>Making effective and interactive instructional material </a:t>
            </a:r>
          </a:p>
          <a:p>
            <a:pPr lvl="0"/>
            <a:r>
              <a:rPr lang="en-US" dirty="0"/>
              <a:t>Effectively utilize ICT in Research </a:t>
            </a:r>
          </a:p>
          <a:p>
            <a:pPr lvl="0"/>
            <a:r>
              <a:rPr lang="en-US" dirty="0"/>
              <a:t>Use ICT for capacity building </a:t>
            </a:r>
          </a:p>
          <a:p>
            <a:r>
              <a:rPr lang="en-US" dirty="0"/>
              <a:t>Digital library, VPN, Internet facility, Video conferencing 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392" y="2473325"/>
            <a:ext cx="2619375" cy="17430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95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HIE’s Role in Globalization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of global problems and resources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as an active global citizen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Promote and exercise responsibilities and obligations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Promote working relation with  other institutions at national and international level </a:t>
            </a:r>
          </a:p>
          <a:p>
            <a:pPr lvl="0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Celebrate international days, enhancing cross cultural and multi-cultural dialogue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Actively participate in international campaigns like field tours, conferences, social events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182" y="2239854"/>
            <a:ext cx="2771775" cy="16478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2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46668"/>
          </a:xfrm>
        </p:spPr>
        <p:txBody>
          <a:bodyPr/>
          <a:lstStyle/>
          <a:p>
            <a:r>
              <a:rPr lang="en-US" b="1" dirty="0" smtClean="0"/>
              <a:t>Profile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Dr. Kamal Haider, currently working as Incharge Dean Faculty of Education FUUAST Karachi. I have 18 years of experience in  teaching and research. Several MPhil. / PhD scholars completed their research under my guidance and supervision</a:t>
            </a:r>
            <a:r>
              <a:rPr lang="en-US">
                <a:solidFill>
                  <a:schemeClr val="tx1"/>
                </a:solidFill>
              </a:rPr>
              <a:t>. </a:t>
            </a:r>
            <a:endParaRPr lang="en-US" smtClean="0">
              <a:solidFill>
                <a:schemeClr val="tx1"/>
              </a:solidFill>
            </a:endParaRPr>
          </a:p>
          <a:p>
            <a:pPr algn="just"/>
            <a:r>
              <a:rPr lang="en-US" smtClean="0">
                <a:solidFill>
                  <a:schemeClr val="tx1"/>
                </a:solidFill>
              </a:rPr>
              <a:t>He </a:t>
            </a:r>
            <a:r>
              <a:rPr lang="en-US" dirty="0" smtClean="0">
                <a:solidFill>
                  <a:schemeClr val="tx1"/>
                </a:solidFill>
              </a:rPr>
              <a:t>has </a:t>
            </a:r>
            <a:r>
              <a:rPr lang="en-US" dirty="0">
                <a:solidFill>
                  <a:schemeClr val="tx1"/>
                </a:solidFill>
              </a:rPr>
              <a:t>credited several research articles published in national and international journals. </a:t>
            </a:r>
            <a:r>
              <a:rPr lang="en-US" dirty="0" smtClean="0">
                <a:solidFill>
                  <a:schemeClr val="tx1"/>
                </a:solidFill>
              </a:rPr>
              <a:t>He is </a:t>
            </a:r>
            <a:r>
              <a:rPr lang="en-US" dirty="0">
                <a:solidFill>
                  <a:schemeClr val="tx1"/>
                </a:solidFill>
              </a:rPr>
              <a:t>also enjoying the experience as Chief Editor " EDUCOLOGY" Biannual research journal in  the field of Education as well as member </a:t>
            </a:r>
            <a:r>
              <a:rPr lang="en-US" dirty="0" smtClean="0">
                <a:solidFill>
                  <a:schemeClr val="tx1"/>
                </a:solidFill>
              </a:rPr>
              <a:t>Editorial</a:t>
            </a:r>
            <a:r>
              <a:rPr lang="en-US" dirty="0">
                <a:solidFill>
                  <a:schemeClr val="tx1"/>
                </a:solidFill>
              </a:rPr>
              <a:t>/ Advisory Board.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Talk – Glance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Higher Education and Higher Education institutions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Pakistani Society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Challenges/Hindrance  of HE in Pakistan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 and role of HIEs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48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Higher Education and Higher Education institutions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Fundamental right to every one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total of 188 Universities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 are public and 76 are private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facilitate education in different fields 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big paradigm shift in last 18 years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86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of Pakistani Society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Pakistani </a:t>
            </a:r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Society is divided in many  social, cultural, language, religious and other groups 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than 70 languages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Majority are Muslims with different religious understanding </a:t>
            </a:r>
          </a:p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Culturally diverse society </a:t>
            </a:r>
            <a:endParaRPr lang="en-US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Modern- Liberal Conservative </a:t>
            </a:r>
          </a:p>
          <a:p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Salad Bowel  </a:t>
            </a:r>
            <a:endParaRPr lang="en-US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13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Pakistani Culture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37" y="2432686"/>
            <a:ext cx="1743075" cy="235553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71" y="2417444"/>
            <a:ext cx="2847975" cy="23707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205" y="2432685"/>
            <a:ext cx="2752725" cy="2355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930" y="2432685"/>
            <a:ext cx="2466975" cy="23555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65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08660"/>
            <a:ext cx="9601196" cy="157733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Challenges/Hindrance and Needs   of HE in Pakistan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Constraints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Enrollment growth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Mind Set 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Feudalism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Gender Discrepancies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Shortage of professional and qualified faculty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Academic freedom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362" y="2865542"/>
            <a:ext cx="3114675" cy="242654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4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Assessment system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political and religious forces (Education is a serious matter, we cannot left it over elected members)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Tribal Ritual and Beliefs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Society Taboos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47" y="795865"/>
            <a:ext cx="2724150" cy="1676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60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Creativity And Innovation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Career Development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Information And Technology Advancement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Globalization Challenges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96A4C-BC80-4748-9845-61AB3BE04A2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6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59</TotalTime>
  <Words>566</Words>
  <Application>Microsoft Office PowerPoint</Application>
  <PresentationFormat>Custom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Organic</vt:lpstr>
      <vt:lpstr>Aspect</vt:lpstr>
      <vt:lpstr>Higher Education Needs and Challenges </vt:lpstr>
      <vt:lpstr>Profile</vt:lpstr>
      <vt:lpstr>My Talk – Glance </vt:lpstr>
      <vt:lpstr>Introduction to Higher Education and Higher Education institutions  </vt:lpstr>
      <vt:lpstr>Dimensions of Pakistani Society  </vt:lpstr>
      <vt:lpstr>Pakistani Culture </vt:lpstr>
      <vt:lpstr>Challenges/Hindrance and Needs   of HE in Pakistan </vt:lpstr>
      <vt:lpstr>Challenges </vt:lpstr>
      <vt:lpstr>Needs  </vt:lpstr>
      <vt:lpstr>How to balance</vt:lpstr>
      <vt:lpstr>How to balance </vt:lpstr>
      <vt:lpstr>HIE’s Role in Developing Creativity </vt:lpstr>
      <vt:lpstr>Role (continue..)</vt:lpstr>
      <vt:lpstr>HIE’s Role in Creativity Development </vt:lpstr>
      <vt:lpstr>Role (continue)</vt:lpstr>
      <vt:lpstr>HIE’s Role in ICT </vt:lpstr>
      <vt:lpstr>HIE’s Role in Globalization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Higher Education Needs and challenges</dc:title>
  <dc:creator>Dr.Asad</dc:creator>
  <cp:lastModifiedBy>IIUI</cp:lastModifiedBy>
  <cp:revision>19</cp:revision>
  <dcterms:created xsi:type="dcterms:W3CDTF">2018-05-13T06:30:20Z</dcterms:created>
  <dcterms:modified xsi:type="dcterms:W3CDTF">2018-06-13T08:17:28Z</dcterms:modified>
</cp:coreProperties>
</file>