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85" r:id="rId3"/>
    <p:sldId id="260" r:id="rId4"/>
    <p:sldId id="257" r:id="rId5"/>
    <p:sldId id="263" r:id="rId6"/>
    <p:sldId id="282" r:id="rId7"/>
    <p:sldId id="258" r:id="rId8"/>
    <p:sldId id="261" r:id="rId9"/>
    <p:sldId id="273" r:id="rId10"/>
    <p:sldId id="275" r:id="rId11"/>
    <p:sldId id="276" r:id="rId12"/>
    <p:sldId id="265" r:id="rId13"/>
    <p:sldId id="277" r:id="rId14"/>
    <p:sldId id="266" r:id="rId15"/>
    <p:sldId id="278" r:id="rId16"/>
    <p:sldId id="267" r:id="rId17"/>
    <p:sldId id="279" r:id="rId18"/>
    <p:sldId id="268" r:id="rId19"/>
    <p:sldId id="280" r:id="rId20"/>
    <p:sldId id="269" r:id="rId21"/>
    <p:sldId id="270" r:id="rId22"/>
    <p:sldId id="281" r:id="rId23"/>
    <p:sldId id="271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DF36F-5F60-4BE0-8DBC-4D413CA3E0DB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A41EF-6F0D-4BBB-9F9F-1A1FBB870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1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C7B6C9A-D0DE-4754-A903-9ED5537C3C6A}" type="datetime1">
              <a:rPr lang="en-US" smtClean="0"/>
              <a:t>6/1/2018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B77C-59AD-4918-9729-CC4931A26E52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E936-B827-4FB7-AFEE-3A109A2EE99C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64C7-86CC-4A93-99A1-A31B34426EC1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D6B65-91A1-4DC7-A037-6B75F5415AB9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9068-82A7-4490-9A24-31EDB918F028}" type="datetime1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74C3E-C5F2-48F9-95A9-8CCB4751D25B}" type="datetime1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05AA5-3B6D-437E-BA7F-F47CB9759578}" type="datetime1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448E-3724-4923-9F13-D0767D9732CA}" type="datetime1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164E3-4F5E-4541-8EBF-27C262690BEA}" type="datetime1">
              <a:rPr lang="en-US" smtClean="0"/>
              <a:t>6/1/2018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E926-C379-4095-AB7D-8A63766B7252}" type="datetime1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FD7BB78-4D92-4090-8212-E3B3D2D32069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600200"/>
            <a:ext cx="4419600" cy="170216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Education Vision </a:t>
            </a:r>
            <a:r>
              <a:rPr lang="en-US" b="1" dirty="0" smtClean="0">
                <a:solidFill>
                  <a:schemeClr val="tx1"/>
                </a:solidFill>
              </a:rPr>
              <a:t>2025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2895600"/>
            <a:ext cx="3733800" cy="1828800"/>
          </a:xfrm>
        </p:spPr>
        <p:txBody>
          <a:bodyPr>
            <a:noAutofit/>
          </a:bodyPr>
          <a:lstStyle/>
          <a:p>
            <a:pPr algn="ctr"/>
            <a:r>
              <a:rPr lang="en-US" sz="1600" b="1" dirty="0" smtClean="0"/>
              <a:t>Dr. Irshad </a:t>
            </a:r>
            <a:r>
              <a:rPr lang="en-US" sz="1600" b="1" dirty="0" smtClean="0"/>
              <a:t>Hussain</a:t>
            </a:r>
          </a:p>
          <a:p>
            <a:pPr algn="ctr"/>
            <a:r>
              <a:rPr lang="en-US" sz="1600" b="1" dirty="0"/>
              <a:t>Chairman, </a:t>
            </a:r>
          </a:p>
          <a:p>
            <a:pPr algn="ctr"/>
            <a:r>
              <a:rPr lang="en-US" sz="1600" b="1" dirty="0"/>
              <a:t>Department of Educational Training, </a:t>
            </a:r>
            <a:endParaRPr lang="en-US" sz="1600" b="1" dirty="0" smtClean="0"/>
          </a:p>
          <a:p>
            <a:pPr algn="ctr"/>
            <a:r>
              <a:rPr lang="en-US" sz="1600" b="1" dirty="0" smtClean="0"/>
              <a:t>The </a:t>
            </a:r>
            <a:r>
              <a:rPr lang="en-US" sz="1600" b="1" dirty="0" err="1" smtClean="0"/>
              <a:t>Islamia</a:t>
            </a:r>
            <a:r>
              <a:rPr lang="en-US" sz="1600" b="1" dirty="0" smtClean="0"/>
              <a:t> University of Bahawalpur</a:t>
            </a: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4419600"/>
            <a:ext cx="4114800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Keynote Presented at Two Day International Seminar “Education for National Development” organized by Department of Education, IIUI on 11-12 March 2018</a:t>
            </a:r>
            <a:endParaRPr lang="en-US" dirty="0">
              <a:solidFill>
                <a:srgbClr val="002060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141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1713464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b="1" dirty="0"/>
              <a:t>Action plan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/>
              <a:t>Implement </a:t>
            </a:r>
            <a:r>
              <a:rPr lang="en-US" sz="2700" b="1" dirty="0"/>
              <a:t>three tier integrated system of tertiary education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77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Establish 20 new Tier I research universities by 2025 with a disciplinary focus in agriculture, arts, business, design, </a:t>
            </a:r>
            <a:r>
              <a:rPr lang="en-US" dirty="0" smtClean="0"/>
              <a:t>engineering,</a:t>
            </a:r>
          </a:p>
          <a:p>
            <a:r>
              <a:rPr lang="en-US" dirty="0" smtClean="0"/>
              <a:t>ICT</a:t>
            </a:r>
            <a:r>
              <a:rPr lang="en-US" dirty="0"/>
              <a:t>, mathematics, medicine &amp; health, science, social sciences, and </a:t>
            </a:r>
            <a:r>
              <a:rPr lang="en-US" dirty="0" smtClean="0"/>
              <a:t>technology</a:t>
            </a:r>
          </a:p>
          <a:p>
            <a:r>
              <a:rPr lang="en-US" dirty="0" smtClean="0"/>
              <a:t>Establish </a:t>
            </a:r>
            <a:r>
              <a:rPr lang="en-US" dirty="0"/>
              <a:t>120 new public and private Tier II universities with a professional </a:t>
            </a:r>
            <a:r>
              <a:rPr lang="en-US" dirty="0" smtClean="0"/>
              <a:t>focus</a:t>
            </a:r>
          </a:p>
          <a:p>
            <a:r>
              <a:rPr lang="en-US" dirty="0" smtClean="0"/>
              <a:t>Establish </a:t>
            </a:r>
            <a:r>
              <a:rPr lang="en-US" dirty="0"/>
              <a:t>150 Tier III institutions / community colleges with a vocational </a:t>
            </a:r>
            <a:r>
              <a:rPr lang="en-US" dirty="0" smtClean="0"/>
              <a:t>focus</a:t>
            </a:r>
          </a:p>
          <a:p>
            <a:r>
              <a:rPr lang="en-US" dirty="0" smtClean="0"/>
              <a:t>Dedicated </a:t>
            </a:r>
            <a:r>
              <a:rPr lang="en-US" dirty="0"/>
              <a:t>support to the 10 public and private universities that currently place within the world rankings to improve </a:t>
            </a:r>
            <a:r>
              <a:rPr lang="en-US" dirty="0" smtClean="0"/>
              <a:t>their standing </a:t>
            </a:r>
            <a:r>
              <a:rPr lang="en-US" dirty="0"/>
              <a:t>through better research output with corresponding international </a:t>
            </a:r>
            <a:r>
              <a:rPr lang="en-US" dirty="0" smtClean="0"/>
              <a:t>citations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6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567110" cy="1637264"/>
          </a:xfrm>
        </p:spPr>
        <p:txBody>
          <a:bodyPr anchor="t">
            <a:normAutofit fontScale="90000"/>
          </a:bodyPr>
          <a:lstStyle/>
          <a:p>
            <a:r>
              <a:rPr lang="en-US" b="1" dirty="0"/>
              <a:t>Implement three tier integrated system of tertiary </a:t>
            </a:r>
            <a:r>
              <a:rPr lang="en-US" b="1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Increased funding for research &amp; development with two triennial research </a:t>
            </a:r>
            <a:r>
              <a:rPr lang="en-US" dirty="0" smtClean="0"/>
              <a:t>grants</a:t>
            </a:r>
          </a:p>
          <a:p>
            <a:endParaRPr lang="en-US" dirty="0"/>
          </a:p>
          <a:p>
            <a:r>
              <a:rPr lang="en-US" dirty="0" smtClean="0"/>
              <a:t>Tier </a:t>
            </a:r>
            <a:r>
              <a:rPr lang="en-US" dirty="0"/>
              <a:t>I universities to establish a Collaborative Research Hub</a:t>
            </a:r>
          </a:p>
          <a:p>
            <a:endParaRPr lang="en-US" dirty="0" smtClean="0"/>
          </a:p>
          <a:p>
            <a:r>
              <a:rPr lang="en-US" dirty="0" smtClean="0"/>
              <a:t>Development </a:t>
            </a:r>
            <a:r>
              <a:rPr lang="en-US" dirty="0"/>
              <a:t>of advanced research laboratories located at 15 public universities but open to all scholars in relevant disciplines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39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Research innovation and </a:t>
            </a:r>
            <a:r>
              <a:rPr lang="en-US" b="1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Establish Offices of Research, Innovation &amp; </a:t>
            </a:r>
            <a:r>
              <a:rPr lang="en-US" dirty="0" smtClean="0"/>
              <a:t>Commercialization </a:t>
            </a:r>
            <a:r>
              <a:rPr lang="en-US" dirty="0"/>
              <a:t>at 30 Tier I universities and 100 Tier II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Targeted </a:t>
            </a:r>
            <a:r>
              <a:rPr lang="en-US" dirty="0"/>
              <a:t>increases in research &amp; development </a:t>
            </a:r>
            <a:r>
              <a:rPr lang="en-US" dirty="0" smtClean="0"/>
              <a:t>funding</a:t>
            </a:r>
          </a:p>
          <a:p>
            <a:r>
              <a:rPr lang="en-US" dirty="0" smtClean="0"/>
              <a:t>Establish </a:t>
            </a:r>
            <a:r>
              <a:rPr lang="en-US" dirty="0"/>
              <a:t>industrial and technology parks established in each of the five </a:t>
            </a:r>
            <a:r>
              <a:rPr lang="en-US" dirty="0" smtClean="0"/>
              <a:t>provinces</a:t>
            </a:r>
          </a:p>
          <a:p>
            <a:r>
              <a:rPr lang="en-US" dirty="0" smtClean="0"/>
              <a:t>Establish </a:t>
            </a:r>
            <a:r>
              <a:rPr lang="en-US" dirty="0"/>
              <a:t>100 new business and technology </a:t>
            </a:r>
            <a:r>
              <a:rPr lang="en-US" dirty="0" smtClean="0"/>
              <a:t>centers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09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Research innovation and 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001000" cy="3696148"/>
          </a:xfrm>
        </p:spPr>
        <p:txBody>
          <a:bodyPr>
            <a:normAutofit fontScale="92500"/>
          </a:bodyPr>
          <a:lstStyle/>
          <a:p>
            <a:r>
              <a:rPr lang="en-US" dirty="0"/>
              <a:t>Direct 15 Tier </a:t>
            </a:r>
            <a:r>
              <a:rPr lang="en-US" dirty="0" smtClean="0"/>
              <a:t>1 </a:t>
            </a:r>
            <a:r>
              <a:rPr lang="en-US" dirty="0"/>
              <a:t>institutions to increase collaboration with international sponsored research projects</a:t>
            </a:r>
          </a:p>
          <a:p>
            <a:r>
              <a:rPr lang="en-US" dirty="0"/>
              <a:t>Fund the 7th phase of USAID and State Department funded research projects in Science, Technology &amp; Health from 2017 – 2020</a:t>
            </a:r>
          </a:p>
          <a:p>
            <a:r>
              <a:rPr lang="en-US" dirty="0"/>
              <a:t>Enhance technology funding through agreements with Korea, China, EU countries and Turkey for collaborative </a:t>
            </a:r>
            <a:r>
              <a:rPr lang="en-US" dirty="0" err="1"/>
              <a:t>programmes</a:t>
            </a:r>
            <a:r>
              <a:rPr lang="en-US" dirty="0"/>
              <a:t> </a:t>
            </a:r>
            <a:r>
              <a:rPr lang="en-US" dirty="0" smtClean="0"/>
              <a:t>in microelectronics</a:t>
            </a:r>
            <a:r>
              <a:rPr lang="en-US" dirty="0"/>
              <a:t>, avionics, manmade materials, computer hardware and auto parts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81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Enhanced equitable access to higher </a:t>
            </a:r>
            <a:r>
              <a:rPr lang="en-US" b="1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Establish new universities to increase access to higher </a:t>
            </a:r>
            <a:r>
              <a:rPr lang="en-US" dirty="0" smtClean="0"/>
              <a:t>education</a:t>
            </a:r>
          </a:p>
          <a:p>
            <a:r>
              <a:rPr lang="en-US" dirty="0" err="1" smtClean="0"/>
              <a:t>Enrol</a:t>
            </a:r>
            <a:r>
              <a:rPr lang="en-US" dirty="0" smtClean="0"/>
              <a:t> </a:t>
            </a:r>
            <a:r>
              <a:rPr lang="en-US" dirty="0"/>
              <a:t>and graduate 200,000 students in postgraduate </a:t>
            </a:r>
            <a:r>
              <a:rPr lang="en-US" dirty="0" err="1" smtClean="0"/>
              <a:t>programmes</a:t>
            </a:r>
            <a:endParaRPr lang="en-US" dirty="0"/>
          </a:p>
          <a:p>
            <a:r>
              <a:rPr lang="en-US" dirty="0" smtClean="0"/>
              <a:t>Increase </a:t>
            </a:r>
            <a:r>
              <a:rPr lang="en-US" dirty="0"/>
              <a:t>capacity for teacher training </a:t>
            </a:r>
            <a:r>
              <a:rPr lang="en-US" dirty="0" err="1" smtClean="0"/>
              <a:t>programmes</a:t>
            </a:r>
            <a:endParaRPr lang="en-US" dirty="0"/>
          </a:p>
          <a:p>
            <a:r>
              <a:rPr lang="en-US" dirty="0" smtClean="0"/>
              <a:t>Increase </a:t>
            </a:r>
            <a:r>
              <a:rPr lang="en-US" dirty="0"/>
              <a:t>funding for existing tuition fee waiver and laptop distribution </a:t>
            </a:r>
            <a:r>
              <a:rPr lang="en-US" dirty="0" smtClean="0"/>
              <a:t>schemes</a:t>
            </a:r>
          </a:p>
          <a:p>
            <a:r>
              <a:rPr lang="en-US" dirty="0" smtClean="0"/>
              <a:t>Direct </a:t>
            </a:r>
            <a:r>
              <a:rPr lang="en-US" dirty="0"/>
              <a:t>all institutions to raise philanthropic funds to provide scholarships for disadvantaged </a:t>
            </a:r>
            <a:r>
              <a:rPr lang="en-US" dirty="0" smtClean="0"/>
              <a:t>students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40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Enhanced equitable access to higher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Fund 7,000 scholarships for domestic PhDs during 2017-2021, increasing to 9,000 during 2021 – 2025</a:t>
            </a:r>
          </a:p>
          <a:p>
            <a:r>
              <a:rPr lang="en-US" dirty="0"/>
              <a:t>Funding to support increased enrolment in distance education </a:t>
            </a:r>
            <a:r>
              <a:rPr lang="en-US" dirty="0" err="1"/>
              <a:t>programmes</a:t>
            </a:r>
            <a:endParaRPr lang="en-US" dirty="0"/>
          </a:p>
          <a:p>
            <a:r>
              <a:rPr lang="en-US" dirty="0"/>
              <a:t>Increase the number and quality of affiliated colleges</a:t>
            </a:r>
          </a:p>
          <a:p>
            <a:r>
              <a:rPr lang="en-US" dirty="0"/>
              <a:t>Development and implementation of a new student loan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Collection and analysis of enrolment data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56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64331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Excellence in leadership, governance and </a:t>
            </a:r>
            <a:r>
              <a:rPr lang="en-US" b="1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Establish 'Search Committees' to identify and appoint Vice Chancellors of public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Establish </a:t>
            </a:r>
            <a:r>
              <a:rPr lang="en-US" dirty="0"/>
              <a:t>a Committee to define revised standards and structures for administrative staff at Tier I and Tier II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Implement </a:t>
            </a:r>
            <a:r>
              <a:rPr lang="en-US" dirty="0"/>
              <a:t>a standard management structure across the sector with responsible officials for Academic Affairs, Student Advising</a:t>
            </a:r>
            <a:br>
              <a:rPr lang="en-US" dirty="0"/>
            </a:br>
            <a:r>
              <a:rPr lang="en-US" dirty="0"/>
              <a:t>and Support Services, Budget Planning and Finance, Research </a:t>
            </a:r>
            <a:r>
              <a:rPr lang="en-US" dirty="0" smtClean="0"/>
              <a:t>&amp; Institutional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98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64331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Excellence in leadership, governance and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696200" cy="350897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Strengthen institutional monitoring through Quality Enhancement Cells at all public universities</a:t>
            </a:r>
          </a:p>
          <a:p>
            <a:r>
              <a:rPr lang="en-US" dirty="0"/>
              <a:t>Revision of the rules of affiliation of Tier III colleges with universities to monitor and promote </a:t>
            </a:r>
            <a:r>
              <a:rPr lang="en-US" dirty="0" smtClean="0"/>
              <a:t>quality  </a:t>
            </a:r>
          </a:p>
          <a:p>
            <a:r>
              <a:rPr lang="en-US" dirty="0" smtClean="0"/>
              <a:t>Implement </a:t>
            </a:r>
            <a:r>
              <a:rPr lang="en-US" dirty="0"/>
              <a:t>a higher education leadership </a:t>
            </a:r>
            <a:r>
              <a:rPr lang="en-US" dirty="0" err="1"/>
              <a:t>programme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41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Increased quality with highest academic </a:t>
            </a:r>
            <a:r>
              <a:rPr lang="en-US" b="1" dirty="0" smtClean="0"/>
              <a:t>qualifications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077200" cy="4648200"/>
          </a:xfrm>
        </p:spPr>
        <p:txBody>
          <a:bodyPr>
            <a:normAutofit/>
          </a:bodyPr>
          <a:lstStyle/>
          <a:p>
            <a:r>
              <a:rPr lang="en-US" dirty="0"/>
              <a:t>Ensure that 40% of academic staff have </a:t>
            </a:r>
            <a:r>
              <a:rPr lang="en-US" dirty="0" smtClean="0"/>
              <a:t>PhDs</a:t>
            </a:r>
          </a:p>
          <a:p>
            <a:r>
              <a:rPr lang="en-US" dirty="0" smtClean="0"/>
              <a:t>Increase </a:t>
            </a:r>
            <a:r>
              <a:rPr lang="en-US" dirty="0"/>
              <a:t>total numbers of academic staff to service increased student enrolment </a:t>
            </a:r>
            <a:r>
              <a:rPr lang="en-US" dirty="0" smtClean="0"/>
              <a:t>targets</a:t>
            </a:r>
          </a:p>
          <a:p>
            <a:r>
              <a:rPr lang="en-US" dirty="0" smtClean="0"/>
              <a:t>Encourage </a:t>
            </a:r>
            <a:r>
              <a:rPr lang="en-US" dirty="0"/>
              <a:t>successful current postgraduates to apply for scholarships for doctoral </a:t>
            </a:r>
            <a:r>
              <a:rPr lang="en-US" dirty="0" err="1" smtClean="0"/>
              <a:t>programmes</a:t>
            </a:r>
            <a:endParaRPr lang="en-US" dirty="0"/>
          </a:p>
          <a:p>
            <a:r>
              <a:rPr lang="en-US" dirty="0" smtClean="0"/>
              <a:t>Award </a:t>
            </a:r>
            <a:r>
              <a:rPr lang="en-US" dirty="0"/>
              <a:t>scholarships in line with priority subject list developed for the broader Government of Pakistan Vision 2025 </a:t>
            </a:r>
            <a:endParaRPr lang="en-US" dirty="0" smtClean="0"/>
          </a:p>
          <a:p>
            <a:r>
              <a:rPr lang="en-US" dirty="0" smtClean="0"/>
              <a:t>Prepare </a:t>
            </a:r>
            <a:r>
              <a:rPr lang="en-US" dirty="0"/>
              <a:t>10,000 Pakistani scholars to complete their doctoral studies in ranked US Land Grant universities over </a:t>
            </a:r>
            <a:r>
              <a:rPr lang="en-US" dirty="0" smtClean="0"/>
              <a:t>the next </a:t>
            </a:r>
            <a:r>
              <a:rPr lang="en-US" dirty="0"/>
              <a:t>ten </a:t>
            </a:r>
            <a:r>
              <a:rPr lang="en-US" dirty="0" smtClean="0"/>
              <a:t>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87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Increased quality with highest academic qualifications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0772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Implement scholarships for postgraduate study at Australia, China, European countries, New Zealand, and South Korea</a:t>
            </a:r>
          </a:p>
          <a:p>
            <a:r>
              <a:rPr lang="en-US" dirty="0"/>
              <a:t>Develop split degree </a:t>
            </a:r>
            <a:r>
              <a:rPr lang="en-US" dirty="0" err="1"/>
              <a:t>programmes</a:t>
            </a:r>
            <a:r>
              <a:rPr lang="en-US" dirty="0"/>
              <a:t> of collaborative study and research with partner universities</a:t>
            </a:r>
          </a:p>
          <a:p>
            <a:r>
              <a:rPr lang="en-US" dirty="0"/>
              <a:t>Provide 500 scholarships for post-doctoral studies to established scholars with international connections</a:t>
            </a:r>
          </a:p>
          <a:p>
            <a:r>
              <a:rPr lang="en-US" dirty="0" err="1"/>
              <a:t>Subsidise</a:t>
            </a:r>
            <a:r>
              <a:rPr lang="en-US" dirty="0"/>
              <a:t> 6000 lecturers to complete domestic PhD </a:t>
            </a:r>
            <a:r>
              <a:rPr lang="en-US" dirty="0" err="1"/>
              <a:t>programmes</a:t>
            </a:r>
            <a:r>
              <a:rPr lang="en-US" dirty="0"/>
              <a:t> during 2017 – 20</a:t>
            </a:r>
          </a:p>
          <a:p>
            <a:r>
              <a:rPr lang="en-US" dirty="0"/>
              <a:t>Use planned innovation infrastructure to develop knowledge exchange with partner universities and international donors</a:t>
            </a:r>
          </a:p>
          <a:p>
            <a:r>
              <a:rPr lang="en-US" dirty="0"/>
              <a:t>Collaborate with provincial Departments of Education to prepare 100,000 school teachers annually and improve the </a:t>
            </a:r>
            <a:r>
              <a:rPr lang="en-US" dirty="0" smtClean="0"/>
              <a:t>quality of </a:t>
            </a:r>
            <a:r>
              <a:rPr lang="en-US" dirty="0"/>
              <a:t>school education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0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Profile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>
                <a:solidFill>
                  <a:srgbClr val="002060"/>
                </a:solidFill>
              </a:rPr>
              <a:t>He is an Associate </a:t>
            </a:r>
            <a:r>
              <a:rPr lang="en-US" dirty="0" smtClean="0">
                <a:solidFill>
                  <a:srgbClr val="002060"/>
                </a:solidFill>
              </a:rPr>
              <a:t>Professor  </a:t>
            </a:r>
            <a:r>
              <a:rPr lang="en-US" dirty="0">
                <a:solidFill>
                  <a:srgbClr val="002060"/>
                </a:solidFill>
              </a:rPr>
              <a:t>&amp; Chairman, Department of Educational Training Islamia university of Bahawalpur and Director, Institute of Distance Education at the Islamia university of Bahawalpur. </a:t>
            </a:r>
            <a:endParaRPr lang="en-US" dirty="0" smtClean="0">
              <a:solidFill>
                <a:srgbClr val="002060"/>
              </a:solidFill>
            </a:endParaRPr>
          </a:p>
          <a:p>
            <a:pPr algn="just"/>
            <a:r>
              <a:rPr lang="en-US" b="1" dirty="0" smtClean="0">
                <a:solidFill>
                  <a:srgbClr val="002060"/>
                </a:solidFill>
              </a:rPr>
              <a:t>Dr</a:t>
            </a:r>
            <a:r>
              <a:rPr lang="en-US" b="1" dirty="0">
                <a:solidFill>
                  <a:srgbClr val="002060"/>
                </a:solidFill>
              </a:rPr>
              <a:t>. Irshad Hussain</a:t>
            </a:r>
            <a:r>
              <a:rPr lang="en-US" dirty="0">
                <a:solidFill>
                  <a:srgbClr val="002060"/>
                </a:solidFill>
              </a:rPr>
              <a:t> has a vast experience of teaching and research and published more than 50 research papers in well reputed journals and contribution in research projects with </a:t>
            </a:r>
            <a:r>
              <a:rPr lang="en-US" dirty="0" err="1">
                <a:solidFill>
                  <a:srgbClr val="002060"/>
                </a:solidFill>
              </a:rPr>
              <a:t>Idara</a:t>
            </a:r>
            <a:r>
              <a:rPr lang="en-US" dirty="0">
                <a:solidFill>
                  <a:srgbClr val="002060"/>
                </a:solidFill>
              </a:rPr>
              <a:t>-e </a:t>
            </a:r>
            <a:r>
              <a:rPr lang="en-US" dirty="0" err="1">
                <a:solidFill>
                  <a:srgbClr val="002060"/>
                </a:solidFill>
              </a:rPr>
              <a:t>Taleem</a:t>
            </a:r>
            <a:r>
              <a:rPr lang="en-US" dirty="0">
                <a:solidFill>
                  <a:srgbClr val="002060"/>
                </a:solidFill>
              </a:rPr>
              <a:t>-O-</a:t>
            </a:r>
            <a:r>
              <a:rPr lang="en-US" dirty="0" err="1">
                <a:solidFill>
                  <a:srgbClr val="002060"/>
                </a:solidFill>
              </a:rPr>
              <a:t>Aagahi</a:t>
            </a:r>
            <a:r>
              <a:rPr lang="en-US" dirty="0">
                <a:solidFill>
                  <a:srgbClr val="002060"/>
                </a:solidFill>
              </a:rPr>
              <a:t>, HEC, USAID, UNESCO Pakistan, Asian Development Bank and National Commission for Human Development. </a:t>
            </a:r>
            <a:endParaRPr lang="en-US" dirty="0" smtClean="0">
              <a:solidFill>
                <a:srgbClr val="002060"/>
              </a:solidFill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</a:rPr>
              <a:t>He </a:t>
            </a:r>
            <a:r>
              <a:rPr lang="en-US" dirty="0">
                <a:solidFill>
                  <a:srgbClr val="002060"/>
                </a:solidFill>
              </a:rPr>
              <a:t>did his Ph.D in Education from AIOU, Islamabad. His fields of interest are Professional Development, Information Technology and distance education.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89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1143000"/>
          </a:xfrm>
        </p:spPr>
        <p:txBody>
          <a:bodyPr anchor="t">
            <a:normAutofit/>
          </a:bodyPr>
          <a:lstStyle/>
          <a:p>
            <a:r>
              <a:rPr lang="en-US" sz="3200" b="1" dirty="0"/>
              <a:t>Enhanced quality of curricular content for all levels of qualification </a:t>
            </a:r>
            <a:r>
              <a:rPr lang="en-US" sz="3200" b="1" dirty="0" smtClean="0"/>
              <a:t>offered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543800" cy="4191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Replace all 1 &amp; 2-year Bachelor degree </a:t>
            </a:r>
            <a:r>
              <a:rPr lang="en-US" dirty="0" err="1"/>
              <a:t>programmes</a:t>
            </a:r>
            <a:r>
              <a:rPr lang="en-US" dirty="0"/>
              <a:t> with 4 year </a:t>
            </a:r>
            <a:r>
              <a:rPr lang="en-US" dirty="0" err="1"/>
              <a:t>programmes</a:t>
            </a:r>
            <a:r>
              <a:rPr lang="en-US" dirty="0"/>
              <a:t> by </a:t>
            </a:r>
            <a:r>
              <a:rPr lang="en-US" dirty="0" smtClean="0"/>
              <a:t>2018</a:t>
            </a:r>
          </a:p>
          <a:p>
            <a:r>
              <a:rPr lang="en-US" dirty="0" smtClean="0"/>
              <a:t>Develop </a:t>
            </a:r>
            <a:r>
              <a:rPr lang="en-US" dirty="0"/>
              <a:t>2+2 courses with strong professional </a:t>
            </a:r>
            <a:r>
              <a:rPr lang="en-US" dirty="0" smtClean="0"/>
              <a:t>components</a:t>
            </a:r>
          </a:p>
          <a:p>
            <a:r>
              <a:rPr lang="en-US" dirty="0" smtClean="0"/>
              <a:t>Refinement </a:t>
            </a:r>
            <a:r>
              <a:rPr lang="en-US" dirty="0"/>
              <a:t>of the National Curriculum Review Committee process to respond more dynamically to changes in subject </a:t>
            </a:r>
            <a:r>
              <a:rPr lang="en-US" dirty="0" smtClean="0"/>
              <a:t>expertise</a:t>
            </a:r>
          </a:p>
          <a:p>
            <a:r>
              <a:rPr lang="en-US" dirty="0" smtClean="0"/>
              <a:t>Implement </a:t>
            </a:r>
            <a:r>
              <a:rPr lang="en-US" dirty="0"/>
              <a:t>National Qualifications Framework consistent with the Bologna </a:t>
            </a:r>
            <a:r>
              <a:rPr lang="en-US" dirty="0" smtClean="0"/>
              <a:t>Agreement</a:t>
            </a:r>
          </a:p>
          <a:p>
            <a:r>
              <a:rPr lang="en-US" dirty="0" smtClean="0"/>
              <a:t>Expand </a:t>
            </a:r>
            <a:r>
              <a:rPr lang="en-US" dirty="0"/>
              <a:t>training in quality assurance for university </a:t>
            </a:r>
            <a:r>
              <a:rPr lang="en-US" dirty="0" smtClean="0"/>
              <a:t>staff</a:t>
            </a:r>
          </a:p>
          <a:p>
            <a:r>
              <a:rPr lang="en-US" dirty="0" smtClean="0"/>
              <a:t>Institution </a:t>
            </a:r>
            <a:r>
              <a:rPr lang="en-US" dirty="0"/>
              <a:t>of Accreditation Councils for new disciplines</a:t>
            </a:r>
            <a:br>
              <a:rPr lang="en-US" dirty="0"/>
            </a:br>
            <a:r>
              <a:rPr lang="en-US" dirty="0"/>
              <a:t>Train 150 evaluators to perform </a:t>
            </a:r>
            <a:r>
              <a:rPr lang="en-US" dirty="0" err="1"/>
              <a:t>programme</a:t>
            </a:r>
            <a:r>
              <a:rPr lang="en-US" dirty="0"/>
              <a:t> assessments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7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41471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Planned ICT for Education for 2017 - </a:t>
            </a:r>
            <a:r>
              <a:rPr lang="en-US" b="1" dirty="0" smtClean="0"/>
              <a:t>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905000"/>
            <a:ext cx="7414708" cy="42672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Provision of 300,000 internet enabled laptops to well-performing students by </a:t>
            </a:r>
            <a:r>
              <a:rPr lang="en-US" dirty="0" smtClean="0"/>
              <a:t>2019</a:t>
            </a:r>
          </a:p>
          <a:p>
            <a:r>
              <a:rPr lang="en-US" dirty="0" smtClean="0"/>
              <a:t>Provide </a:t>
            </a:r>
            <a:r>
              <a:rPr lang="en-US" dirty="0"/>
              <a:t>free </a:t>
            </a:r>
            <a:r>
              <a:rPr lang="en-US" dirty="0" err="1"/>
              <a:t>WiFi</a:t>
            </a:r>
            <a:r>
              <a:rPr lang="en-US" dirty="0"/>
              <a:t> to 94 public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Install </a:t>
            </a:r>
            <a:r>
              <a:rPr lang="en-US" dirty="0"/>
              <a:t>security equipment at all Tier I universities and 64 Tier II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Create </a:t>
            </a:r>
            <a:r>
              <a:rPr lang="en-US" dirty="0"/>
              <a:t>350 smart </a:t>
            </a:r>
            <a:r>
              <a:rPr lang="en-US" dirty="0" smtClean="0"/>
              <a:t>classrooms</a:t>
            </a:r>
          </a:p>
          <a:p>
            <a:r>
              <a:rPr lang="en-US" dirty="0" smtClean="0"/>
              <a:t>Institutionalize </a:t>
            </a:r>
            <a:r>
              <a:rPr lang="en-US" dirty="0"/>
              <a:t>a Learning Management System at 50 new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Implement </a:t>
            </a:r>
            <a:r>
              <a:rPr lang="en-US" dirty="0"/>
              <a:t>national cloud </a:t>
            </a:r>
            <a:r>
              <a:rPr lang="en-US" dirty="0" smtClean="0"/>
              <a:t>infrastructure</a:t>
            </a:r>
          </a:p>
          <a:p>
            <a:r>
              <a:rPr lang="en-US" dirty="0" smtClean="0"/>
              <a:t>Upgrade </a:t>
            </a:r>
            <a:r>
              <a:rPr lang="en-US" dirty="0"/>
              <a:t>Pakistan Education and Research Network (PERN) telecommunications </a:t>
            </a:r>
            <a:r>
              <a:rPr lang="en-US" dirty="0" smtClean="0"/>
              <a:t>infrastructure</a:t>
            </a:r>
          </a:p>
          <a:p>
            <a:r>
              <a:rPr lang="en-US" dirty="0" smtClean="0"/>
              <a:t>Implement </a:t>
            </a:r>
            <a:r>
              <a:rPr lang="en-US" dirty="0"/>
              <a:t>Higher Education Management Information System (HEMIS) at Tier I </a:t>
            </a:r>
            <a:r>
              <a:rPr lang="en-US" dirty="0" smtClean="0"/>
              <a:t>universities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57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Planned ICT for Education for 2017 - 25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2000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Implement EDU Card service to conduct transactions and access services on campuses at 10 Tier I universities per year</a:t>
            </a:r>
          </a:p>
          <a:p>
            <a:r>
              <a:rPr lang="en-US" dirty="0"/>
              <a:t>Establish a Research &amp; Development Centre with Huawei Technologies in 2017-18</a:t>
            </a:r>
          </a:p>
          <a:p>
            <a:r>
              <a:rPr lang="en-US" dirty="0"/>
              <a:t>Support collaboration between academia and industry in the development of high quality electronic devices</a:t>
            </a:r>
          </a:p>
          <a:p>
            <a:r>
              <a:rPr lang="en-US" dirty="0"/>
              <a:t>Establish an Office of Research, Innovation &amp; </a:t>
            </a:r>
            <a:r>
              <a:rPr lang="en-US" dirty="0" smtClean="0"/>
              <a:t>Commercialization </a:t>
            </a:r>
            <a:r>
              <a:rPr lang="en-US" dirty="0"/>
              <a:t>Automation and</a:t>
            </a:r>
          </a:p>
          <a:p>
            <a:r>
              <a:rPr lang="en-US" dirty="0"/>
              <a:t>Research Cluster Management System to plan,</a:t>
            </a:r>
            <a:br>
              <a:rPr lang="en-US" dirty="0"/>
            </a:br>
            <a:r>
              <a:rPr lang="en-US" dirty="0"/>
              <a:t>monitor and evaluate the output and performance of ORICs</a:t>
            </a:r>
          </a:p>
          <a:p>
            <a:r>
              <a:rPr lang="en-US" dirty="0"/>
              <a:t>Setup five IT academies and testing </a:t>
            </a:r>
            <a:r>
              <a:rPr lang="en-US" dirty="0" smtClean="0"/>
              <a:t>centers</a:t>
            </a:r>
            <a:endParaRPr lang="en-US" dirty="0"/>
          </a:p>
          <a:p>
            <a:r>
              <a:rPr lang="en-US" dirty="0"/>
              <a:t>Pilot a Capacity Planning System at all public and private universities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22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Financial management to sustain </a:t>
            </a:r>
            <a:r>
              <a:rPr lang="en-US" b="1" dirty="0" smtClean="0"/>
              <a:t>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001000" cy="4419600"/>
          </a:xfrm>
        </p:spPr>
        <p:txBody>
          <a:bodyPr>
            <a:normAutofit fontScale="92500"/>
          </a:bodyPr>
          <a:lstStyle/>
          <a:p>
            <a:r>
              <a:rPr lang="en-US" dirty="0"/>
              <a:t>Secure the required financial resources to achieve targets of expansion and quality </a:t>
            </a:r>
            <a:r>
              <a:rPr lang="en-US" dirty="0" smtClean="0"/>
              <a:t>improvement</a:t>
            </a:r>
          </a:p>
          <a:p>
            <a:r>
              <a:rPr lang="en-US" dirty="0" smtClean="0"/>
              <a:t>Request </a:t>
            </a:r>
            <a:r>
              <a:rPr lang="en-US" dirty="0"/>
              <a:t>incremental increases to the revised funding request of 1.4% of GDP for higher </a:t>
            </a:r>
            <a:r>
              <a:rPr lang="en-US" dirty="0" smtClean="0"/>
              <a:t>education</a:t>
            </a:r>
          </a:p>
          <a:p>
            <a:r>
              <a:rPr lang="en-US" dirty="0" smtClean="0"/>
              <a:t>Direct </a:t>
            </a:r>
            <a:r>
              <a:rPr lang="en-US" dirty="0"/>
              <a:t>HE leaders to identify and generate additional sources of institutional </a:t>
            </a:r>
            <a:r>
              <a:rPr lang="en-US" dirty="0" smtClean="0"/>
              <a:t>revenue</a:t>
            </a:r>
          </a:p>
          <a:p>
            <a:r>
              <a:rPr lang="en-US" dirty="0" smtClean="0"/>
              <a:t>Develop </a:t>
            </a:r>
            <a:r>
              <a:rPr lang="en-US" dirty="0"/>
              <a:t>and implement college improvement </a:t>
            </a:r>
            <a:r>
              <a:rPr lang="en-US" dirty="0" smtClean="0"/>
              <a:t>plans</a:t>
            </a:r>
          </a:p>
          <a:p>
            <a:r>
              <a:rPr lang="en-US" dirty="0" smtClean="0"/>
              <a:t>Introduce </a:t>
            </a:r>
            <a:r>
              <a:rPr lang="en-US" dirty="0"/>
              <a:t>a requirement for financial auditing at all </a:t>
            </a:r>
            <a:r>
              <a:rPr lang="en-US" dirty="0" smtClean="0"/>
              <a:t>universities</a:t>
            </a:r>
          </a:p>
          <a:p>
            <a:r>
              <a:rPr lang="en-US" dirty="0" smtClean="0"/>
              <a:t>Financial </a:t>
            </a:r>
            <a:r>
              <a:rPr lang="en-US" dirty="0"/>
              <a:t>training for public university staff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25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4000" b="1" i="1" dirty="0" smtClean="0">
                <a:solidFill>
                  <a:srgbClr val="92D050"/>
                </a:solidFill>
              </a:rPr>
              <a:t>Lets’ Work</a:t>
            </a:r>
          </a:p>
          <a:p>
            <a:pPr marL="68580" indent="0" algn="ctr">
              <a:buNone/>
            </a:pPr>
            <a:r>
              <a:rPr lang="en-US" sz="4000" b="1" i="1" dirty="0" smtClean="0">
                <a:solidFill>
                  <a:srgbClr val="92D050"/>
                </a:solidFill>
              </a:rPr>
              <a:t>Lets’ Work Together </a:t>
            </a:r>
          </a:p>
          <a:p>
            <a:pPr marL="68580" indent="0" algn="ctr">
              <a:buNone/>
            </a:pPr>
            <a:r>
              <a:rPr lang="en-US" sz="4000" b="1" i="1" dirty="0" smtClean="0">
                <a:solidFill>
                  <a:srgbClr val="92D050"/>
                </a:solidFill>
              </a:rPr>
              <a:t>To Realize the</a:t>
            </a:r>
          </a:p>
          <a:p>
            <a:pPr marL="68580" indent="0" algn="ctr">
              <a:buNone/>
            </a:pPr>
            <a:r>
              <a:rPr lang="en-US" sz="4000" b="1" i="1" dirty="0" smtClean="0">
                <a:solidFill>
                  <a:srgbClr val="92D050"/>
                </a:solidFill>
              </a:rPr>
              <a:t>HEC Vision 2025</a:t>
            </a:r>
            <a:endParaRPr lang="en-US" sz="4000" b="1" i="1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532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68580" indent="0" algn="ctr">
              <a:buNone/>
            </a:pPr>
            <a:r>
              <a:rPr lang="en-US" sz="4000" b="1" dirty="0" smtClean="0">
                <a:solidFill>
                  <a:srgbClr val="92D050"/>
                </a:solidFill>
              </a:rPr>
              <a:t>Thank You Very Much</a:t>
            </a:r>
            <a:endParaRPr lang="en-US" sz="4000" b="1" dirty="0">
              <a:solidFill>
                <a:srgbClr val="92D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41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838200"/>
            <a:ext cx="8001000" cy="52578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15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b="1" dirty="0" smtClean="0"/>
              <a:t>The Quaid-e-</a:t>
            </a:r>
            <a:r>
              <a:rPr lang="en-US" b="1" dirty="0" err="1" smtClean="0"/>
              <a:t>Azam</a:t>
            </a:r>
            <a:r>
              <a:rPr lang="en-US" b="1" dirty="0" smtClean="0"/>
              <a:t> Said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23652"/>
            <a:ext cx="7543800" cy="3508977"/>
          </a:xfrm>
        </p:spPr>
        <p:txBody>
          <a:bodyPr/>
          <a:lstStyle/>
          <a:p>
            <a:r>
              <a:rPr lang="en-US" dirty="0" smtClean="0"/>
              <a:t>…if </a:t>
            </a:r>
            <a:r>
              <a:rPr lang="en-US" dirty="0"/>
              <a:t>we want to make this great State of</a:t>
            </a:r>
            <a:br>
              <a:rPr lang="en-US" dirty="0"/>
            </a:br>
            <a:r>
              <a:rPr lang="en-US" dirty="0"/>
              <a:t>Pakistan happy and prosperous we should wholly and </a:t>
            </a:r>
            <a:r>
              <a:rPr lang="en-US" dirty="0" smtClean="0"/>
              <a:t>solely concentrate </a:t>
            </a:r>
            <a:r>
              <a:rPr lang="en-US" dirty="0"/>
              <a:t>on the well-being of the people, and especially of the</a:t>
            </a:r>
            <a:br>
              <a:rPr lang="en-US" dirty="0"/>
            </a:br>
            <a:r>
              <a:rPr lang="en-US" dirty="0"/>
              <a:t>masses and the poor</a:t>
            </a:r>
            <a:r>
              <a:rPr lang="en-US" dirty="0" smtClean="0"/>
              <a:t>.”</a:t>
            </a:r>
          </a:p>
          <a:p>
            <a:pPr marL="68580" indent="0">
              <a:buNone/>
            </a:pPr>
            <a:r>
              <a:rPr lang="en-US" dirty="0" smtClean="0"/>
              <a:t>(August 11, 1947)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08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b="1" dirty="0" smtClean="0"/>
              <a:t>The Constitution of Pakistan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Constitution </a:t>
            </a:r>
            <a:r>
              <a:rPr lang="en-US" dirty="0"/>
              <a:t>obligates the state to “provide free and compulsory education to all children of the age of five to sixteen years” or from class 1 to class 10 (both girls and boys).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21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b="1" dirty="0" smtClean="0"/>
              <a:t>Where We Stand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IA </a:t>
            </a:r>
            <a:r>
              <a:rPr lang="en-US" dirty="0"/>
              <a:t>-</a:t>
            </a:r>
            <a:r>
              <a:rPr lang="en-US" dirty="0" smtClean="0"/>
              <a:t>AI</a:t>
            </a:r>
          </a:p>
          <a:p>
            <a:r>
              <a:rPr lang="en-US" dirty="0" smtClean="0"/>
              <a:t>Globalization</a:t>
            </a:r>
          </a:p>
          <a:p>
            <a:r>
              <a:rPr lang="en-US" dirty="0" smtClean="0"/>
              <a:t>International Trade of Higher Education</a:t>
            </a:r>
          </a:p>
          <a:p>
            <a:r>
              <a:rPr lang="en-US" dirty="0" smtClean="0"/>
              <a:t>Innovations and inventions [VE, BL etc.]</a:t>
            </a:r>
          </a:p>
          <a:p>
            <a:r>
              <a:rPr lang="en-US" dirty="0" smtClean="0"/>
              <a:t>Collaboration and Linkage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28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1143000"/>
          </a:xfrm>
        </p:spPr>
        <p:txBody>
          <a:bodyPr anchor="t"/>
          <a:lstStyle/>
          <a:p>
            <a:r>
              <a:rPr lang="en-US" b="1" dirty="0" smtClean="0"/>
              <a:t>The Education Vision 2025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543800" cy="3813777"/>
          </a:xfrm>
        </p:spPr>
        <p:txBody>
          <a:bodyPr>
            <a:normAutofit/>
          </a:bodyPr>
          <a:lstStyle/>
          <a:p>
            <a:r>
              <a:rPr lang="en-US" dirty="0"/>
              <a:t>Pakistan’s Education Vision-2025 aims at significant expansion in education coverage, as well improvements in the quality of education. 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Education vision-2025 aims at increasing public expenditure from the current 2.2 to 4.0 percent of GDP by 2018.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30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1143000"/>
          </a:xfrm>
        </p:spPr>
        <p:txBody>
          <a:bodyPr anchor="t"/>
          <a:lstStyle/>
          <a:p>
            <a:r>
              <a:rPr lang="en-US" b="1" dirty="0" smtClean="0"/>
              <a:t>Education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620000" cy="40038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Increase Primary school enrollment and completion rate to 100% &amp; literacy rate to 90% by 2025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Increase Higher Education coverage from 7% to 12 %, and increase number of PhD’s from 7,000 to 15,000 by 2025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Increase </a:t>
            </a:r>
            <a:r>
              <a:rPr lang="en-US" dirty="0"/>
              <a:t>female workforce participation rate from 24% to 45% by 2025.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35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r>
              <a:rPr lang="en-US" b="1" dirty="0"/>
              <a:t>HEC Vision </a:t>
            </a:r>
            <a:r>
              <a:rPr lang="en-US" b="1" dirty="0" smtClean="0"/>
              <a:t>2025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848600" cy="4495800"/>
          </a:xfrm>
        </p:spPr>
        <p:txBody>
          <a:bodyPr>
            <a:normAutofit/>
          </a:bodyPr>
          <a:lstStyle/>
          <a:p>
            <a:r>
              <a:rPr lang="en-US" dirty="0"/>
              <a:t>Vision 2025 </a:t>
            </a:r>
            <a:r>
              <a:rPr lang="en-US" dirty="0" smtClean="0"/>
              <a:t>aligns </a:t>
            </a:r>
            <a:r>
              <a:rPr lang="en-US" dirty="0"/>
              <a:t>with </a:t>
            </a:r>
            <a:r>
              <a:rPr lang="en-US" dirty="0" smtClean="0"/>
              <a:t>the UN’s </a:t>
            </a:r>
            <a:r>
              <a:rPr lang="en-US" dirty="0"/>
              <a:t>Sustainable Development </a:t>
            </a:r>
            <a:r>
              <a:rPr lang="en-US" dirty="0" smtClean="0"/>
              <a:t>Goals 25</a:t>
            </a:r>
            <a:r>
              <a:rPr lang="en-US" dirty="0"/>
              <a:t>, </a:t>
            </a:r>
            <a:r>
              <a:rPr lang="en-US" dirty="0" smtClean="0"/>
              <a:t>with commitments </a:t>
            </a:r>
            <a:r>
              <a:rPr lang="en-US" dirty="0"/>
              <a:t>to progress in: </a:t>
            </a:r>
            <a:endParaRPr lang="en-US" dirty="0" smtClean="0"/>
          </a:p>
          <a:p>
            <a:r>
              <a:rPr lang="en-US" dirty="0" smtClean="0"/>
              <a:t>No Poverty</a:t>
            </a:r>
            <a:endParaRPr lang="en-US" dirty="0"/>
          </a:p>
          <a:p>
            <a:r>
              <a:rPr lang="en-US" dirty="0" smtClean="0"/>
              <a:t>Quality Education</a:t>
            </a:r>
          </a:p>
          <a:p>
            <a:r>
              <a:rPr lang="en-US" dirty="0" smtClean="0"/>
              <a:t>Gender Equality,</a:t>
            </a:r>
            <a:endParaRPr lang="en-US" dirty="0"/>
          </a:p>
          <a:p>
            <a:r>
              <a:rPr lang="en-US" dirty="0" smtClean="0"/>
              <a:t>Decent Work</a:t>
            </a:r>
          </a:p>
          <a:p>
            <a:r>
              <a:rPr lang="en-US" dirty="0" smtClean="0"/>
              <a:t>Industry</a:t>
            </a:r>
            <a:r>
              <a:rPr lang="en-US" dirty="0"/>
              <a:t>, Innovation </a:t>
            </a:r>
            <a:r>
              <a:rPr lang="en-US" dirty="0" smtClean="0"/>
              <a:t>&amp; Infrastructure and</a:t>
            </a:r>
          </a:p>
          <a:p>
            <a:r>
              <a:rPr lang="en-US" dirty="0" smtClean="0"/>
              <a:t>Climate </a:t>
            </a:r>
            <a:r>
              <a:rPr lang="en-US" dirty="0"/>
              <a:t>Action.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846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230</TotalTime>
  <Words>1326</Words>
  <Application>Microsoft Office PowerPoint</Application>
  <PresentationFormat>On-screen Show (4:3)</PresentationFormat>
  <Paragraphs>156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Austin</vt:lpstr>
      <vt:lpstr>Education Vision 2025</vt:lpstr>
      <vt:lpstr>Profile</vt:lpstr>
      <vt:lpstr>PowerPoint Presentation</vt:lpstr>
      <vt:lpstr>The Quaid-e-Azam Said</vt:lpstr>
      <vt:lpstr>The Constitution of Pakistan </vt:lpstr>
      <vt:lpstr>Where We Stand</vt:lpstr>
      <vt:lpstr>The Education Vision 2025</vt:lpstr>
      <vt:lpstr>Education </vt:lpstr>
      <vt:lpstr>HEC Vision 2025</vt:lpstr>
      <vt:lpstr>Action plan  Implement three tier integrated system of tertiary education </vt:lpstr>
      <vt:lpstr>Implement three tier integrated system of tertiary education</vt:lpstr>
      <vt:lpstr>Research innovation and commercialization</vt:lpstr>
      <vt:lpstr>Research innovation and commercialization</vt:lpstr>
      <vt:lpstr>Enhanced equitable access to higher education</vt:lpstr>
      <vt:lpstr>Enhanced equitable access to higher education</vt:lpstr>
      <vt:lpstr>Excellence in leadership, governance and management</vt:lpstr>
      <vt:lpstr>Excellence in leadership, governance and management</vt:lpstr>
      <vt:lpstr>Increased quality with highest academic qualifications</vt:lpstr>
      <vt:lpstr>Increased quality with highest academic qualifications</vt:lpstr>
      <vt:lpstr>Enhanced quality of curricular content for all levels of qualification offered</vt:lpstr>
      <vt:lpstr>Planned ICT for Education for 2017 - 25</vt:lpstr>
      <vt:lpstr>Planned ICT for Education for 2017 - 25</vt:lpstr>
      <vt:lpstr>Financial management to sustain growth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Vision 2025</dc:title>
  <dc:creator>My-Admin</dc:creator>
  <cp:lastModifiedBy>IIUI</cp:lastModifiedBy>
  <cp:revision>18</cp:revision>
  <dcterms:created xsi:type="dcterms:W3CDTF">2006-08-16T00:00:00Z</dcterms:created>
  <dcterms:modified xsi:type="dcterms:W3CDTF">2018-05-31T23:41:00Z</dcterms:modified>
</cp:coreProperties>
</file>