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1"/>
    <p:sldMasterId id="2147483678" r:id="rId2"/>
  </p:sldMasterIdLst>
  <p:notesMasterIdLst>
    <p:notesMasterId r:id="rId15"/>
  </p:notesMasterIdLst>
  <p:sldIdLst>
    <p:sldId id="256" r:id="rId3"/>
    <p:sldId id="267" r:id="rId4"/>
    <p:sldId id="257" r:id="rId5"/>
    <p:sldId id="258" r:id="rId6"/>
    <p:sldId id="259" r:id="rId7"/>
    <p:sldId id="260" r:id="rId8"/>
    <p:sldId id="261" r:id="rId9"/>
    <p:sldId id="262" r:id="rId10"/>
    <p:sldId id="263" r:id="rId11"/>
    <p:sldId id="264" r:id="rId12"/>
    <p:sldId id="265" r:id="rId13"/>
    <p:sldId id="266" r:id="rId1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19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347C5011-5FBE-4BD4-9C8A-33AAE3294402}" type="datetimeFigureOut">
              <a:rPr lang="en-US" smtClean="0"/>
              <a:t>6/13/2018</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07D0F41F-15E4-423E-9949-083FEF5E5BE8}" type="slidenum">
              <a:rPr lang="en-US" smtClean="0"/>
              <a:t>‹#›</a:t>
            </a:fld>
            <a:endParaRPr lang="en-US"/>
          </a:p>
        </p:txBody>
      </p:sp>
    </p:spTree>
    <p:extLst>
      <p:ext uri="{BB962C8B-B14F-4D97-AF65-F5344CB8AC3E}">
        <p14:creationId xmlns:p14="http://schemas.microsoft.com/office/powerpoint/2010/main" val="169383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276517-999A-43B9-90F8-591319525C5B}"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088764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6EDDF5-57B4-4924-BF15-BE11C9A4A994}"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107895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4F4B4E-B7FC-4065-AF54-885064998652}"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383431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816EA88-AE13-4B0E-BA00-9667D1F78AAC}" type="datetime1">
              <a:rPr lang="en-US" smtClean="0"/>
              <a:t>6/13/2018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4DCCCD0-8615-4698-AC71-D2406D11BB30}"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988EC3C-73E5-4D2F-BF6D-4AC3551030E3}" type="datetime1">
              <a:rPr lang="en-US" smtClean="0"/>
              <a:t>6/13/2018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ECE8E07-E880-467C-8FDA-89B742F3A223}"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C1B9358-AD11-42A6-8429-DDAE1C106AED}" type="datetime1">
              <a:rPr lang="en-US" smtClean="0"/>
              <a:t>6/13/2018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BE8F6C4-8CD5-410A-93A0-39B432D82A56}"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45E1B00-55B0-448E-9DE4-86D0F35A3D82}"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79C92DF-AC81-4BEF-8E2D-B860A11D8CCB}" type="datetime1">
              <a:rPr lang="en-US" smtClean="0"/>
              <a:t>6/13/2018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554909-CD2E-4E7E-B742-B59F0D089D13}"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7578424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68D0E214-2E14-4642-881A-6890F303F9E9}" type="datetime1">
              <a:rPr lang="en-US" smtClean="0"/>
              <a:t>6/13/2018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47BA54B-62CC-4DF2-9779-CFAC6E009825}"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EA2273-A2B9-4FF8-B0B8-BAA1E319C6FA}"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CDC4F0-CFCF-40E7-A3F9-E4F07152D58E}"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104903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9AE358-6404-4E9C-B1BA-0D06F0F25E8C}"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191477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113E66-DBD9-4596-9929-4D7CBE75056E}" type="datetime1">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539705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42B6DC-AFB7-49AA-B339-85D9A158A794}"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744698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2D0B7-3D5F-41E5-A2BA-747DE4E8B211}"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790033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EB2863-6AEF-4C1F-BABE-B7175B3A2F14}"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350385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29CFEB-AE74-4E8B-B45B-CA0D2883DAA4}"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941949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B18B5E-DA02-4383-ACB6-ABC37AB1E434}" type="datetime1">
              <a:rPr lang="en-US" smtClean="0"/>
              <a:t>6/13/2018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218824053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3039FCF-D36D-47DE-A40C-25C25F1C230C}" type="datetime1">
              <a:rPr lang="en-US" smtClean="0"/>
              <a:t>6/13/2018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564" y="1110496"/>
            <a:ext cx="7772400" cy="1324721"/>
          </a:xfrm>
          <a:prstGeom prst="rect">
            <a:avLst/>
          </a:prstGeom>
          <a:solidFill>
            <a:srgbClr val="D9D9D9"/>
          </a:solidFill>
          <a:ln w="28575">
            <a:solidFill>
              <a:srgbClr val="000000"/>
            </a:solidFill>
          </a:ln>
        </p:spPr>
        <p:txBody>
          <a:bodyPr vert="horz" wrap="square" lIns="0" tIns="214629" rIns="0" bIns="0" rtlCol="0">
            <a:spAutoFit/>
          </a:bodyPr>
          <a:lstStyle/>
          <a:p>
            <a:pPr marL="1399540" marR="541655" indent="-850900">
              <a:lnSpc>
                <a:spcPct val="100000"/>
              </a:lnSpc>
              <a:spcBef>
                <a:spcPts val="1689"/>
              </a:spcBef>
            </a:pPr>
            <a:r>
              <a:rPr sz="3600" b="1" spc="-35" dirty="0"/>
              <a:t>FUNDAMENTALS </a:t>
            </a:r>
            <a:r>
              <a:rPr sz="3600" b="1" spc="-5" dirty="0"/>
              <a:t>OF </a:t>
            </a:r>
            <a:r>
              <a:rPr sz="3600" b="1" spc="-35" dirty="0"/>
              <a:t>EDUCATION  </a:t>
            </a:r>
            <a:r>
              <a:rPr sz="3600" b="1" dirty="0"/>
              <a:t>IN </a:t>
            </a:r>
            <a:r>
              <a:rPr sz="3600" b="1" spc="-35" dirty="0"/>
              <a:t>NATIONAL</a:t>
            </a:r>
            <a:r>
              <a:rPr sz="3600" b="1" spc="-25" dirty="0"/>
              <a:t> </a:t>
            </a:r>
            <a:r>
              <a:rPr sz="3600" b="1" spc="-15" dirty="0"/>
              <a:t>DEVELOPMENT</a:t>
            </a:r>
            <a:endParaRPr sz="3600" b="1" dirty="0"/>
          </a:p>
        </p:txBody>
      </p:sp>
      <p:sp>
        <p:nvSpPr>
          <p:cNvPr id="3" name="object 3"/>
          <p:cNvSpPr txBox="1"/>
          <p:nvPr/>
        </p:nvSpPr>
        <p:spPr>
          <a:xfrm>
            <a:off x="838200" y="3200400"/>
            <a:ext cx="7696200" cy="2816156"/>
          </a:xfrm>
          <a:prstGeom prst="rect">
            <a:avLst/>
          </a:prstGeom>
          <a:solidFill>
            <a:srgbClr val="D9D9D9"/>
          </a:solidFill>
          <a:ln w="28575">
            <a:solidFill>
              <a:srgbClr val="000000"/>
            </a:solidFill>
          </a:ln>
        </p:spPr>
        <p:txBody>
          <a:bodyPr vert="horz" wrap="square" lIns="0" tIns="0" rIns="0" bIns="0" rtlCol="0">
            <a:spAutoFit/>
          </a:bodyPr>
          <a:lstStyle/>
          <a:p>
            <a:pPr>
              <a:lnSpc>
                <a:spcPct val="100000"/>
              </a:lnSpc>
            </a:pPr>
            <a:endParaRPr sz="1200" dirty="0">
              <a:latin typeface="Times New Roman"/>
              <a:cs typeface="Times New Roman"/>
            </a:endParaRPr>
          </a:p>
          <a:p>
            <a:pPr algn="ctr">
              <a:lnSpc>
                <a:spcPct val="100000"/>
              </a:lnSpc>
            </a:pPr>
            <a:r>
              <a:rPr lang="en-US" b="1" dirty="0">
                <a:cs typeface="Calibri"/>
              </a:rPr>
              <a:t>Dr. </a:t>
            </a:r>
            <a:r>
              <a:rPr lang="en-US" b="1" spc="-5" dirty="0">
                <a:cs typeface="Calibri"/>
              </a:rPr>
              <a:t>Afsar</a:t>
            </a:r>
            <a:r>
              <a:rPr lang="en-US" b="1" spc="-85" dirty="0">
                <a:cs typeface="Calibri"/>
              </a:rPr>
              <a:t> </a:t>
            </a:r>
            <a:r>
              <a:rPr lang="en-US" b="1" spc="-5" dirty="0">
                <a:cs typeface="Calibri"/>
              </a:rPr>
              <a:t>Rathor,</a:t>
            </a:r>
            <a:endParaRPr lang="en-US" dirty="0">
              <a:cs typeface="Calibri"/>
            </a:endParaRPr>
          </a:p>
          <a:p>
            <a:pPr algn="ctr">
              <a:lnSpc>
                <a:spcPct val="100000"/>
              </a:lnSpc>
            </a:pPr>
            <a:r>
              <a:rPr lang="en-US" b="1" dirty="0">
                <a:cs typeface="Calibri"/>
              </a:rPr>
              <a:t>Academic </a:t>
            </a:r>
            <a:r>
              <a:rPr lang="en-US" b="1" spc="-5" dirty="0">
                <a:cs typeface="Calibri"/>
              </a:rPr>
              <a:t>Council on </a:t>
            </a:r>
            <a:r>
              <a:rPr lang="en-US" b="1" dirty="0">
                <a:cs typeface="Calibri"/>
              </a:rPr>
              <a:t>the United </a:t>
            </a:r>
            <a:r>
              <a:rPr lang="en-US" b="1" spc="-5" dirty="0">
                <a:cs typeface="Calibri"/>
              </a:rPr>
              <a:t>Nations </a:t>
            </a:r>
            <a:r>
              <a:rPr lang="en-US" b="1" dirty="0">
                <a:cs typeface="Calibri"/>
              </a:rPr>
              <a:t>System</a:t>
            </a:r>
            <a:r>
              <a:rPr lang="en-US" b="1" spc="-65" dirty="0">
                <a:cs typeface="Calibri"/>
              </a:rPr>
              <a:t> </a:t>
            </a:r>
            <a:r>
              <a:rPr lang="en-US" b="1" dirty="0">
                <a:cs typeface="Calibri"/>
              </a:rPr>
              <a:t>(ACUNS)</a:t>
            </a:r>
            <a:endParaRPr lang="en-US" dirty="0">
              <a:cs typeface="Calibri"/>
            </a:endParaRPr>
          </a:p>
          <a:p>
            <a:pPr marL="2319020" marR="2310130" algn="ctr"/>
            <a:endParaRPr lang="en-US" b="1" dirty="0" smtClean="0"/>
          </a:p>
          <a:p>
            <a:pPr marL="2319020" marR="2310130" algn="ctr"/>
            <a:r>
              <a:rPr lang="en-US" b="1" dirty="0" smtClean="0"/>
              <a:t>Keynote Presented at Two Day International Seminar “Education for National Development” organized by Department of Education, IIUI on 11-12 April 2018</a:t>
            </a:r>
            <a:endParaRPr lang="en-US" dirty="0" smtClean="0"/>
          </a:p>
          <a:p>
            <a:pPr>
              <a:lnSpc>
                <a:spcPct val="100000"/>
              </a:lnSpc>
              <a:spcBef>
                <a:spcPts val="20"/>
              </a:spcBef>
            </a:pPr>
            <a:endParaRPr sz="900" dirty="0">
              <a:latin typeface="Times New Roman"/>
              <a:cs typeface="Times New Roman"/>
            </a:endParaRPr>
          </a:p>
        </p:txBody>
      </p:sp>
      <p:sp>
        <p:nvSpPr>
          <p:cNvPr id="4" name="object 4"/>
          <p:cNvSpPr/>
          <p:nvPr/>
        </p:nvSpPr>
        <p:spPr>
          <a:xfrm>
            <a:off x="0" y="6021285"/>
            <a:ext cx="9144000" cy="836711"/>
          </a:xfrm>
          <a:prstGeom prst="rect">
            <a:avLst/>
          </a:prstGeom>
          <a:blipFill>
            <a:blip r:embed="rId2" cstate="print"/>
            <a:stretch>
              <a:fillRect/>
            </a:stretch>
          </a:blipFill>
        </p:spPr>
        <p:txBody>
          <a:bodyPr wrap="square" lIns="0" tIns="0" rIns="0" bIns="0" rtlCol="0"/>
          <a:lstStyle/>
          <a:p>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3005" y="332625"/>
            <a:ext cx="7772400" cy="1152525"/>
          </a:xfrm>
          <a:prstGeom prst="rect">
            <a:avLst/>
          </a:prstGeom>
          <a:solidFill>
            <a:srgbClr val="D9D9D9"/>
          </a:solidFill>
          <a:ln w="28575">
            <a:solidFill>
              <a:srgbClr val="000000"/>
            </a:solidFill>
          </a:ln>
        </p:spPr>
        <p:txBody>
          <a:bodyPr vert="horz" wrap="square" lIns="0" tIns="306705" rIns="0" bIns="0" rtlCol="0">
            <a:spAutoFit/>
          </a:bodyPr>
          <a:lstStyle/>
          <a:p>
            <a:pPr marL="502284">
              <a:lnSpc>
                <a:spcPct val="100000"/>
              </a:lnSpc>
              <a:spcBef>
                <a:spcPts val="2415"/>
              </a:spcBef>
            </a:pPr>
            <a:r>
              <a:rPr sz="3200" b="1" spc="-10" dirty="0">
                <a:latin typeface="Calibri"/>
                <a:cs typeface="Calibri"/>
              </a:rPr>
              <a:t>DEVELOPMENT </a:t>
            </a:r>
            <a:r>
              <a:rPr sz="3200" b="1" spc="-5" dirty="0">
                <a:latin typeface="Calibri"/>
                <a:cs typeface="Calibri"/>
              </a:rPr>
              <a:t>OF </a:t>
            </a:r>
            <a:r>
              <a:rPr sz="3200" b="1" spc="-15" dirty="0">
                <a:latin typeface="Calibri"/>
                <a:cs typeface="Calibri"/>
              </a:rPr>
              <a:t>RESEARCH</a:t>
            </a:r>
            <a:r>
              <a:rPr sz="3200" b="1" spc="20" dirty="0">
                <a:latin typeface="Calibri"/>
                <a:cs typeface="Calibri"/>
              </a:rPr>
              <a:t> </a:t>
            </a:r>
            <a:r>
              <a:rPr sz="3200" b="1" spc="-30" dirty="0">
                <a:latin typeface="Calibri"/>
                <a:cs typeface="Calibri"/>
              </a:rPr>
              <a:t>FACILITIES</a:t>
            </a:r>
            <a:endParaRPr sz="3200">
              <a:latin typeface="Calibri"/>
              <a:cs typeface="Calibri"/>
            </a:endParaRPr>
          </a:p>
        </p:txBody>
      </p:sp>
      <p:sp>
        <p:nvSpPr>
          <p:cNvPr id="3" name="object 3"/>
          <p:cNvSpPr txBox="1"/>
          <p:nvPr/>
        </p:nvSpPr>
        <p:spPr>
          <a:xfrm>
            <a:off x="680770" y="1648574"/>
            <a:ext cx="4035425" cy="484505"/>
          </a:xfrm>
          <a:prstGeom prst="rect">
            <a:avLst/>
          </a:prstGeom>
          <a:solidFill>
            <a:srgbClr val="D9D9D9"/>
          </a:solidFill>
          <a:ln w="28575">
            <a:solidFill>
              <a:srgbClr val="000000"/>
            </a:solidFill>
          </a:ln>
        </p:spPr>
        <p:txBody>
          <a:bodyPr vert="horz" wrap="square" lIns="0" tIns="29845" rIns="0" bIns="0" rtlCol="0">
            <a:spAutoFit/>
          </a:bodyPr>
          <a:lstStyle/>
          <a:p>
            <a:pPr marL="91440">
              <a:lnSpc>
                <a:spcPct val="100000"/>
              </a:lnSpc>
              <a:spcBef>
                <a:spcPts val="235"/>
              </a:spcBef>
            </a:pPr>
            <a:r>
              <a:rPr sz="2000" b="1" dirty="0">
                <a:latin typeface="Calibri"/>
                <a:cs typeface="Calibri"/>
              </a:rPr>
              <a:t>ASIAN </a:t>
            </a:r>
            <a:r>
              <a:rPr sz="2000" b="1" spc="-5" dirty="0">
                <a:latin typeface="Calibri"/>
                <a:cs typeface="Calibri"/>
              </a:rPr>
              <a:t>UNIVERSITIES </a:t>
            </a:r>
            <a:r>
              <a:rPr sz="2000" b="1" dirty="0">
                <a:latin typeface="Calibri"/>
                <a:cs typeface="Calibri"/>
              </a:rPr>
              <a:t>RANKING</a:t>
            </a:r>
            <a:r>
              <a:rPr sz="2000" b="1" spc="-55" dirty="0">
                <a:latin typeface="Calibri"/>
                <a:cs typeface="Calibri"/>
              </a:rPr>
              <a:t> </a:t>
            </a:r>
            <a:r>
              <a:rPr sz="2000" b="1" dirty="0">
                <a:latin typeface="Calibri"/>
                <a:cs typeface="Calibri"/>
              </a:rPr>
              <a:t>2016</a:t>
            </a:r>
            <a:endParaRPr sz="2000">
              <a:latin typeface="Calibri"/>
              <a:cs typeface="Calibri"/>
            </a:endParaRPr>
          </a:p>
        </p:txBody>
      </p:sp>
      <p:sp>
        <p:nvSpPr>
          <p:cNvPr id="4" name="object 4"/>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092700" y="1605686"/>
            <a:ext cx="3410077" cy="4406646"/>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005" y="415483"/>
            <a:ext cx="7772400" cy="986809"/>
          </a:xfrm>
          <a:prstGeom prst="rect">
            <a:avLst/>
          </a:prstGeom>
          <a:solidFill>
            <a:srgbClr val="D9D9D9"/>
          </a:solidFill>
          <a:ln w="28575">
            <a:solidFill>
              <a:srgbClr val="000000"/>
            </a:solidFill>
          </a:ln>
        </p:spPr>
        <p:txBody>
          <a:bodyPr vert="horz" wrap="square" lIns="0" tIns="306705" rIns="0" bIns="0" rtlCol="0">
            <a:spAutoFit/>
          </a:bodyPr>
          <a:lstStyle/>
          <a:p>
            <a:pPr marL="2090420" algn="l">
              <a:lnSpc>
                <a:spcPct val="100000"/>
              </a:lnSpc>
              <a:spcBef>
                <a:spcPts val="2415"/>
              </a:spcBef>
            </a:pPr>
            <a:r>
              <a:rPr b="1" spc="-30" dirty="0"/>
              <a:t>RECOMMENDATIONS</a:t>
            </a:r>
          </a:p>
        </p:txBody>
      </p:sp>
      <p:sp>
        <p:nvSpPr>
          <p:cNvPr id="3" name="object 3"/>
          <p:cNvSpPr txBox="1"/>
          <p:nvPr/>
        </p:nvSpPr>
        <p:spPr>
          <a:xfrm>
            <a:off x="692353" y="1916785"/>
            <a:ext cx="7776845" cy="3672840"/>
          </a:xfrm>
          <a:prstGeom prst="rect">
            <a:avLst/>
          </a:prstGeom>
          <a:solidFill>
            <a:srgbClr val="D9D9D9"/>
          </a:solidFill>
          <a:ln w="28575">
            <a:solidFill>
              <a:srgbClr val="000000"/>
            </a:solidFill>
          </a:ln>
        </p:spPr>
        <p:txBody>
          <a:bodyPr vert="horz" wrap="square" lIns="0" tIns="1905" rIns="0" bIns="0" rtlCol="0">
            <a:spAutoFit/>
          </a:bodyPr>
          <a:lstStyle/>
          <a:p>
            <a:pPr>
              <a:lnSpc>
                <a:spcPct val="100000"/>
              </a:lnSpc>
              <a:spcBef>
                <a:spcPts val="15"/>
              </a:spcBef>
            </a:pPr>
            <a:endParaRPr sz="2450">
              <a:latin typeface="Times New Roman"/>
              <a:cs typeface="Times New Roman"/>
            </a:endParaRPr>
          </a:p>
          <a:p>
            <a:pPr marL="377825" indent="-286385">
              <a:lnSpc>
                <a:spcPct val="100000"/>
              </a:lnSpc>
              <a:spcBef>
                <a:spcPts val="5"/>
              </a:spcBef>
              <a:buFont typeface="Arial"/>
              <a:buChar char="•"/>
              <a:tabLst>
                <a:tab pos="377825" algn="l"/>
                <a:tab pos="378460" algn="l"/>
              </a:tabLst>
            </a:pPr>
            <a:r>
              <a:rPr sz="1800" spc="-10" dirty="0">
                <a:latin typeface="Calibri"/>
                <a:cs typeface="Calibri"/>
              </a:rPr>
              <a:t>Collaboration </a:t>
            </a:r>
            <a:r>
              <a:rPr sz="1800" spc="-5" dirty="0">
                <a:latin typeface="Calibri"/>
                <a:cs typeface="Calibri"/>
              </a:rPr>
              <a:t>with </a:t>
            </a:r>
            <a:r>
              <a:rPr sz="1800" spc="-10" dirty="0">
                <a:latin typeface="Calibri"/>
                <a:cs typeface="Calibri"/>
              </a:rPr>
              <a:t>Foreign</a:t>
            </a:r>
            <a:r>
              <a:rPr sz="1800" spc="65" dirty="0">
                <a:latin typeface="Calibri"/>
                <a:cs typeface="Calibri"/>
              </a:rPr>
              <a:t> </a:t>
            </a:r>
            <a:r>
              <a:rPr sz="1800" spc="-10" dirty="0">
                <a:latin typeface="Calibri"/>
                <a:cs typeface="Calibri"/>
              </a:rPr>
              <a:t>Universities</a:t>
            </a:r>
            <a:endParaRPr sz="1800">
              <a:latin typeface="Calibri"/>
              <a:cs typeface="Calibri"/>
            </a:endParaRPr>
          </a:p>
          <a:p>
            <a:pPr marL="377825" indent="-286385">
              <a:lnSpc>
                <a:spcPct val="100000"/>
              </a:lnSpc>
              <a:spcBef>
                <a:spcPts val="430"/>
              </a:spcBef>
              <a:buFont typeface="Arial"/>
              <a:buChar char="•"/>
              <a:tabLst>
                <a:tab pos="377825" algn="l"/>
                <a:tab pos="378460" algn="l"/>
              </a:tabLst>
            </a:pPr>
            <a:r>
              <a:rPr sz="1800" spc="-5" dirty="0">
                <a:latin typeface="Calibri"/>
                <a:cs typeface="Calibri"/>
              </a:rPr>
              <a:t>Split PhD </a:t>
            </a:r>
            <a:r>
              <a:rPr sz="1800" dirty="0">
                <a:latin typeface="Calibri"/>
                <a:cs typeface="Calibri"/>
              </a:rPr>
              <a:t>and </a:t>
            </a:r>
            <a:r>
              <a:rPr sz="1800" spc="-20" dirty="0">
                <a:latin typeface="Calibri"/>
                <a:cs typeface="Calibri"/>
              </a:rPr>
              <a:t>Post </a:t>
            </a:r>
            <a:r>
              <a:rPr sz="1800" spc="-5" dirty="0">
                <a:latin typeface="Calibri"/>
                <a:cs typeface="Calibri"/>
              </a:rPr>
              <a:t>Doc</a:t>
            </a:r>
            <a:r>
              <a:rPr sz="1800" spc="60" dirty="0">
                <a:latin typeface="Calibri"/>
                <a:cs typeface="Calibri"/>
              </a:rPr>
              <a:t> </a:t>
            </a:r>
            <a:r>
              <a:rPr sz="1800" spc="-10" dirty="0">
                <a:latin typeface="Calibri"/>
                <a:cs typeface="Calibri"/>
              </a:rPr>
              <a:t>cooperation</a:t>
            </a:r>
            <a:endParaRPr sz="1800">
              <a:latin typeface="Calibri"/>
              <a:cs typeface="Calibri"/>
            </a:endParaRPr>
          </a:p>
          <a:p>
            <a:pPr marL="377825" indent="-286385">
              <a:lnSpc>
                <a:spcPct val="100000"/>
              </a:lnSpc>
              <a:spcBef>
                <a:spcPts val="430"/>
              </a:spcBef>
              <a:buFont typeface="Arial"/>
              <a:buChar char="•"/>
              <a:tabLst>
                <a:tab pos="377825" algn="l"/>
                <a:tab pos="378460" algn="l"/>
              </a:tabLst>
            </a:pPr>
            <a:r>
              <a:rPr sz="1800" spc="-10" dirty="0">
                <a:latin typeface="Calibri"/>
                <a:cs typeface="Calibri"/>
              </a:rPr>
              <a:t>Cooperation </a:t>
            </a:r>
            <a:r>
              <a:rPr sz="1800" spc="-15" dirty="0">
                <a:latin typeface="Calibri"/>
                <a:cs typeface="Calibri"/>
              </a:rPr>
              <a:t>for </a:t>
            </a:r>
            <a:r>
              <a:rPr sz="1800" dirty="0">
                <a:latin typeface="Calibri"/>
                <a:cs typeface="Calibri"/>
              </a:rPr>
              <a:t>the </a:t>
            </a:r>
            <a:r>
              <a:rPr sz="1800" spc="-5" dirty="0">
                <a:latin typeface="Calibri"/>
                <a:cs typeface="Calibri"/>
              </a:rPr>
              <a:t>establishment of </a:t>
            </a:r>
            <a:r>
              <a:rPr sz="1800" dirty="0">
                <a:latin typeface="Calibri"/>
                <a:cs typeface="Calibri"/>
              </a:rPr>
              <a:t>a </a:t>
            </a:r>
            <a:r>
              <a:rPr sz="1800" spc="-10" dirty="0">
                <a:latin typeface="Calibri"/>
                <a:cs typeface="Calibri"/>
              </a:rPr>
              <a:t>Knowledge </a:t>
            </a:r>
            <a:r>
              <a:rPr sz="1800" dirty="0">
                <a:latin typeface="Calibri"/>
                <a:cs typeface="Calibri"/>
              </a:rPr>
              <a:t>&amp; </a:t>
            </a:r>
            <a:r>
              <a:rPr sz="1800" spc="-10" dirty="0">
                <a:latin typeface="Calibri"/>
                <a:cs typeface="Calibri"/>
              </a:rPr>
              <a:t>Research</a:t>
            </a:r>
            <a:r>
              <a:rPr sz="1800" spc="65" dirty="0">
                <a:latin typeface="Calibri"/>
                <a:cs typeface="Calibri"/>
              </a:rPr>
              <a:t> </a:t>
            </a:r>
            <a:r>
              <a:rPr sz="1800" spc="-10" dirty="0">
                <a:latin typeface="Calibri"/>
                <a:cs typeface="Calibri"/>
              </a:rPr>
              <a:t>Centre</a:t>
            </a:r>
            <a:endParaRPr sz="1800">
              <a:latin typeface="Calibri"/>
              <a:cs typeface="Calibri"/>
            </a:endParaRPr>
          </a:p>
          <a:p>
            <a:pPr marL="377825" indent="-286385">
              <a:lnSpc>
                <a:spcPct val="100000"/>
              </a:lnSpc>
              <a:spcBef>
                <a:spcPts val="434"/>
              </a:spcBef>
              <a:buFont typeface="Arial"/>
              <a:buChar char="•"/>
              <a:tabLst>
                <a:tab pos="377825" algn="l"/>
                <a:tab pos="378460" algn="l"/>
              </a:tabLst>
            </a:pPr>
            <a:r>
              <a:rPr sz="1800" spc="-10" dirty="0">
                <a:latin typeface="Calibri"/>
                <a:cs typeface="Calibri"/>
              </a:rPr>
              <a:t>Host</a:t>
            </a:r>
            <a:r>
              <a:rPr sz="1800" dirty="0">
                <a:latin typeface="Calibri"/>
                <a:cs typeface="Calibri"/>
              </a:rPr>
              <a:t> </a:t>
            </a:r>
            <a:r>
              <a:rPr sz="1800" spc="-10" dirty="0">
                <a:latin typeface="Calibri"/>
                <a:cs typeface="Calibri"/>
              </a:rPr>
              <a:t>Seminars</a:t>
            </a:r>
            <a:endParaRPr sz="1800">
              <a:latin typeface="Calibri"/>
              <a:cs typeface="Calibri"/>
            </a:endParaRPr>
          </a:p>
          <a:p>
            <a:pPr marL="377825" indent="-286385">
              <a:lnSpc>
                <a:spcPct val="100000"/>
              </a:lnSpc>
              <a:spcBef>
                <a:spcPts val="434"/>
              </a:spcBef>
              <a:buFont typeface="Arial"/>
              <a:buChar char="•"/>
              <a:tabLst>
                <a:tab pos="377825" algn="l"/>
                <a:tab pos="378460" algn="l"/>
              </a:tabLst>
            </a:pPr>
            <a:r>
              <a:rPr sz="1800" spc="-5" dirty="0">
                <a:latin typeface="Calibri"/>
                <a:cs typeface="Calibri"/>
              </a:rPr>
              <a:t>Soft </a:t>
            </a:r>
            <a:r>
              <a:rPr sz="1800" spc="-10" dirty="0">
                <a:latin typeface="Calibri"/>
                <a:cs typeface="Calibri"/>
              </a:rPr>
              <a:t>Skills</a:t>
            </a:r>
            <a:r>
              <a:rPr sz="1800" spc="-5" dirty="0">
                <a:latin typeface="Calibri"/>
                <a:cs typeface="Calibri"/>
              </a:rPr>
              <a:t> Development:</a:t>
            </a:r>
            <a:endParaRPr sz="1800">
              <a:latin typeface="Calibri"/>
              <a:cs typeface="Calibri"/>
            </a:endParaRPr>
          </a:p>
          <a:p>
            <a:pPr marL="377825" indent="-286385">
              <a:lnSpc>
                <a:spcPct val="100000"/>
              </a:lnSpc>
              <a:spcBef>
                <a:spcPts val="430"/>
              </a:spcBef>
              <a:buFont typeface="Arial"/>
              <a:buChar char="•"/>
              <a:tabLst>
                <a:tab pos="377825" algn="l"/>
                <a:tab pos="378460" algn="l"/>
              </a:tabLst>
            </a:pPr>
            <a:r>
              <a:rPr sz="1800" spc="-5" dirty="0">
                <a:latin typeface="Calibri"/>
                <a:cs typeface="Calibri"/>
              </a:rPr>
              <a:t>E-Learning</a:t>
            </a:r>
            <a:endParaRPr sz="1800">
              <a:latin typeface="Calibri"/>
              <a:cs typeface="Calibri"/>
            </a:endParaRPr>
          </a:p>
          <a:p>
            <a:pPr marL="377825" indent="-286385">
              <a:lnSpc>
                <a:spcPct val="100000"/>
              </a:lnSpc>
              <a:spcBef>
                <a:spcPts val="434"/>
              </a:spcBef>
              <a:buFont typeface="Arial"/>
              <a:buChar char="•"/>
              <a:tabLst>
                <a:tab pos="377825" algn="l"/>
                <a:tab pos="378460" algn="l"/>
              </a:tabLst>
            </a:pPr>
            <a:r>
              <a:rPr sz="1800" spc="-10" dirty="0">
                <a:latin typeface="Calibri"/>
                <a:cs typeface="Calibri"/>
              </a:rPr>
              <a:t>Cooperation </a:t>
            </a:r>
            <a:r>
              <a:rPr sz="1800" spc="-5" dirty="0">
                <a:latin typeface="Calibri"/>
                <a:cs typeface="Calibri"/>
              </a:rPr>
              <a:t>between </a:t>
            </a:r>
            <a:r>
              <a:rPr sz="1800" dirty="0">
                <a:latin typeface="Calibri"/>
                <a:cs typeface="Calibri"/>
              </a:rPr>
              <a:t>the </a:t>
            </a:r>
            <a:r>
              <a:rPr sz="1800" spc="-10" dirty="0">
                <a:latin typeface="Calibri"/>
                <a:cs typeface="Calibri"/>
              </a:rPr>
              <a:t>Educational </a:t>
            </a:r>
            <a:r>
              <a:rPr sz="1800" spc="-5" dirty="0">
                <a:latin typeface="Calibri"/>
                <a:cs typeface="Calibri"/>
              </a:rPr>
              <a:t>institutions </a:t>
            </a:r>
            <a:r>
              <a:rPr sz="1800" dirty="0">
                <a:latin typeface="Calibri"/>
                <a:cs typeface="Calibri"/>
              </a:rPr>
              <a:t>and</a:t>
            </a:r>
            <a:r>
              <a:rPr sz="1800" spc="85" dirty="0">
                <a:latin typeface="Calibri"/>
                <a:cs typeface="Calibri"/>
              </a:rPr>
              <a:t> </a:t>
            </a:r>
            <a:r>
              <a:rPr sz="1800" spc="-5" dirty="0">
                <a:latin typeface="Calibri"/>
                <a:cs typeface="Calibri"/>
              </a:rPr>
              <a:t>Industries</a:t>
            </a:r>
            <a:endParaRPr sz="1800">
              <a:latin typeface="Calibri"/>
              <a:cs typeface="Calibri"/>
            </a:endParaRPr>
          </a:p>
          <a:p>
            <a:pPr marL="377825" indent="-286385">
              <a:lnSpc>
                <a:spcPct val="100000"/>
              </a:lnSpc>
              <a:spcBef>
                <a:spcPts val="430"/>
              </a:spcBef>
              <a:buFont typeface="Arial"/>
              <a:buChar char="•"/>
              <a:tabLst>
                <a:tab pos="377825" algn="l"/>
                <a:tab pos="378460" algn="l"/>
              </a:tabLst>
            </a:pPr>
            <a:r>
              <a:rPr sz="1800" spc="-10" dirty="0">
                <a:latin typeface="Calibri"/>
                <a:cs typeface="Calibri"/>
              </a:rPr>
              <a:t>Introduction </a:t>
            </a:r>
            <a:r>
              <a:rPr sz="1800" spc="-5" dirty="0">
                <a:latin typeface="Calibri"/>
                <a:cs typeface="Calibri"/>
              </a:rPr>
              <a:t>of </a:t>
            </a:r>
            <a:r>
              <a:rPr sz="1800" spc="-10" dirty="0">
                <a:latin typeface="Calibri"/>
                <a:cs typeface="Calibri"/>
              </a:rPr>
              <a:t>Evening</a:t>
            </a:r>
            <a:r>
              <a:rPr sz="1800" spc="15" dirty="0">
                <a:latin typeface="Calibri"/>
                <a:cs typeface="Calibri"/>
              </a:rPr>
              <a:t> </a:t>
            </a:r>
            <a:r>
              <a:rPr sz="1800" spc="-5" dirty="0">
                <a:latin typeface="Calibri"/>
                <a:cs typeface="Calibri"/>
              </a:rPr>
              <a:t>Classes</a:t>
            </a:r>
            <a:endParaRPr sz="1800">
              <a:latin typeface="Calibri"/>
              <a:cs typeface="Calibri"/>
            </a:endParaRPr>
          </a:p>
          <a:p>
            <a:pPr marL="377825" indent="-286385">
              <a:lnSpc>
                <a:spcPct val="100000"/>
              </a:lnSpc>
              <a:spcBef>
                <a:spcPts val="434"/>
              </a:spcBef>
              <a:buFont typeface="Arial"/>
              <a:buChar char="•"/>
              <a:tabLst>
                <a:tab pos="377825" algn="l"/>
                <a:tab pos="378460" algn="l"/>
              </a:tabLst>
            </a:pPr>
            <a:r>
              <a:rPr sz="1800" spc="-5" dirty="0">
                <a:latin typeface="Calibri"/>
                <a:cs typeface="Calibri"/>
              </a:rPr>
              <a:t>Increase </a:t>
            </a:r>
            <a:r>
              <a:rPr sz="1800" dirty="0">
                <a:latin typeface="Calibri"/>
                <a:cs typeface="Calibri"/>
              </a:rPr>
              <a:t>salary and </a:t>
            </a:r>
            <a:r>
              <a:rPr sz="1800" spc="-5" dirty="0">
                <a:latin typeface="Calibri"/>
                <a:cs typeface="Calibri"/>
              </a:rPr>
              <a:t>other benefits </a:t>
            </a:r>
            <a:r>
              <a:rPr sz="1800" spc="-10" dirty="0">
                <a:latin typeface="Calibri"/>
                <a:cs typeface="Calibri"/>
              </a:rPr>
              <a:t>to </a:t>
            </a:r>
            <a:r>
              <a:rPr sz="1800" dirty="0">
                <a:latin typeface="Calibri"/>
                <a:cs typeface="Calibri"/>
              </a:rPr>
              <a:t>the </a:t>
            </a:r>
            <a:r>
              <a:rPr sz="1800" spc="-10" dirty="0">
                <a:latin typeface="Calibri"/>
                <a:cs typeface="Calibri"/>
              </a:rPr>
              <a:t>faculty</a:t>
            </a:r>
            <a:r>
              <a:rPr sz="1800" spc="25" dirty="0">
                <a:latin typeface="Calibri"/>
                <a:cs typeface="Calibri"/>
              </a:rPr>
              <a:t> </a:t>
            </a:r>
            <a:r>
              <a:rPr sz="1800" spc="-20" dirty="0">
                <a:latin typeface="Calibri"/>
                <a:cs typeface="Calibri"/>
              </a:rPr>
              <a:t>staff</a:t>
            </a:r>
            <a:endParaRPr sz="1800">
              <a:latin typeface="Calibri"/>
              <a:cs typeface="Calibri"/>
            </a:endParaRPr>
          </a:p>
        </p:txBody>
      </p:sp>
      <p:sp>
        <p:nvSpPr>
          <p:cNvPr id="4" name="object 4"/>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3005" y="332625"/>
            <a:ext cx="7772400" cy="1152525"/>
          </a:xfrm>
          <a:prstGeom prst="rect">
            <a:avLst/>
          </a:prstGeom>
          <a:solidFill>
            <a:srgbClr val="D9D9D9"/>
          </a:solidFill>
          <a:ln w="28575">
            <a:solidFill>
              <a:srgbClr val="000000"/>
            </a:solidFill>
          </a:ln>
        </p:spPr>
        <p:txBody>
          <a:bodyPr vert="horz" wrap="square" lIns="0" tIns="62865" rIns="0" bIns="0" rtlCol="0">
            <a:spAutoFit/>
          </a:bodyPr>
          <a:lstStyle/>
          <a:p>
            <a:pPr marL="1677035" marR="905510" indent="-757555">
              <a:lnSpc>
                <a:spcPct val="100000"/>
              </a:lnSpc>
              <a:spcBef>
                <a:spcPts val="495"/>
              </a:spcBef>
            </a:pPr>
            <a:r>
              <a:rPr sz="3200" b="1" spc="-25" dirty="0">
                <a:latin typeface="Calibri"/>
                <a:cs typeface="Calibri"/>
              </a:rPr>
              <a:t>FUNDAMENTALS </a:t>
            </a:r>
            <a:r>
              <a:rPr sz="3200" b="1" spc="-5" dirty="0">
                <a:latin typeface="Calibri"/>
                <a:cs typeface="Calibri"/>
              </a:rPr>
              <a:t>OF </a:t>
            </a:r>
            <a:r>
              <a:rPr sz="3200" b="1" spc="-30" dirty="0">
                <a:latin typeface="Calibri"/>
                <a:cs typeface="Calibri"/>
              </a:rPr>
              <a:t>EDUCATION  </a:t>
            </a:r>
            <a:r>
              <a:rPr sz="3200" b="1" dirty="0">
                <a:latin typeface="Calibri"/>
                <a:cs typeface="Calibri"/>
              </a:rPr>
              <a:t>IN </a:t>
            </a:r>
            <a:r>
              <a:rPr sz="3200" b="1" spc="-30" dirty="0">
                <a:latin typeface="Calibri"/>
                <a:cs typeface="Calibri"/>
              </a:rPr>
              <a:t>NATIONAL</a:t>
            </a:r>
            <a:r>
              <a:rPr sz="3200" b="1" spc="-45" dirty="0">
                <a:latin typeface="Calibri"/>
                <a:cs typeface="Calibri"/>
              </a:rPr>
              <a:t> </a:t>
            </a:r>
            <a:r>
              <a:rPr sz="3200" b="1" spc="-10" dirty="0">
                <a:latin typeface="Calibri"/>
                <a:cs typeface="Calibri"/>
              </a:rPr>
              <a:t>DEVELOPMENT</a:t>
            </a:r>
            <a:endParaRPr sz="3200">
              <a:latin typeface="Calibri"/>
              <a:cs typeface="Calibri"/>
            </a:endParaRPr>
          </a:p>
        </p:txBody>
      </p:sp>
      <p:sp>
        <p:nvSpPr>
          <p:cNvPr id="3" name="object 3"/>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692353" y="1916810"/>
            <a:ext cx="7776845" cy="2724150"/>
          </a:xfrm>
          <a:prstGeom prst="rect">
            <a:avLst/>
          </a:prstGeom>
          <a:solidFill>
            <a:srgbClr val="D9D9D9"/>
          </a:solidFill>
          <a:ln w="28575">
            <a:solidFill>
              <a:srgbClr val="000000"/>
            </a:solidFill>
          </a:ln>
        </p:spPr>
        <p:txBody>
          <a:bodyPr vert="horz" wrap="square" lIns="0" tIns="20955" rIns="0" bIns="0" rtlCol="0">
            <a:spAutoFit/>
          </a:bodyPr>
          <a:lstStyle/>
          <a:p>
            <a:pPr marL="2467610">
              <a:lnSpc>
                <a:spcPct val="100000"/>
              </a:lnSpc>
              <a:spcBef>
                <a:spcPts val="165"/>
              </a:spcBef>
            </a:pPr>
            <a:r>
              <a:rPr sz="3200" b="1" spc="-5" dirty="0">
                <a:latin typeface="Calibri"/>
                <a:cs typeface="Calibri"/>
              </a:rPr>
              <a:t>The </a:t>
            </a:r>
            <a:r>
              <a:rPr sz="3200" b="1" spc="-20" dirty="0">
                <a:latin typeface="Calibri"/>
                <a:cs typeface="Calibri"/>
              </a:rPr>
              <a:t>Quran</a:t>
            </a:r>
            <a:r>
              <a:rPr sz="3200" b="1" spc="-25" dirty="0">
                <a:latin typeface="Calibri"/>
                <a:cs typeface="Calibri"/>
              </a:rPr>
              <a:t> </a:t>
            </a:r>
            <a:r>
              <a:rPr sz="3200" b="1" spc="-5" dirty="0">
                <a:latin typeface="Calibri"/>
                <a:cs typeface="Calibri"/>
              </a:rPr>
              <a:t>(39:9)</a:t>
            </a:r>
            <a:endParaRPr sz="3200">
              <a:latin typeface="Calibri"/>
              <a:cs typeface="Calibri"/>
            </a:endParaRPr>
          </a:p>
          <a:p>
            <a:pPr>
              <a:lnSpc>
                <a:spcPct val="100000"/>
              </a:lnSpc>
              <a:spcBef>
                <a:spcPts val="20"/>
              </a:spcBef>
            </a:pPr>
            <a:endParaRPr sz="3050">
              <a:latin typeface="Times New Roman"/>
              <a:cs typeface="Times New Roman"/>
            </a:endParaRPr>
          </a:p>
          <a:p>
            <a:pPr marL="307340" marR="506730">
              <a:lnSpc>
                <a:spcPct val="100000"/>
              </a:lnSpc>
            </a:pPr>
            <a:r>
              <a:rPr sz="3200" b="1" spc="-10" dirty="0">
                <a:latin typeface="Calibri"/>
                <a:cs typeface="Calibri"/>
              </a:rPr>
              <a:t>"Are </a:t>
            </a:r>
            <a:r>
              <a:rPr sz="3200" b="1" dirty="0">
                <a:latin typeface="Calibri"/>
                <a:cs typeface="Calibri"/>
              </a:rPr>
              <a:t>those </a:t>
            </a:r>
            <a:r>
              <a:rPr sz="3200" b="1" spc="-5" dirty="0">
                <a:latin typeface="Calibri"/>
                <a:cs typeface="Calibri"/>
              </a:rPr>
              <a:t>who </a:t>
            </a:r>
            <a:r>
              <a:rPr sz="3200" b="1" spc="-20" dirty="0">
                <a:latin typeface="Calibri"/>
                <a:cs typeface="Calibri"/>
              </a:rPr>
              <a:t>have </a:t>
            </a:r>
            <a:r>
              <a:rPr sz="3200" b="1" spc="-10" dirty="0">
                <a:latin typeface="Calibri"/>
                <a:cs typeface="Calibri"/>
              </a:rPr>
              <a:t>knowledge </a:t>
            </a:r>
            <a:r>
              <a:rPr sz="3200" b="1" spc="-5" dirty="0">
                <a:latin typeface="Calibri"/>
                <a:cs typeface="Calibri"/>
              </a:rPr>
              <a:t>equal  </a:t>
            </a:r>
            <a:r>
              <a:rPr sz="3200" b="1" spc="-20" dirty="0">
                <a:latin typeface="Calibri"/>
                <a:cs typeface="Calibri"/>
              </a:rPr>
              <a:t>to </a:t>
            </a:r>
            <a:r>
              <a:rPr sz="3200" b="1" dirty="0">
                <a:latin typeface="Calibri"/>
                <a:cs typeface="Calibri"/>
              </a:rPr>
              <a:t>those </a:t>
            </a:r>
            <a:r>
              <a:rPr sz="3200" b="1" spc="-5" dirty="0">
                <a:latin typeface="Calibri"/>
                <a:cs typeface="Calibri"/>
              </a:rPr>
              <a:t>who </a:t>
            </a:r>
            <a:r>
              <a:rPr sz="3200" b="1" dirty="0">
                <a:latin typeface="Calibri"/>
                <a:cs typeface="Calibri"/>
              </a:rPr>
              <a:t>do </a:t>
            </a:r>
            <a:r>
              <a:rPr sz="3200" b="1" spc="-5" dirty="0">
                <a:latin typeface="Calibri"/>
                <a:cs typeface="Calibri"/>
              </a:rPr>
              <a:t>not </a:t>
            </a:r>
            <a:r>
              <a:rPr sz="3200" b="1" spc="-20" dirty="0">
                <a:latin typeface="Calibri"/>
                <a:cs typeface="Calibri"/>
              </a:rPr>
              <a:t>have</a:t>
            </a:r>
            <a:r>
              <a:rPr sz="3200" b="1" spc="-10" dirty="0">
                <a:latin typeface="Calibri"/>
                <a:cs typeface="Calibri"/>
              </a:rPr>
              <a:t> knowledge?!”</a:t>
            </a:r>
            <a:endParaRPr sz="3200">
              <a:latin typeface="Calibri"/>
              <a:cs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t>12</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Profile</a:t>
            </a:r>
            <a:endParaRPr lang="en-US" b="1" dirty="0">
              <a:solidFill>
                <a:srgbClr val="002060"/>
              </a:solidFill>
            </a:endParaRPr>
          </a:p>
        </p:txBody>
      </p:sp>
      <p:sp>
        <p:nvSpPr>
          <p:cNvPr id="3" name="Content Placeholder 2"/>
          <p:cNvSpPr>
            <a:spLocks noGrp="1"/>
          </p:cNvSpPr>
          <p:nvPr>
            <p:ph sz="quarter" idx="1"/>
          </p:nvPr>
        </p:nvSpPr>
        <p:spPr>
          <a:xfrm>
            <a:off x="228600" y="1447800"/>
            <a:ext cx="8610600" cy="4678363"/>
          </a:xfrm>
        </p:spPr>
        <p:txBody>
          <a:bodyPr>
            <a:normAutofit fontScale="70000" lnSpcReduction="20000"/>
          </a:bodyPr>
          <a:lstStyle/>
          <a:p>
            <a:pPr algn="just"/>
            <a:r>
              <a:rPr lang="en-US" dirty="0" smtClean="0"/>
              <a:t>Dr. Afsar Rathor </a:t>
            </a:r>
            <a:r>
              <a:rPr lang="en-US" dirty="0"/>
              <a:t>has worked as a senior executive of the United Nations responsible for implementing multimillions dollar projects with various UN organizations in Africa, Caribbean and South America and East Europe. He has extensive experience in project management, poverty alleviation, environment and energy with proven leadership qualities.  </a:t>
            </a:r>
          </a:p>
          <a:p>
            <a:pPr algn="just"/>
            <a:r>
              <a:rPr lang="en-US" dirty="0" smtClean="0"/>
              <a:t>He has conducted </a:t>
            </a:r>
            <a:r>
              <a:rPr lang="en-US" dirty="0"/>
              <a:t>several seminars and lectures, among others, on leadership, development, project management, role of research and higher education in the society at several universities in Africa and East Europe.  </a:t>
            </a:r>
          </a:p>
          <a:p>
            <a:pPr algn="just"/>
            <a:r>
              <a:rPr lang="en-US" dirty="0"/>
              <a:t>He resigned and left the UN on 15th March 2017 to dedicate himself for the higher education in Pakistan. He is working to facilitate various Educational Institutions (PHEC, HEC and several private universities) in Pakistan with the European universities to promote quality higher education in Pakistan. He is currently in process to start a Split PhD program in Pakistan with the cooperation and collaboration of the Austrian universities. He is also carrying out projects in the developing countries in general and in Pakistan in particular, funded by the International NGOs, as a volunteer, in the fields of poverty alleviation, women empowerment, education and project and disaster </a:t>
            </a:r>
            <a:r>
              <a:rPr lang="en-US" dirty="0" smtClean="0"/>
              <a:t>management.</a:t>
            </a:r>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t>2</a:t>
            </a:fld>
            <a:endParaRPr lang="en-US"/>
          </a:p>
        </p:txBody>
      </p:sp>
    </p:spTree>
    <p:extLst>
      <p:ext uri="{BB962C8B-B14F-4D97-AF65-F5344CB8AC3E}">
        <p14:creationId xmlns:p14="http://schemas.microsoft.com/office/powerpoint/2010/main" val="4078180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005" y="446261"/>
            <a:ext cx="7772400" cy="925253"/>
          </a:xfrm>
          <a:prstGeom prst="rect">
            <a:avLst/>
          </a:prstGeom>
          <a:solidFill>
            <a:srgbClr val="D9D9D9"/>
          </a:solidFill>
          <a:ln w="28575">
            <a:solidFill>
              <a:srgbClr val="000000"/>
            </a:solidFill>
          </a:ln>
        </p:spPr>
        <p:txBody>
          <a:bodyPr vert="horz" wrap="square" lIns="0" tIns="306705" rIns="0" bIns="0" rtlCol="0">
            <a:spAutoFit/>
          </a:bodyPr>
          <a:lstStyle/>
          <a:p>
            <a:pPr marL="1111885">
              <a:lnSpc>
                <a:spcPct val="100000"/>
              </a:lnSpc>
              <a:spcBef>
                <a:spcPts val="2415"/>
              </a:spcBef>
            </a:pPr>
            <a:r>
              <a:rPr sz="4000" spc="-65" dirty="0"/>
              <a:t>PAKISTAN </a:t>
            </a:r>
            <a:r>
              <a:rPr sz="4000" spc="-15" dirty="0"/>
              <a:t>ECONOMIC</a:t>
            </a:r>
            <a:r>
              <a:rPr sz="4000" spc="65" dirty="0"/>
              <a:t> </a:t>
            </a:r>
            <a:r>
              <a:rPr sz="4000" spc="-40" dirty="0"/>
              <a:t>SITUATION</a:t>
            </a:r>
          </a:p>
        </p:txBody>
      </p:sp>
      <p:sp>
        <p:nvSpPr>
          <p:cNvPr id="3" name="object 3"/>
          <p:cNvSpPr/>
          <p:nvPr/>
        </p:nvSpPr>
        <p:spPr>
          <a:xfrm>
            <a:off x="680770" y="1648548"/>
            <a:ext cx="7776845" cy="4229100"/>
          </a:xfrm>
          <a:custGeom>
            <a:avLst/>
            <a:gdLst/>
            <a:ahLst/>
            <a:cxnLst/>
            <a:rect l="l" t="t" r="r" b="b"/>
            <a:pathLst>
              <a:path w="7776845" h="4229100">
                <a:moveTo>
                  <a:pt x="0" y="4228719"/>
                </a:moveTo>
                <a:lnTo>
                  <a:pt x="7776845" y="4228719"/>
                </a:lnTo>
                <a:lnTo>
                  <a:pt x="7776845" y="0"/>
                </a:lnTo>
                <a:lnTo>
                  <a:pt x="0" y="0"/>
                </a:lnTo>
                <a:lnTo>
                  <a:pt x="0" y="4228719"/>
                </a:lnTo>
                <a:close/>
              </a:path>
            </a:pathLst>
          </a:custGeom>
          <a:solidFill>
            <a:srgbClr val="D9D9D9"/>
          </a:solidFill>
        </p:spPr>
        <p:txBody>
          <a:bodyPr wrap="square" lIns="0" tIns="0" rIns="0" bIns="0" rtlCol="0"/>
          <a:lstStyle/>
          <a:p>
            <a:endParaRPr/>
          </a:p>
        </p:txBody>
      </p:sp>
      <p:sp>
        <p:nvSpPr>
          <p:cNvPr id="4" name="object 4"/>
          <p:cNvSpPr/>
          <p:nvPr/>
        </p:nvSpPr>
        <p:spPr>
          <a:xfrm>
            <a:off x="680770" y="1648548"/>
            <a:ext cx="7776845" cy="4229100"/>
          </a:xfrm>
          <a:custGeom>
            <a:avLst/>
            <a:gdLst/>
            <a:ahLst/>
            <a:cxnLst/>
            <a:rect l="l" t="t" r="r" b="b"/>
            <a:pathLst>
              <a:path w="7776845" h="4229100">
                <a:moveTo>
                  <a:pt x="0" y="4228719"/>
                </a:moveTo>
                <a:lnTo>
                  <a:pt x="7776845" y="4228719"/>
                </a:lnTo>
                <a:lnTo>
                  <a:pt x="7776845" y="0"/>
                </a:lnTo>
                <a:lnTo>
                  <a:pt x="0" y="0"/>
                </a:lnTo>
                <a:lnTo>
                  <a:pt x="0" y="4228719"/>
                </a:lnTo>
                <a:close/>
              </a:path>
            </a:pathLst>
          </a:custGeom>
          <a:ln w="28575">
            <a:solidFill>
              <a:srgbClr val="000000"/>
            </a:solidFill>
          </a:ln>
        </p:spPr>
        <p:txBody>
          <a:bodyPr wrap="square" lIns="0" tIns="0" rIns="0" bIns="0" rtlCol="0"/>
          <a:lstStyle/>
          <a:p>
            <a:endParaRPr/>
          </a:p>
        </p:txBody>
      </p:sp>
      <p:sp>
        <p:nvSpPr>
          <p:cNvPr id="5" name="object 5"/>
          <p:cNvSpPr txBox="1"/>
          <p:nvPr/>
        </p:nvSpPr>
        <p:spPr>
          <a:xfrm>
            <a:off x="772363" y="1659127"/>
            <a:ext cx="4922520" cy="452120"/>
          </a:xfrm>
          <a:prstGeom prst="rect">
            <a:avLst/>
          </a:prstGeom>
        </p:spPr>
        <p:txBody>
          <a:bodyPr vert="horz" wrap="square" lIns="0" tIns="12065" rIns="0" bIns="0" rtlCol="0">
            <a:spAutoFit/>
          </a:bodyPr>
          <a:lstStyle/>
          <a:p>
            <a:pPr>
              <a:lnSpc>
                <a:spcPct val="100000"/>
              </a:lnSpc>
              <a:spcBef>
                <a:spcPts val="95"/>
              </a:spcBef>
            </a:pPr>
            <a:r>
              <a:rPr sz="2800" spc="-10" dirty="0">
                <a:latin typeface="Calibri"/>
                <a:cs typeface="Calibri"/>
              </a:rPr>
              <a:t>Human </a:t>
            </a:r>
            <a:r>
              <a:rPr sz="2800" spc="-15" dirty="0">
                <a:latin typeface="Calibri"/>
                <a:cs typeface="Calibri"/>
              </a:rPr>
              <a:t>development </a:t>
            </a:r>
            <a:r>
              <a:rPr sz="2800" spc="-10" dirty="0">
                <a:latin typeface="Calibri"/>
                <a:cs typeface="Calibri"/>
              </a:rPr>
              <a:t>Report</a:t>
            </a:r>
            <a:r>
              <a:rPr sz="2800" spc="50" dirty="0">
                <a:latin typeface="Calibri"/>
                <a:cs typeface="Calibri"/>
              </a:rPr>
              <a:t> </a:t>
            </a:r>
            <a:r>
              <a:rPr sz="2800" spc="-10" dirty="0">
                <a:latin typeface="Calibri"/>
                <a:cs typeface="Calibri"/>
              </a:rPr>
              <a:t>2017</a:t>
            </a:r>
            <a:endParaRPr sz="2800">
              <a:latin typeface="Calibri"/>
              <a:cs typeface="Calibri"/>
            </a:endParaRPr>
          </a:p>
        </p:txBody>
      </p:sp>
      <p:sp>
        <p:nvSpPr>
          <p:cNvPr id="6" name="object 6"/>
          <p:cNvSpPr txBox="1"/>
          <p:nvPr/>
        </p:nvSpPr>
        <p:spPr>
          <a:xfrm>
            <a:off x="3516121" y="2095842"/>
            <a:ext cx="3312795" cy="2367280"/>
          </a:xfrm>
          <a:prstGeom prst="rect">
            <a:avLst/>
          </a:prstGeom>
        </p:spPr>
        <p:txBody>
          <a:bodyPr vert="horz" wrap="square" lIns="0" tIns="61594" rIns="0" bIns="0" rtlCol="0">
            <a:spAutoFit/>
          </a:bodyPr>
          <a:lstStyle/>
          <a:p>
            <a:pPr>
              <a:lnSpc>
                <a:spcPct val="100000"/>
              </a:lnSpc>
              <a:spcBef>
                <a:spcPts val="484"/>
              </a:spcBef>
            </a:pPr>
            <a:r>
              <a:rPr sz="1600" spc="-10" dirty="0">
                <a:latin typeface="Calibri"/>
                <a:cs typeface="Calibri"/>
              </a:rPr>
              <a:t>147 </a:t>
            </a:r>
            <a:r>
              <a:rPr sz="1600" spc="-5" dirty="0">
                <a:latin typeface="Calibri"/>
                <a:cs typeface="Calibri"/>
              </a:rPr>
              <a:t>out of</a:t>
            </a:r>
            <a:r>
              <a:rPr sz="1600" spc="-35" dirty="0">
                <a:latin typeface="Calibri"/>
                <a:cs typeface="Calibri"/>
              </a:rPr>
              <a:t> </a:t>
            </a:r>
            <a:r>
              <a:rPr sz="1600" spc="-10" dirty="0">
                <a:latin typeface="Calibri"/>
                <a:cs typeface="Calibri"/>
              </a:rPr>
              <a:t>188</a:t>
            </a:r>
            <a:endParaRPr sz="1600">
              <a:latin typeface="Calibri"/>
              <a:cs typeface="Calibri"/>
            </a:endParaRPr>
          </a:p>
          <a:p>
            <a:pPr marL="45085">
              <a:lnSpc>
                <a:spcPct val="100000"/>
              </a:lnSpc>
              <a:spcBef>
                <a:spcPts val="385"/>
              </a:spcBef>
            </a:pPr>
            <a:r>
              <a:rPr sz="1600" spc="-15" dirty="0">
                <a:latin typeface="Calibri"/>
                <a:cs typeface="Calibri"/>
              </a:rPr>
              <a:t>approx.</a:t>
            </a:r>
            <a:r>
              <a:rPr sz="1600" spc="-65" dirty="0">
                <a:latin typeface="Calibri"/>
                <a:cs typeface="Calibri"/>
              </a:rPr>
              <a:t> </a:t>
            </a:r>
            <a:r>
              <a:rPr sz="1600" spc="-10" dirty="0">
                <a:latin typeface="Calibri"/>
                <a:cs typeface="Calibri"/>
              </a:rPr>
              <a:t>49.9%</a:t>
            </a:r>
            <a:endParaRPr sz="1600">
              <a:latin typeface="Calibri"/>
              <a:cs typeface="Calibri"/>
            </a:endParaRPr>
          </a:p>
          <a:p>
            <a:pPr>
              <a:lnSpc>
                <a:spcPct val="100000"/>
              </a:lnSpc>
              <a:spcBef>
                <a:spcPts val="385"/>
              </a:spcBef>
            </a:pPr>
            <a:r>
              <a:rPr sz="1600" spc="-10" dirty="0">
                <a:latin typeface="Calibri"/>
                <a:cs typeface="Calibri"/>
              </a:rPr>
              <a:t>females </a:t>
            </a:r>
            <a:r>
              <a:rPr sz="1600" spc="-5" dirty="0">
                <a:latin typeface="Calibri"/>
                <a:cs typeface="Calibri"/>
              </a:rPr>
              <a:t>= 33.8% , males =</a:t>
            </a:r>
            <a:r>
              <a:rPr sz="1600" spc="45" dirty="0">
                <a:latin typeface="Calibri"/>
                <a:cs typeface="Calibri"/>
              </a:rPr>
              <a:t> </a:t>
            </a:r>
            <a:r>
              <a:rPr sz="1600" spc="-10" dirty="0">
                <a:latin typeface="Calibri"/>
                <a:cs typeface="Calibri"/>
              </a:rPr>
              <a:t>47.18%</a:t>
            </a:r>
            <a:endParaRPr sz="1600">
              <a:latin typeface="Calibri"/>
              <a:cs typeface="Calibri"/>
            </a:endParaRPr>
          </a:p>
          <a:p>
            <a:pPr>
              <a:lnSpc>
                <a:spcPct val="100000"/>
              </a:lnSpc>
              <a:spcBef>
                <a:spcPts val="384"/>
              </a:spcBef>
            </a:pPr>
            <a:r>
              <a:rPr sz="1600" spc="-10" dirty="0">
                <a:latin typeface="Calibri"/>
                <a:cs typeface="Calibri"/>
              </a:rPr>
              <a:t>over </a:t>
            </a:r>
            <a:r>
              <a:rPr sz="1600" spc="-5" dirty="0">
                <a:latin typeface="Calibri"/>
                <a:cs typeface="Calibri"/>
              </a:rPr>
              <a:t>1 trillion </a:t>
            </a:r>
            <a:r>
              <a:rPr sz="1600" spc="-15" dirty="0">
                <a:latin typeface="Calibri"/>
                <a:cs typeface="Calibri"/>
              </a:rPr>
              <a:t>Pak </a:t>
            </a:r>
            <a:r>
              <a:rPr sz="1600" spc="-20" dirty="0">
                <a:latin typeface="Calibri"/>
                <a:cs typeface="Calibri"/>
              </a:rPr>
              <a:t>RS </a:t>
            </a:r>
            <a:r>
              <a:rPr sz="1600" spc="-5" dirty="0">
                <a:latin typeface="Calibri"/>
                <a:cs typeface="Calibri"/>
              </a:rPr>
              <a:t>or 4.1% of the</a:t>
            </a:r>
            <a:r>
              <a:rPr sz="1600" spc="60" dirty="0">
                <a:latin typeface="Calibri"/>
                <a:cs typeface="Calibri"/>
              </a:rPr>
              <a:t> </a:t>
            </a:r>
            <a:r>
              <a:rPr sz="1600" spc="-5" dirty="0">
                <a:latin typeface="Calibri"/>
                <a:cs typeface="Calibri"/>
              </a:rPr>
              <a:t>GDP</a:t>
            </a:r>
            <a:endParaRPr sz="1600">
              <a:latin typeface="Calibri"/>
              <a:cs typeface="Calibri"/>
            </a:endParaRPr>
          </a:p>
          <a:p>
            <a:pPr>
              <a:lnSpc>
                <a:spcPct val="100000"/>
              </a:lnSpc>
              <a:spcBef>
                <a:spcPts val="380"/>
              </a:spcBef>
            </a:pPr>
            <a:r>
              <a:rPr sz="1600" spc="-10" dirty="0">
                <a:latin typeface="Calibri"/>
                <a:cs typeface="Calibri"/>
              </a:rPr>
              <a:t>$18 </a:t>
            </a:r>
            <a:r>
              <a:rPr sz="1600" spc="-5" dirty="0">
                <a:latin typeface="Calibri"/>
                <a:cs typeface="Calibri"/>
              </a:rPr>
              <a:t>billion, an </a:t>
            </a:r>
            <a:r>
              <a:rPr sz="1600" spc="-10" dirty="0">
                <a:latin typeface="Calibri"/>
                <a:cs typeface="Calibri"/>
              </a:rPr>
              <a:t>increase </a:t>
            </a:r>
            <a:r>
              <a:rPr sz="1600" spc="-5" dirty="0">
                <a:latin typeface="Calibri"/>
                <a:cs typeface="Calibri"/>
              </a:rPr>
              <a:t>of</a:t>
            </a:r>
            <a:r>
              <a:rPr sz="1600" spc="30" dirty="0">
                <a:latin typeface="Calibri"/>
                <a:cs typeface="Calibri"/>
              </a:rPr>
              <a:t> </a:t>
            </a:r>
            <a:r>
              <a:rPr sz="1600" spc="-5" dirty="0">
                <a:latin typeface="Calibri"/>
                <a:cs typeface="Calibri"/>
              </a:rPr>
              <a:t>24.5%,</a:t>
            </a:r>
            <a:endParaRPr sz="1600">
              <a:latin typeface="Calibri"/>
              <a:cs typeface="Calibri"/>
            </a:endParaRPr>
          </a:p>
          <a:p>
            <a:pPr>
              <a:lnSpc>
                <a:spcPct val="100000"/>
              </a:lnSpc>
              <a:spcBef>
                <a:spcPts val="390"/>
              </a:spcBef>
            </a:pPr>
            <a:r>
              <a:rPr sz="1600" spc="-5" dirty="0">
                <a:latin typeface="Calibri"/>
                <a:cs typeface="Calibri"/>
              </a:rPr>
              <a:t>2%, India </a:t>
            </a:r>
            <a:r>
              <a:rPr sz="1600" spc="-10" dirty="0">
                <a:latin typeface="Calibri"/>
                <a:cs typeface="Calibri"/>
              </a:rPr>
              <a:t>1.2% </a:t>
            </a:r>
            <a:r>
              <a:rPr sz="1600" spc="-5" dirty="0">
                <a:latin typeface="Calibri"/>
                <a:cs typeface="Calibri"/>
              </a:rPr>
              <a:t>&amp; Bangladesh</a:t>
            </a:r>
            <a:r>
              <a:rPr sz="1600" spc="-10" dirty="0">
                <a:latin typeface="Calibri"/>
                <a:cs typeface="Calibri"/>
              </a:rPr>
              <a:t> 1.1%</a:t>
            </a:r>
            <a:endParaRPr sz="1600">
              <a:latin typeface="Calibri"/>
              <a:cs typeface="Calibri"/>
            </a:endParaRPr>
          </a:p>
          <a:p>
            <a:pPr>
              <a:lnSpc>
                <a:spcPct val="100000"/>
              </a:lnSpc>
              <a:spcBef>
                <a:spcPts val="384"/>
              </a:spcBef>
            </a:pPr>
            <a:r>
              <a:rPr sz="1600" spc="-15" dirty="0">
                <a:latin typeface="Calibri"/>
                <a:cs typeface="Calibri"/>
              </a:rPr>
              <a:t>Approx.</a:t>
            </a:r>
            <a:r>
              <a:rPr sz="1600" spc="-5" dirty="0">
                <a:latin typeface="Calibri"/>
                <a:cs typeface="Calibri"/>
              </a:rPr>
              <a:t> </a:t>
            </a:r>
            <a:r>
              <a:rPr sz="1600" spc="-10" dirty="0">
                <a:latin typeface="Calibri"/>
                <a:cs typeface="Calibri"/>
              </a:rPr>
              <a:t>6%</a:t>
            </a:r>
            <a:endParaRPr sz="1600">
              <a:latin typeface="Calibri"/>
              <a:cs typeface="Calibri"/>
            </a:endParaRPr>
          </a:p>
          <a:p>
            <a:pPr>
              <a:lnSpc>
                <a:spcPct val="100000"/>
              </a:lnSpc>
              <a:spcBef>
                <a:spcPts val="380"/>
              </a:spcBef>
            </a:pPr>
            <a:r>
              <a:rPr sz="1600" spc="-15" dirty="0">
                <a:latin typeface="Calibri"/>
                <a:cs typeface="Calibri"/>
              </a:rPr>
              <a:t>approx.</a:t>
            </a:r>
            <a:r>
              <a:rPr sz="1600" spc="-5" dirty="0">
                <a:latin typeface="Calibri"/>
                <a:cs typeface="Calibri"/>
              </a:rPr>
              <a:t> </a:t>
            </a:r>
            <a:r>
              <a:rPr sz="1600" spc="-10" dirty="0">
                <a:latin typeface="Calibri"/>
                <a:cs typeface="Calibri"/>
              </a:rPr>
              <a:t>7.5%</a:t>
            </a:r>
            <a:endParaRPr sz="1600">
              <a:latin typeface="Calibri"/>
              <a:cs typeface="Calibri"/>
            </a:endParaRPr>
          </a:p>
        </p:txBody>
      </p:sp>
      <p:sp>
        <p:nvSpPr>
          <p:cNvPr id="7" name="object 7"/>
          <p:cNvSpPr txBox="1"/>
          <p:nvPr/>
        </p:nvSpPr>
        <p:spPr>
          <a:xfrm>
            <a:off x="772363" y="2095842"/>
            <a:ext cx="2482215" cy="3538220"/>
          </a:xfrm>
          <a:prstGeom prst="rect">
            <a:avLst/>
          </a:prstGeom>
        </p:spPr>
        <p:txBody>
          <a:bodyPr vert="horz" wrap="square" lIns="0" tIns="61594" rIns="0" bIns="0" rtlCol="0">
            <a:spAutoFit/>
          </a:bodyPr>
          <a:lstStyle/>
          <a:p>
            <a:pPr marL="387985" indent="-387985">
              <a:lnSpc>
                <a:spcPct val="100000"/>
              </a:lnSpc>
              <a:spcBef>
                <a:spcPts val="484"/>
              </a:spcBef>
              <a:buFont typeface="Arial"/>
              <a:buChar char="•"/>
              <a:tabLst>
                <a:tab pos="387985" algn="l"/>
                <a:tab pos="388620" algn="l"/>
              </a:tabLst>
            </a:pPr>
            <a:r>
              <a:rPr sz="1600" spc="-10" dirty="0">
                <a:latin typeface="Calibri"/>
                <a:cs typeface="Calibri"/>
              </a:rPr>
              <a:t>Pakistan</a:t>
            </a:r>
            <a:r>
              <a:rPr sz="1600" spc="-15" dirty="0">
                <a:latin typeface="Calibri"/>
                <a:cs typeface="Calibri"/>
              </a:rPr>
              <a:t> </a:t>
            </a:r>
            <a:r>
              <a:rPr sz="1600" spc="-10" dirty="0">
                <a:latin typeface="Calibri"/>
                <a:cs typeface="Calibri"/>
              </a:rPr>
              <a:t>ranking:</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15" dirty="0">
                <a:latin typeface="Calibri"/>
                <a:cs typeface="Calibri"/>
              </a:rPr>
              <a:t>Educated</a:t>
            </a:r>
            <a:r>
              <a:rPr sz="1600" spc="-5" dirty="0">
                <a:latin typeface="Calibri"/>
                <a:cs typeface="Calibri"/>
              </a:rPr>
              <a:t> </a:t>
            </a:r>
            <a:r>
              <a:rPr sz="1600" spc="-10" dirty="0">
                <a:latin typeface="Calibri"/>
                <a:cs typeface="Calibri"/>
              </a:rPr>
              <a:t>population:</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5" dirty="0">
                <a:latin typeface="Calibri"/>
                <a:cs typeface="Calibri"/>
              </a:rPr>
              <a:t>Primary </a:t>
            </a:r>
            <a:r>
              <a:rPr sz="1600" spc="-10" dirty="0">
                <a:latin typeface="Calibri"/>
                <a:cs typeface="Calibri"/>
              </a:rPr>
              <a:t>completion</a:t>
            </a:r>
            <a:r>
              <a:rPr sz="1600" spc="5" dirty="0">
                <a:latin typeface="Calibri"/>
                <a:cs typeface="Calibri"/>
              </a:rPr>
              <a:t> </a:t>
            </a:r>
            <a:r>
              <a:rPr sz="1600" spc="-15" dirty="0">
                <a:latin typeface="Calibri"/>
                <a:cs typeface="Calibri"/>
              </a:rPr>
              <a:t>rate:</a:t>
            </a:r>
            <a:endParaRPr sz="1600">
              <a:latin typeface="Calibri"/>
              <a:cs typeface="Calibri"/>
            </a:endParaRPr>
          </a:p>
          <a:p>
            <a:pPr marL="342265" indent="-342265">
              <a:lnSpc>
                <a:spcPct val="100000"/>
              </a:lnSpc>
              <a:spcBef>
                <a:spcPts val="384"/>
              </a:spcBef>
              <a:buFont typeface="Arial"/>
              <a:buChar char="•"/>
              <a:tabLst>
                <a:tab pos="342265" algn="l"/>
                <a:tab pos="342900" algn="l"/>
              </a:tabLst>
            </a:pPr>
            <a:r>
              <a:rPr sz="1600" spc="-15" dirty="0">
                <a:latin typeface="Calibri"/>
                <a:cs typeface="Calibri"/>
              </a:rPr>
              <a:t>Current </a:t>
            </a:r>
            <a:r>
              <a:rPr sz="1600" spc="-10" dirty="0">
                <a:latin typeface="Calibri"/>
                <a:cs typeface="Calibri"/>
              </a:rPr>
              <a:t>budget</a:t>
            </a:r>
            <a:r>
              <a:rPr sz="1600" spc="35" dirty="0">
                <a:latin typeface="Calibri"/>
                <a:cs typeface="Calibri"/>
              </a:rPr>
              <a:t> </a:t>
            </a:r>
            <a:r>
              <a:rPr sz="1600" spc="-5" dirty="0">
                <a:latin typeface="Calibri"/>
                <a:cs typeface="Calibri"/>
              </a:rPr>
              <a:t>deficit:</a:t>
            </a:r>
            <a:endParaRPr sz="1600">
              <a:latin typeface="Calibri"/>
              <a:cs typeface="Calibri"/>
            </a:endParaRPr>
          </a:p>
          <a:p>
            <a:pPr marL="342265" indent="-342265">
              <a:lnSpc>
                <a:spcPct val="100000"/>
              </a:lnSpc>
              <a:spcBef>
                <a:spcPts val="380"/>
              </a:spcBef>
              <a:buFont typeface="Arial"/>
              <a:buChar char="•"/>
              <a:tabLst>
                <a:tab pos="342265" algn="l"/>
                <a:tab pos="342900" algn="l"/>
              </a:tabLst>
            </a:pPr>
            <a:r>
              <a:rPr sz="1600" spc="-30" dirty="0">
                <a:latin typeface="Calibri"/>
                <a:cs typeface="Calibri"/>
              </a:rPr>
              <a:t>Trade </a:t>
            </a:r>
            <a:r>
              <a:rPr sz="1600" spc="-5" dirty="0">
                <a:latin typeface="Calibri"/>
                <a:cs typeface="Calibri"/>
              </a:rPr>
              <a:t>deficit </a:t>
            </a:r>
            <a:r>
              <a:rPr sz="1600" spc="-10" dirty="0">
                <a:latin typeface="Calibri"/>
                <a:cs typeface="Calibri"/>
              </a:rPr>
              <a:t>(7-12/2017):</a:t>
            </a:r>
            <a:endParaRPr sz="1600">
              <a:latin typeface="Calibri"/>
              <a:cs typeface="Calibri"/>
            </a:endParaRPr>
          </a:p>
          <a:p>
            <a:pPr marL="342265" indent="-342265">
              <a:lnSpc>
                <a:spcPct val="100000"/>
              </a:lnSpc>
              <a:spcBef>
                <a:spcPts val="390"/>
              </a:spcBef>
              <a:buFont typeface="Arial"/>
              <a:buChar char="•"/>
              <a:tabLst>
                <a:tab pos="342265" algn="l"/>
                <a:tab pos="342900" algn="l"/>
              </a:tabLst>
            </a:pPr>
            <a:r>
              <a:rPr sz="1600" spc="-10" dirty="0">
                <a:latin typeface="Calibri"/>
                <a:cs typeface="Calibri"/>
              </a:rPr>
              <a:t>Population</a:t>
            </a:r>
            <a:r>
              <a:rPr sz="1600" spc="-25" dirty="0">
                <a:latin typeface="Calibri"/>
                <a:cs typeface="Calibri"/>
              </a:rPr>
              <a:t> </a:t>
            </a:r>
            <a:r>
              <a:rPr sz="1600" spc="-10" dirty="0">
                <a:latin typeface="Calibri"/>
                <a:cs typeface="Calibri"/>
              </a:rPr>
              <a:t>growth:</a:t>
            </a:r>
            <a:endParaRPr sz="1600">
              <a:latin typeface="Calibri"/>
              <a:cs typeface="Calibri"/>
            </a:endParaRPr>
          </a:p>
          <a:p>
            <a:pPr marL="342265" indent="-342265">
              <a:lnSpc>
                <a:spcPct val="100000"/>
              </a:lnSpc>
              <a:spcBef>
                <a:spcPts val="384"/>
              </a:spcBef>
              <a:buFont typeface="Arial"/>
              <a:buChar char="•"/>
              <a:tabLst>
                <a:tab pos="342265" algn="l"/>
                <a:tab pos="342900" algn="l"/>
              </a:tabLst>
            </a:pPr>
            <a:r>
              <a:rPr sz="1600" spc="-10" dirty="0">
                <a:latin typeface="Calibri"/>
                <a:cs typeface="Calibri"/>
              </a:rPr>
              <a:t>Unemployment </a:t>
            </a:r>
            <a:r>
              <a:rPr sz="1600" spc="-5" dirty="0">
                <a:latin typeface="Calibri"/>
                <a:cs typeface="Calibri"/>
              </a:rPr>
              <a:t>in</a:t>
            </a:r>
            <a:r>
              <a:rPr sz="1600" spc="5" dirty="0">
                <a:latin typeface="Calibri"/>
                <a:cs typeface="Calibri"/>
              </a:rPr>
              <a:t> </a:t>
            </a:r>
            <a:r>
              <a:rPr sz="1600" spc="-10" dirty="0">
                <a:latin typeface="Calibri"/>
                <a:cs typeface="Calibri"/>
              </a:rPr>
              <a:t>2017</a:t>
            </a:r>
            <a:endParaRPr sz="1600">
              <a:latin typeface="Calibri"/>
              <a:cs typeface="Calibri"/>
            </a:endParaRPr>
          </a:p>
          <a:p>
            <a:pPr marL="342265" indent="-342265">
              <a:lnSpc>
                <a:spcPct val="100000"/>
              </a:lnSpc>
              <a:spcBef>
                <a:spcPts val="380"/>
              </a:spcBef>
              <a:buFont typeface="Arial"/>
              <a:buChar char="•"/>
              <a:tabLst>
                <a:tab pos="342265" algn="l"/>
                <a:tab pos="342900" algn="l"/>
              </a:tabLst>
            </a:pPr>
            <a:r>
              <a:rPr sz="1600" spc="-10" dirty="0">
                <a:latin typeface="Calibri"/>
                <a:cs typeface="Calibri"/>
              </a:rPr>
              <a:t>Inflation </a:t>
            </a:r>
            <a:r>
              <a:rPr sz="1600" spc="-5" dirty="0">
                <a:latin typeface="Calibri"/>
                <a:cs typeface="Calibri"/>
              </a:rPr>
              <a:t>in</a:t>
            </a:r>
            <a:r>
              <a:rPr sz="1600" spc="-40" dirty="0">
                <a:latin typeface="Calibri"/>
                <a:cs typeface="Calibri"/>
              </a:rPr>
              <a:t> </a:t>
            </a:r>
            <a:r>
              <a:rPr sz="1600" spc="-10" dirty="0">
                <a:latin typeface="Calibri"/>
                <a:cs typeface="Calibri"/>
              </a:rPr>
              <a:t>2017</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10" dirty="0">
                <a:latin typeface="Calibri"/>
                <a:cs typeface="Calibri"/>
              </a:rPr>
              <a:t>security</a:t>
            </a:r>
            <a:r>
              <a:rPr sz="1600" spc="10" dirty="0">
                <a:latin typeface="Calibri"/>
                <a:cs typeface="Calibri"/>
              </a:rPr>
              <a:t> </a:t>
            </a:r>
            <a:r>
              <a:rPr sz="1600" spc="-5" dirty="0">
                <a:latin typeface="Calibri"/>
                <a:cs typeface="Calibri"/>
              </a:rPr>
              <a:t>situation</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15" dirty="0">
                <a:latin typeface="Calibri"/>
                <a:cs typeface="Calibri"/>
              </a:rPr>
              <a:t>Foreign </a:t>
            </a:r>
            <a:r>
              <a:rPr sz="1600" spc="-10" dirty="0">
                <a:latin typeface="Calibri"/>
                <a:cs typeface="Calibri"/>
              </a:rPr>
              <a:t>Direct</a:t>
            </a:r>
            <a:r>
              <a:rPr sz="1600" dirty="0">
                <a:latin typeface="Calibri"/>
                <a:cs typeface="Calibri"/>
              </a:rPr>
              <a:t> </a:t>
            </a:r>
            <a:r>
              <a:rPr sz="1600" spc="-10" dirty="0">
                <a:latin typeface="Calibri"/>
                <a:cs typeface="Calibri"/>
              </a:rPr>
              <a:t>investment</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10" dirty="0">
                <a:latin typeface="Calibri"/>
                <a:cs typeface="Calibri"/>
              </a:rPr>
              <a:t>Education</a:t>
            </a:r>
            <a:r>
              <a:rPr sz="1600" spc="-20" dirty="0">
                <a:latin typeface="Calibri"/>
                <a:cs typeface="Calibri"/>
              </a:rPr>
              <a:t> </a:t>
            </a:r>
            <a:r>
              <a:rPr sz="1600" spc="-10" dirty="0">
                <a:latin typeface="Calibri"/>
                <a:cs typeface="Calibri"/>
              </a:rPr>
              <a:t>Funds:</a:t>
            </a:r>
            <a:endParaRPr sz="1600">
              <a:latin typeface="Calibri"/>
              <a:cs typeface="Calibri"/>
            </a:endParaRPr>
          </a:p>
          <a:p>
            <a:pPr marL="342265" indent="-342265">
              <a:lnSpc>
                <a:spcPct val="100000"/>
              </a:lnSpc>
              <a:spcBef>
                <a:spcPts val="385"/>
              </a:spcBef>
              <a:buFont typeface="Arial"/>
              <a:buChar char="•"/>
              <a:tabLst>
                <a:tab pos="342265" algn="l"/>
                <a:tab pos="342900" algn="l"/>
              </a:tabLst>
            </a:pPr>
            <a:r>
              <a:rPr sz="1600" spc="-30" dirty="0">
                <a:latin typeface="Calibri"/>
                <a:cs typeface="Calibri"/>
              </a:rPr>
              <a:t>Target:</a:t>
            </a:r>
            <a:endParaRPr sz="1600">
              <a:latin typeface="Calibri"/>
              <a:cs typeface="Calibri"/>
            </a:endParaRPr>
          </a:p>
        </p:txBody>
      </p:sp>
      <p:sp>
        <p:nvSpPr>
          <p:cNvPr id="8" name="object 8"/>
          <p:cNvSpPr txBox="1"/>
          <p:nvPr/>
        </p:nvSpPr>
        <p:spPr>
          <a:xfrm>
            <a:off x="3516121" y="5022875"/>
            <a:ext cx="2472055" cy="610870"/>
          </a:xfrm>
          <a:prstGeom prst="rect">
            <a:avLst/>
          </a:prstGeom>
        </p:spPr>
        <p:txBody>
          <a:bodyPr vert="horz" wrap="square" lIns="0" tIns="12700" rIns="0" bIns="0" rtlCol="0">
            <a:spAutoFit/>
          </a:bodyPr>
          <a:lstStyle/>
          <a:p>
            <a:pPr marR="5080">
              <a:lnSpc>
                <a:spcPct val="120000"/>
              </a:lnSpc>
              <a:spcBef>
                <a:spcPts val="100"/>
              </a:spcBef>
            </a:pPr>
            <a:r>
              <a:rPr sz="1600" spc="-5" dirty="0">
                <a:latin typeface="Calibri"/>
                <a:cs typeface="Calibri"/>
              </a:rPr>
              <a:t>1.5 </a:t>
            </a:r>
            <a:r>
              <a:rPr sz="1600" spc="-10" dirty="0">
                <a:latin typeface="Calibri"/>
                <a:cs typeface="Calibri"/>
              </a:rPr>
              <a:t>to 2.0% </a:t>
            </a:r>
            <a:r>
              <a:rPr sz="1600" spc="-5" dirty="0">
                <a:latin typeface="Calibri"/>
                <a:cs typeface="Calibri"/>
              </a:rPr>
              <a:t>of the </a:t>
            </a:r>
            <a:r>
              <a:rPr sz="1600" spc="-10" dirty="0">
                <a:latin typeface="Calibri"/>
                <a:cs typeface="Calibri"/>
              </a:rPr>
              <a:t>total </a:t>
            </a:r>
            <a:r>
              <a:rPr sz="1600" spc="-5" dirty="0">
                <a:latin typeface="Calibri"/>
                <a:cs typeface="Calibri"/>
              </a:rPr>
              <a:t>GDP  Min. </a:t>
            </a:r>
            <a:r>
              <a:rPr sz="1600" spc="-10" dirty="0">
                <a:latin typeface="Calibri"/>
                <a:cs typeface="Calibri"/>
              </a:rPr>
              <a:t>over </a:t>
            </a:r>
            <a:r>
              <a:rPr sz="1600" spc="-5" dirty="0">
                <a:latin typeface="Calibri"/>
                <a:cs typeface="Calibri"/>
              </a:rPr>
              <a:t>7% of the </a:t>
            </a:r>
            <a:r>
              <a:rPr sz="1600" spc="-10" dirty="0">
                <a:latin typeface="Calibri"/>
                <a:cs typeface="Calibri"/>
              </a:rPr>
              <a:t>total</a:t>
            </a:r>
            <a:r>
              <a:rPr sz="1600" spc="10" dirty="0">
                <a:latin typeface="Calibri"/>
                <a:cs typeface="Calibri"/>
              </a:rPr>
              <a:t> </a:t>
            </a:r>
            <a:r>
              <a:rPr sz="1600" spc="-5" dirty="0">
                <a:latin typeface="Calibri"/>
                <a:cs typeface="Calibri"/>
              </a:rPr>
              <a:t>GDP</a:t>
            </a:r>
            <a:endParaRPr sz="1600">
              <a:latin typeface="Calibri"/>
              <a:cs typeface="Calibri"/>
            </a:endParaRPr>
          </a:p>
        </p:txBody>
      </p:sp>
      <p:sp>
        <p:nvSpPr>
          <p:cNvPr id="9" name="object 9"/>
          <p:cNvSpPr/>
          <p:nvPr/>
        </p:nvSpPr>
        <p:spPr>
          <a:xfrm>
            <a:off x="0" y="6017809"/>
            <a:ext cx="9143999" cy="837492"/>
          </a:xfrm>
          <a:prstGeom prst="rect">
            <a:avLst/>
          </a:prstGeom>
          <a:blipFill>
            <a:blip r:embed="rId2" cstate="print"/>
            <a:stretch>
              <a:fillRect/>
            </a:stretch>
          </a:blipFill>
        </p:spPr>
        <p:txBody>
          <a:bodyPr wrap="square" lIns="0" tIns="0" rIns="0" bIns="0" rtlCol="0"/>
          <a:lstStyle/>
          <a:p>
            <a:endParaRPr/>
          </a:p>
        </p:txBody>
      </p:sp>
      <p:sp>
        <p:nvSpPr>
          <p:cNvPr id="10" name="Slide Number Placeholder 9"/>
          <p:cNvSpPr>
            <a:spLocks noGrp="1"/>
          </p:cNvSpPr>
          <p:nvPr>
            <p:ph type="sldNum" sz="quarter" idx="12"/>
          </p:nvPr>
        </p:nvSpPr>
        <p:spPr/>
        <p:txBody>
          <a:bodyPr/>
          <a:lstStyle/>
          <a:p>
            <a:fld id="{B6F15528-21DE-4FAA-801E-634DDDAF4B2B}" type="slidenum">
              <a:rPr lang="en-US" smtClean="0"/>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5573" y="404634"/>
            <a:ext cx="7772400" cy="1224280"/>
          </a:xfrm>
          <a:prstGeom prst="rect">
            <a:avLst/>
          </a:prstGeom>
          <a:solidFill>
            <a:srgbClr val="D9D9D9"/>
          </a:solidFill>
          <a:ln w="28575">
            <a:solidFill>
              <a:srgbClr val="000000"/>
            </a:solidFill>
          </a:ln>
        </p:spPr>
        <p:txBody>
          <a:bodyPr vert="horz" wrap="square" lIns="0" tIns="240665" rIns="0" bIns="0" rtlCol="0">
            <a:spAutoFit/>
          </a:bodyPr>
          <a:lstStyle/>
          <a:p>
            <a:pPr marL="540385">
              <a:lnSpc>
                <a:spcPct val="100000"/>
              </a:lnSpc>
              <a:spcBef>
                <a:spcPts val="1895"/>
              </a:spcBef>
            </a:pPr>
            <a:r>
              <a:rPr sz="4400" b="0" spc="-5" dirty="0">
                <a:latin typeface="Calibri"/>
                <a:cs typeface="Calibri"/>
              </a:rPr>
              <a:t>ALLAMA </a:t>
            </a:r>
            <a:r>
              <a:rPr sz="4400" b="0" dirty="0">
                <a:latin typeface="Calibri"/>
                <a:cs typeface="Calibri"/>
              </a:rPr>
              <a:t>MOHAMMAD</a:t>
            </a:r>
            <a:r>
              <a:rPr sz="4400" b="0" spc="-20" dirty="0">
                <a:latin typeface="Calibri"/>
                <a:cs typeface="Calibri"/>
              </a:rPr>
              <a:t> </a:t>
            </a:r>
            <a:r>
              <a:rPr sz="4400" b="0" spc="-10" dirty="0">
                <a:latin typeface="Calibri"/>
                <a:cs typeface="Calibri"/>
              </a:rPr>
              <a:t>IQBAL</a:t>
            </a:r>
            <a:endParaRPr sz="4400">
              <a:latin typeface="Calibri"/>
              <a:cs typeface="Calibri"/>
            </a:endParaRPr>
          </a:p>
        </p:txBody>
      </p:sp>
      <p:sp>
        <p:nvSpPr>
          <p:cNvPr id="3" name="object 3"/>
          <p:cNvSpPr/>
          <p:nvPr/>
        </p:nvSpPr>
        <p:spPr>
          <a:xfrm>
            <a:off x="755573" y="2276855"/>
            <a:ext cx="7776845" cy="3168650"/>
          </a:xfrm>
          <a:custGeom>
            <a:avLst/>
            <a:gdLst/>
            <a:ahLst/>
            <a:cxnLst/>
            <a:rect l="l" t="t" r="r" b="b"/>
            <a:pathLst>
              <a:path w="7776845" h="3168650">
                <a:moveTo>
                  <a:pt x="0" y="3168395"/>
                </a:moveTo>
                <a:lnTo>
                  <a:pt x="7776845" y="3168395"/>
                </a:lnTo>
                <a:lnTo>
                  <a:pt x="7776845" y="0"/>
                </a:lnTo>
                <a:lnTo>
                  <a:pt x="0" y="0"/>
                </a:lnTo>
                <a:lnTo>
                  <a:pt x="0" y="3168395"/>
                </a:lnTo>
                <a:close/>
              </a:path>
            </a:pathLst>
          </a:custGeom>
          <a:solidFill>
            <a:srgbClr val="D9D9D9"/>
          </a:solidFill>
        </p:spPr>
        <p:txBody>
          <a:bodyPr wrap="square" lIns="0" tIns="0" rIns="0" bIns="0" rtlCol="0"/>
          <a:lstStyle/>
          <a:p>
            <a:endParaRPr/>
          </a:p>
        </p:txBody>
      </p:sp>
      <p:sp>
        <p:nvSpPr>
          <p:cNvPr id="4" name="object 4"/>
          <p:cNvSpPr/>
          <p:nvPr/>
        </p:nvSpPr>
        <p:spPr>
          <a:xfrm>
            <a:off x="755573" y="2276855"/>
            <a:ext cx="7776845" cy="3168650"/>
          </a:xfrm>
          <a:custGeom>
            <a:avLst/>
            <a:gdLst/>
            <a:ahLst/>
            <a:cxnLst/>
            <a:rect l="l" t="t" r="r" b="b"/>
            <a:pathLst>
              <a:path w="7776845" h="3168650">
                <a:moveTo>
                  <a:pt x="0" y="3168395"/>
                </a:moveTo>
                <a:lnTo>
                  <a:pt x="7776845" y="3168395"/>
                </a:lnTo>
                <a:lnTo>
                  <a:pt x="7776845" y="0"/>
                </a:lnTo>
                <a:lnTo>
                  <a:pt x="0" y="0"/>
                </a:lnTo>
                <a:lnTo>
                  <a:pt x="0" y="3168395"/>
                </a:lnTo>
                <a:close/>
              </a:path>
            </a:pathLst>
          </a:custGeom>
          <a:ln w="28575">
            <a:solidFill>
              <a:srgbClr val="000000"/>
            </a:solidFill>
          </a:ln>
        </p:spPr>
        <p:txBody>
          <a:bodyPr wrap="square" lIns="0" tIns="0" rIns="0" bIns="0" rtlCol="0"/>
          <a:lstStyle/>
          <a:p>
            <a:endParaRPr/>
          </a:p>
        </p:txBody>
      </p:sp>
      <p:sp>
        <p:nvSpPr>
          <p:cNvPr id="5" name="object 5"/>
          <p:cNvSpPr txBox="1"/>
          <p:nvPr/>
        </p:nvSpPr>
        <p:spPr>
          <a:xfrm>
            <a:off x="946200" y="2204745"/>
            <a:ext cx="7397750" cy="2583815"/>
          </a:xfrm>
          <a:prstGeom prst="rect">
            <a:avLst/>
          </a:prstGeom>
        </p:spPr>
        <p:txBody>
          <a:bodyPr vert="horz" wrap="square" lIns="0" tIns="12700" rIns="0" bIns="0" rtlCol="0">
            <a:spAutoFit/>
          </a:bodyPr>
          <a:lstStyle/>
          <a:p>
            <a:pPr marL="1134110" marR="1129030" indent="-1905" algn="ctr">
              <a:lnSpc>
                <a:spcPct val="120000"/>
              </a:lnSpc>
              <a:spcBef>
                <a:spcPts val="100"/>
              </a:spcBef>
            </a:pPr>
            <a:r>
              <a:rPr sz="2800" spc="-165" dirty="0">
                <a:latin typeface="Arial"/>
                <a:cs typeface="Arial"/>
              </a:rPr>
              <a:t>دنراد </a:t>
            </a:r>
            <a:r>
              <a:rPr sz="2800" spc="-540" dirty="0">
                <a:latin typeface="Arial"/>
                <a:cs typeface="Arial"/>
              </a:rPr>
              <a:t>ناسکی </a:t>
            </a:r>
            <a:r>
              <a:rPr sz="2800" spc="-495" dirty="0">
                <a:latin typeface="Arial"/>
                <a:cs typeface="Arial"/>
              </a:rPr>
              <a:t>قفا</a:t>
            </a:r>
            <a:r>
              <a:rPr sz="2800" spc="-215" dirty="0">
                <a:latin typeface="Arial"/>
                <a:cs typeface="Arial"/>
              </a:rPr>
              <a:t> </a:t>
            </a:r>
            <a:r>
              <a:rPr sz="2800" spc="-5" dirty="0">
                <a:latin typeface="Arial"/>
                <a:cs typeface="Arial"/>
              </a:rPr>
              <a:t>رد ار </a:t>
            </a:r>
            <a:r>
              <a:rPr sz="2800" spc="-35" dirty="0">
                <a:latin typeface="Arial"/>
                <a:cs typeface="Arial"/>
              </a:rPr>
              <a:t>دوخ </a:t>
            </a:r>
            <a:r>
              <a:rPr sz="2800" spc="-265" dirty="0">
                <a:latin typeface="Arial"/>
                <a:cs typeface="Arial"/>
              </a:rPr>
              <a:t>زاورپ </a:t>
            </a:r>
            <a:r>
              <a:rPr sz="2800" dirty="0">
                <a:latin typeface="Arial"/>
                <a:cs typeface="Arial"/>
              </a:rPr>
              <a:t>ود </a:t>
            </a:r>
            <a:r>
              <a:rPr sz="2800" spc="229" dirty="0">
                <a:latin typeface="Arial"/>
                <a:cs typeface="Arial"/>
              </a:rPr>
              <a:t>ره  </a:t>
            </a:r>
            <a:r>
              <a:rPr sz="2800" spc="-30" dirty="0">
                <a:latin typeface="Arial"/>
                <a:cs typeface="Arial"/>
              </a:rPr>
              <a:t>شدوخ </a:t>
            </a:r>
            <a:r>
              <a:rPr sz="2800" spc="-235" dirty="0">
                <a:latin typeface="Arial"/>
                <a:cs typeface="Arial"/>
              </a:rPr>
              <a:t>،نیهاش </a:t>
            </a:r>
            <a:r>
              <a:rPr sz="2800" spc="-210" dirty="0">
                <a:latin typeface="Arial"/>
                <a:cs typeface="Arial"/>
              </a:rPr>
              <a:t>؛تسا </a:t>
            </a:r>
            <a:r>
              <a:rPr sz="2800" spc="-35" dirty="0">
                <a:latin typeface="Arial"/>
                <a:cs typeface="Arial"/>
              </a:rPr>
              <a:t>دوخ </a:t>
            </a:r>
            <a:r>
              <a:rPr sz="2800" spc="-375" dirty="0">
                <a:latin typeface="Arial"/>
                <a:cs typeface="Arial"/>
              </a:rPr>
              <a:t>یایند </a:t>
            </a:r>
            <a:r>
              <a:rPr sz="2800" spc="-10" dirty="0">
                <a:latin typeface="Arial"/>
                <a:cs typeface="Arial"/>
              </a:rPr>
              <a:t>یاراد</a:t>
            </a:r>
            <a:r>
              <a:rPr sz="2800" spc="-55" dirty="0">
                <a:latin typeface="Arial"/>
                <a:cs typeface="Arial"/>
              </a:rPr>
              <a:t> </a:t>
            </a:r>
            <a:r>
              <a:rPr sz="2800" spc="-395" dirty="0">
                <a:latin typeface="Arial"/>
                <a:cs typeface="Arial"/>
              </a:rPr>
              <a:t>گرگ</a:t>
            </a:r>
            <a:endParaRPr sz="2800">
              <a:latin typeface="Arial"/>
              <a:cs typeface="Arial"/>
            </a:endParaRPr>
          </a:p>
          <a:p>
            <a:pPr>
              <a:lnSpc>
                <a:spcPct val="100000"/>
              </a:lnSpc>
              <a:spcBef>
                <a:spcPts val="25"/>
              </a:spcBef>
            </a:pPr>
            <a:endParaRPr sz="4050">
              <a:latin typeface="Times New Roman"/>
              <a:cs typeface="Times New Roman"/>
            </a:endParaRPr>
          </a:p>
          <a:p>
            <a:pPr algn="ctr">
              <a:lnSpc>
                <a:spcPct val="100000"/>
              </a:lnSpc>
            </a:pPr>
            <a:r>
              <a:rPr sz="2800" i="1" spc="-5" dirty="0">
                <a:latin typeface="Calibri"/>
                <a:cs typeface="Calibri"/>
              </a:rPr>
              <a:t>Both </a:t>
            </a:r>
            <a:r>
              <a:rPr sz="2800" i="1" spc="-10" dirty="0">
                <a:latin typeface="Calibri"/>
                <a:cs typeface="Calibri"/>
              </a:rPr>
              <a:t>have </a:t>
            </a:r>
            <a:r>
              <a:rPr sz="2800" i="1" spc="-5" dirty="0">
                <a:latin typeface="Calibri"/>
                <a:cs typeface="Calibri"/>
              </a:rPr>
              <a:t>their </a:t>
            </a:r>
            <a:r>
              <a:rPr sz="2800" i="1" spc="-10" dirty="0">
                <a:latin typeface="Calibri"/>
                <a:cs typeface="Calibri"/>
              </a:rPr>
              <a:t>flight </a:t>
            </a:r>
            <a:r>
              <a:rPr sz="2800" i="1" spc="-5" dirty="0">
                <a:latin typeface="Calibri"/>
                <a:cs typeface="Calibri"/>
              </a:rPr>
              <a:t>in the same</a:t>
            </a:r>
            <a:r>
              <a:rPr sz="2800" i="1" spc="40" dirty="0">
                <a:latin typeface="Calibri"/>
                <a:cs typeface="Calibri"/>
              </a:rPr>
              <a:t> </a:t>
            </a:r>
            <a:r>
              <a:rPr sz="2800" i="1" spc="-15" dirty="0">
                <a:latin typeface="Calibri"/>
                <a:cs typeface="Calibri"/>
              </a:rPr>
              <a:t>horizon</a:t>
            </a:r>
            <a:endParaRPr sz="2800">
              <a:latin typeface="Calibri"/>
              <a:cs typeface="Calibri"/>
            </a:endParaRPr>
          </a:p>
          <a:p>
            <a:pPr algn="ctr">
              <a:lnSpc>
                <a:spcPct val="100000"/>
              </a:lnSpc>
              <a:spcBef>
                <a:spcPts val="675"/>
              </a:spcBef>
            </a:pPr>
            <a:r>
              <a:rPr sz="2800" i="1" spc="-5" dirty="0">
                <a:latin typeface="Calibri"/>
                <a:cs typeface="Calibri"/>
              </a:rPr>
              <a:t>The vulture has its own world; the shaheen, its</a:t>
            </a:r>
            <a:r>
              <a:rPr sz="2800" i="1" spc="30" dirty="0">
                <a:latin typeface="Calibri"/>
                <a:cs typeface="Calibri"/>
              </a:rPr>
              <a:t> </a:t>
            </a:r>
            <a:r>
              <a:rPr sz="2800" i="1" spc="-10" dirty="0">
                <a:latin typeface="Calibri"/>
                <a:cs typeface="Calibri"/>
              </a:rPr>
              <a:t>own</a:t>
            </a:r>
            <a:endParaRPr sz="2800">
              <a:latin typeface="Calibri"/>
              <a:cs typeface="Calibri"/>
            </a:endParaRPr>
          </a:p>
        </p:txBody>
      </p:sp>
      <p:sp>
        <p:nvSpPr>
          <p:cNvPr id="6" name="object 6"/>
          <p:cNvSpPr/>
          <p:nvPr/>
        </p:nvSpPr>
        <p:spPr>
          <a:xfrm>
            <a:off x="0" y="6063640"/>
            <a:ext cx="9134396" cy="794357"/>
          </a:xfrm>
          <a:prstGeom prst="rect">
            <a:avLst/>
          </a:prstGeom>
          <a:blipFill>
            <a:blip r:embed="rId2" cstate="print"/>
            <a:stretch>
              <a:fillRect/>
            </a:stretch>
          </a:blipFill>
        </p:spPr>
        <p:txBody>
          <a:bodyPr wrap="square" lIns="0" tIns="0" rIns="0" bIns="0" rtlCol="0"/>
          <a:lstStyle/>
          <a:p>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005" y="332625"/>
            <a:ext cx="7772400" cy="1152525"/>
          </a:xfrm>
          <a:prstGeom prst="rect">
            <a:avLst/>
          </a:prstGeom>
          <a:solidFill>
            <a:srgbClr val="D9D9D9"/>
          </a:solidFill>
          <a:ln w="28575">
            <a:solidFill>
              <a:srgbClr val="000000"/>
            </a:solidFill>
          </a:ln>
        </p:spPr>
        <p:txBody>
          <a:bodyPr vert="horz" wrap="square" lIns="0" tIns="306705" rIns="0" bIns="0" rtlCol="0">
            <a:spAutoFit/>
          </a:bodyPr>
          <a:lstStyle/>
          <a:p>
            <a:pPr marL="2678430">
              <a:lnSpc>
                <a:spcPct val="100000"/>
              </a:lnSpc>
              <a:spcBef>
                <a:spcPts val="2415"/>
              </a:spcBef>
            </a:pPr>
            <a:r>
              <a:rPr spc="-5" dirty="0"/>
              <a:t>1. </a:t>
            </a:r>
            <a:r>
              <a:rPr dirty="0"/>
              <a:t>SOFT SKILLS</a:t>
            </a:r>
          </a:p>
        </p:txBody>
      </p:sp>
      <p:sp>
        <p:nvSpPr>
          <p:cNvPr id="3" name="object 3"/>
          <p:cNvSpPr/>
          <p:nvPr/>
        </p:nvSpPr>
        <p:spPr>
          <a:xfrm>
            <a:off x="680770" y="1648548"/>
            <a:ext cx="7776845" cy="4229100"/>
          </a:xfrm>
          <a:custGeom>
            <a:avLst/>
            <a:gdLst/>
            <a:ahLst/>
            <a:cxnLst/>
            <a:rect l="l" t="t" r="r" b="b"/>
            <a:pathLst>
              <a:path w="7776845" h="4229100">
                <a:moveTo>
                  <a:pt x="0" y="4228719"/>
                </a:moveTo>
                <a:lnTo>
                  <a:pt x="7776845" y="4228719"/>
                </a:lnTo>
                <a:lnTo>
                  <a:pt x="7776845" y="0"/>
                </a:lnTo>
                <a:lnTo>
                  <a:pt x="0" y="0"/>
                </a:lnTo>
                <a:lnTo>
                  <a:pt x="0" y="4228719"/>
                </a:lnTo>
                <a:close/>
              </a:path>
            </a:pathLst>
          </a:custGeom>
          <a:solidFill>
            <a:srgbClr val="D9D9D9"/>
          </a:solidFill>
        </p:spPr>
        <p:txBody>
          <a:bodyPr wrap="square" lIns="0" tIns="0" rIns="0" bIns="0" rtlCol="0"/>
          <a:lstStyle/>
          <a:p>
            <a:endParaRPr/>
          </a:p>
        </p:txBody>
      </p:sp>
      <p:sp>
        <p:nvSpPr>
          <p:cNvPr id="4" name="object 4"/>
          <p:cNvSpPr/>
          <p:nvPr/>
        </p:nvSpPr>
        <p:spPr>
          <a:xfrm>
            <a:off x="680770" y="1648548"/>
            <a:ext cx="7776845" cy="4229100"/>
          </a:xfrm>
          <a:custGeom>
            <a:avLst/>
            <a:gdLst/>
            <a:ahLst/>
            <a:cxnLst/>
            <a:rect l="l" t="t" r="r" b="b"/>
            <a:pathLst>
              <a:path w="7776845" h="4229100">
                <a:moveTo>
                  <a:pt x="0" y="4228719"/>
                </a:moveTo>
                <a:lnTo>
                  <a:pt x="7776845" y="4228719"/>
                </a:lnTo>
                <a:lnTo>
                  <a:pt x="7776845" y="0"/>
                </a:lnTo>
                <a:lnTo>
                  <a:pt x="0" y="0"/>
                </a:lnTo>
                <a:lnTo>
                  <a:pt x="0" y="4228719"/>
                </a:lnTo>
                <a:close/>
              </a:path>
            </a:pathLst>
          </a:custGeom>
          <a:ln w="28575">
            <a:solidFill>
              <a:srgbClr val="000000"/>
            </a:solidFill>
          </a:ln>
        </p:spPr>
        <p:txBody>
          <a:bodyPr wrap="square" lIns="0" tIns="0" rIns="0" bIns="0" rtlCol="0"/>
          <a:lstStyle/>
          <a:p>
            <a:endParaRPr/>
          </a:p>
        </p:txBody>
      </p:sp>
      <p:sp>
        <p:nvSpPr>
          <p:cNvPr id="5" name="object 5"/>
          <p:cNvSpPr txBox="1"/>
          <p:nvPr/>
        </p:nvSpPr>
        <p:spPr>
          <a:xfrm>
            <a:off x="759663" y="1674367"/>
            <a:ext cx="7590790" cy="4169731"/>
          </a:xfrm>
          <a:prstGeom prst="rect">
            <a:avLst/>
          </a:prstGeom>
        </p:spPr>
        <p:txBody>
          <a:bodyPr vert="horz" wrap="square" lIns="0" tIns="12065" rIns="0" bIns="0" rtlCol="0">
            <a:spAutoFit/>
          </a:bodyPr>
          <a:lstStyle/>
          <a:p>
            <a:pPr marL="184785" marR="269875" indent="-172085">
              <a:lnSpc>
                <a:spcPct val="100000"/>
              </a:lnSpc>
              <a:spcBef>
                <a:spcPts val="95"/>
              </a:spcBef>
              <a:buFont typeface="Arial"/>
              <a:buChar char="•"/>
              <a:tabLst>
                <a:tab pos="184785" algn="l"/>
                <a:tab pos="185420" algn="l"/>
              </a:tabLst>
            </a:pPr>
            <a:r>
              <a:rPr sz="1000" b="1" u="sng" spc="-5" dirty="0">
                <a:uFill>
                  <a:solidFill>
                    <a:srgbClr val="000000"/>
                  </a:solidFill>
                </a:uFill>
                <a:latin typeface="Calibri"/>
                <a:cs typeface="Calibri"/>
              </a:rPr>
              <a:t>Inquirers</a:t>
            </a:r>
            <a:r>
              <a:rPr sz="1000" spc="-5" dirty="0">
                <a:latin typeface="Calibri"/>
                <a:cs typeface="Calibri"/>
              </a:rPr>
              <a:t>: Learn to cultivate their curiosity, develop </a:t>
            </a:r>
            <a:r>
              <a:rPr sz="1000" spc="-10" dirty="0">
                <a:latin typeface="Calibri"/>
                <a:cs typeface="Calibri"/>
              </a:rPr>
              <a:t>skills </a:t>
            </a:r>
            <a:r>
              <a:rPr sz="1000" spc="-5" dirty="0">
                <a:latin typeface="Calibri"/>
                <a:cs typeface="Calibri"/>
              </a:rPr>
              <a:t>for inquiry and research, learn independently and with others, </a:t>
            </a:r>
            <a:r>
              <a:rPr sz="1000" spc="-10" dirty="0">
                <a:latin typeface="Calibri"/>
                <a:cs typeface="Calibri"/>
              </a:rPr>
              <a:t>sustain </a:t>
            </a:r>
            <a:r>
              <a:rPr sz="1000" spc="-5" dirty="0">
                <a:latin typeface="Calibri"/>
                <a:cs typeface="Calibri"/>
              </a:rPr>
              <a:t>the love of  learning throughout life</a:t>
            </a:r>
            <a:endParaRPr sz="1000" dirty="0">
              <a:latin typeface="Calibri"/>
              <a:cs typeface="Calibri"/>
            </a:endParaRPr>
          </a:p>
          <a:p>
            <a:pPr>
              <a:lnSpc>
                <a:spcPct val="100000"/>
              </a:lnSpc>
              <a:spcBef>
                <a:spcPts val="10"/>
              </a:spcBef>
              <a:buFont typeface="Arial"/>
              <a:buChar char="•"/>
            </a:pPr>
            <a:endParaRPr sz="1400" dirty="0">
              <a:latin typeface="Times New Roman"/>
              <a:cs typeface="Times New Roman"/>
            </a:endParaRPr>
          </a:p>
          <a:p>
            <a:pPr marL="184785" marR="5080"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Knowledgeable</a:t>
            </a:r>
            <a:r>
              <a:rPr sz="1000" spc="-5" dirty="0">
                <a:latin typeface="Calibri"/>
                <a:cs typeface="Calibri"/>
              </a:rPr>
              <a:t>: </a:t>
            </a:r>
            <a:r>
              <a:rPr sz="1000" spc="-10" dirty="0">
                <a:latin typeface="Calibri"/>
                <a:cs typeface="Calibri"/>
              </a:rPr>
              <a:t>Develop </a:t>
            </a:r>
            <a:r>
              <a:rPr sz="1000" spc="-5" dirty="0">
                <a:latin typeface="Calibri"/>
                <a:cs typeface="Calibri"/>
              </a:rPr>
              <a:t>and </a:t>
            </a:r>
            <a:r>
              <a:rPr sz="1000" spc="-10" dirty="0">
                <a:latin typeface="Calibri"/>
                <a:cs typeface="Calibri"/>
              </a:rPr>
              <a:t>use </a:t>
            </a:r>
            <a:r>
              <a:rPr sz="1000" spc="-5" dirty="0">
                <a:latin typeface="Calibri"/>
                <a:cs typeface="Calibri"/>
              </a:rPr>
              <a:t>conceptual understanding, explore knowledge across a range of disciplines, engage with issues and ideas that  have local and global</a:t>
            </a:r>
            <a:r>
              <a:rPr sz="1000" spc="-20" dirty="0">
                <a:latin typeface="Calibri"/>
                <a:cs typeface="Calibri"/>
              </a:rPr>
              <a:t> </a:t>
            </a:r>
            <a:r>
              <a:rPr sz="1000" spc="-5" dirty="0">
                <a:latin typeface="Calibri"/>
                <a:cs typeface="Calibri"/>
              </a:rPr>
              <a:t>significance</a:t>
            </a:r>
            <a:endParaRPr sz="1000" dirty="0">
              <a:latin typeface="Calibri"/>
              <a:cs typeface="Calibri"/>
            </a:endParaRPr>
          </a:p>
          <a:p>
            <a:pPr>
              <a:lnSpc>
                <a:spcPct val="100000"/>
              </a:lnSpc>
              <a:spcBef>
                <a:spcPts val="15"/>
              </a:spcBef>
              <a:buFont typeface="Arial"/>
              <a:buChar char="•"/>
            </a:pPr>
            <a:endParaRPr sz="1400" dirty="0">
              <a:latin typeface="Times New Roman"/>
              <a:cs typeface="Times New Roman"/>
            </a:endParaRPr>
          </a:p>
          <a:p>
            <a:pPr marL="184785" marR="311785"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Thinkers:</a:t>
            </a:r>
            <a:r>
              <a:rPr sz="1000" b="1" spc="-5" dirty="0">
                <a:latin typeface="Calibri"/>
                <a:cs typeface="Calibri"/>
              </a:rPr>
              <a:t> </a:t>
            </a:r>
            <a:r>
              <a:rPr sz="1000" spc="-10" dirty="0">
                <a:latin typeface="Calibri"/>
                <a:cs typeface="Calibri"/>
              </a:rPr>
              <a:t>Use </a:t>
            </a:r>
            <a:r>
              <a:rPr sz="1000" spc="-5" dirty="0">
                <a:latin typeface="Calibri"/>
                <a:cs typeface="Calibri"/>
              </a:rPr>
              <a:t>critical and creative thinking skills to analyse and take responsible action on complex problems, exercise initiative in making  reasoned and ethical decisions</a:t>
            </a:r>
            <a:endParaRPr sz="1000" dirty="0">
              <a:latin typeface="Calibri"/>
              <a:cs typeface="Calibri"/>
            </a:endParaRPr>
          </a:p>
          <a:p>
            <a:pPr>
              <a:lnSpc>
                <a:spcPct val="100000"/>
              </a:lnSpc>
              <a:spcBef>
                <a:spcPts val="15"/>
              </a:spcBef>
              <a:buFont typeface="Arial"/>
              <a:buChar char="•"/>
            </a:pPr>
            <a:endParaRPr sz="1400" dirty="0">
              <a:latin typeface="Times New Roman"/>
              <a:cs typeface="Times New Roman"/>
            </a:endParaRPr>
          </a:p>
          <a:p>
            <a:pPr marL="184785" marR="415290"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Communicators:</a:t>
            </a:r>
            <a:r>
              <a:rPr sz="1000" b="1" spc="-5" dirty="0">
                <a:latin typeface="Calibri"/>
                <a:cs typeface="Calibri"/>
              </a:rPr>
              <a:t> </a:t>
            </a:r>
            <a:r>
              <a:rPr sz="1000" spc="-5" dirty="0">
                <a:latin typeface="Calibri"/>
                <a:cs typeface="Calibri"/>
              </a:rPr>
              <a:t>Express confidently and creatively in more than one language and in many ways, learn to collaborate effectively, listen  carefully to the perspective of other individuals and</a:t>
            </a:r>
            <a:r>
              <a:rPr sz="1000" spc="20" dirty="0">
                <a:latin typeface="Calibri"/>
                <a:cs typeface="Calibri"/>
              </a:rPr>
              <a:t> </a:t>
            </a:r>
            <a:r>
              <a:rPr sz="1000" spc="-5" dirty="0">
                <a:latin typeface="Calibri"/>
                <a:cs typeface="Calibri"/>
              </a:rPr>
              <a:t>groups</a:t>
            </a:r>
            <a:endParaRPr sz="1000" dirty="0">
              <a:latin typeface="Calibri"/>
              <a:cs typeface="Calibri"/>
            </a:endParaRPr>
          </a:p>
          <a:p>
            <a:pPr>
              <a:lnSpc>
                <a:spcPct val="100000"/>
              </a:lnSpc>
              <a:spcBef>
                <a:spcPts val="15"/>
              </a:spcBef>
              <a:buFont typeface="Arial"/>
              <a:buChar char="•"/>
            </a:pPr>
            <a:endParaRPr sz="1400" dirty="0">
              <a:latin typeface="Times New Roman"/>
              <a:cs typeface="Times New Roman"/>
            </a:endParaRPr>
          </a:p>
          <a:p>
            <a:pPr marL="184785" marR="301625"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Principled:</a:t>
            </a:r>
            <a:r>
              <a:rPr sz="1000" b="1" spc="-5" dirty="0">
                <a:latin typeface="Calibri"/>
                <a:cs typeface="Calibri"/>
              </a:rPr>
              <a:t> </a:t>
            </a:r>
            <a:r>
              <a:rPr sz="1000" spc="-5" dirty="0">
                <a:latin typeface="Calibri"/>
                <a:cs typeface="Calibri"/>
              </a:rPr>
              <a:t>Act with integrity and honesty, with a strong </a:t>
            </a:r>
            <a:r>
              <a:rPr sz="1000" spc="-10" dirty="0">
                <a:latin typeface="Calibri"/>
                <a:cs typeface="Calibri"/>
              </a:rPr>
              <a:t>sense </a:t>
            </a:r>
            <a:r>
              <a:rPr sz="1000" spc="-5" dirty="0">
                <a:latin typeface="Calibri"/>
                <a:cs typeface="Calibri"/>
              </a:rPr>
              <a:t>of fairness and justice, and with respect for the dignity and rights of </a:t>
            </a:r>
            <a:r>
              <a:rPr sz="1000" dirty="0">
                <a:latin typeface="Calibri"/>
                <a:cs typeface="Calibri"/>
              </a:rPr>
              <a:t>people  </a:t>
            </a:r>
            <a:r>
              <a:rPr sz="1000" spc="-5" dirty="0">
                <a:latin typeface="Calibri"/>
                <a:cs typeface="Calibri"/>
              </a:rPr>
              <a:t>everywhere around the world. And </a:t>
            </a:r>
            <a:r>
              <a:rPr sz="1000" spc="-10" dirty="0">
                <a:latin typeface="Calibri"/>
                <a:cs typeface="Calibri"/>
              </a:rPr>
              <a:t>most </a:t>
            </a:r>
            <a:r>
              <a:rPr sz="1000" spc="-5" dirty="0">
                <a:latin typeface="Calibri"/>
                <a:cs typeface="Calibri"/>
              </a:rPr>
              <a:t>importantly, take responsibility for the actions and the consequences of those</a:t>
            </a:r>
            <a:r>
              <a:rPr sz="1000" spc="160" dirty="0">
                <a:latin typeface="Calibri"/>
                <a:cs typeface="Calibri"/>
              </a:rPr>
              <a:t> </a:t>
            </a:r>
            <a:r>
              <a:rPr sz="1000" spc="-5" dirty="0">
                <a:latin typeface="Calibri"/>
                <a:cs typeface="Calibri"/>
              </a:rPr>
              <a:t>actions</a:t>
            </a:r>
            <a:endParaRPr sz="1000" dirty="0">
              <a:latin typeface="Calibri"/>
              <a:cs typeface="Calibri"/>
            </a:endParaRPr>
          </a:p>
          <a:p>
            <a:pPr>
              <a:lnSpc>
                <a:spcPct val="100000"/>
              </a:lnSpc>
              <a:spcBef>
                <a:spcPts val="10"/>
              </a:spcBef>
              <a:buFont typeface="Arial"/>
              <a:buChar char="•"/>
            </a:pPr>
            <a:endParaRPr sz="1400" dirty="0">
              <a:latin typeface="Times New Roman"/>
              <a:cs typeface="Times New Roman"/>
            </a:endParaRPr>
          </a:p>
          <a:p>
            <a:pPr marL="184785" indent="-172085">
              <a:lnSpc>
                <a:spcPct val="100000"/>
              </a:lnSpc>
              <a:spcBef>
                <a:spcPts val="5"/>
              </a:spcBef>
              <a:buFont typeface="Arial"/>
              <a:buChar char="•"/>
              <a:tabLst>
                <a:tab pos="184785" algn="l"/>
                <a:tab pos="185420" algn="l"/>
              </a:tabLst>
            </a:pPr>
            <a:r>
              <a:rPr sz="1000" b="1" u="sng" spc="-5" dirty="0">
                <a:uFill>
                  <a:solidFill>
                    <a:srgbClr val="000000"/>
                  </a:solidFill>
                </a:uFill>
                <a:latin typeface="Calibri"/>
                <a:cs typeface="Calibri"/>
              </a:rPr>
              <a:t>Open-minded:</a:t>
            </a:r>
            <a:r>
              <a:rPr sz="1000" b="1" spc="-5" dirty="0">
                <a:latin typeface="Calibri"/>
                <a:cs typeface="Calibri"/>
              </a:rPr>
              <a:t> </a:t>
            </a:r>
            <a:r>
              <a:rPr sz="1000" spc="-5" dirty="0">
                <a:latin typeface="Calibri"/>
                <a:cs typeface="Calibri"/>
              </a:rPr>
              <a:t>Critically appreciate own culture and personal histories </a:t>
            </a:r>
            <a:r>
              <a:rPr sz="1000" dirty="0">
                <a:latin typeface="Calibri"/>
                <a:cs typeface="Calibri"/>
              </a:rPr>
              <a:t>as </a:t>
            </a:r>
            <a:r>
              <a:rPr sz="1000" spc="-5" dirty="0">
                <a:latin typeface="Calibri"/>
                <a:cs typeface="Calibri"/>
              </a:rPr>
              <a:t>well as the values and traditions of</a:t>
            </a:r>
            <a:r>
              <a:rPr sz="1000" spc="30" dirty="0">
                <a:latin typeface="Calibri"/>
                <a:cs typeface="Calibri"/>
              </a:rPr>
              <a:t> </a:t>
            </a:r>
            <a:r>
              <a:rPr sz="1000" spc="-5" dirty="0">
                <a:latin typeface="Calibri"/>
                <a:cs typeface="Calibri"/>
              </a:rPr>
              <a:t>others</a:t>
            </a:r>
            <a:endParaRPr sz="1000" dirty="0">
              <a:latin typeface="Calibri"/>
              <a:cs typeface="Calibri"/>
            </a:endParaRPr>
          </a:p>
          <a:p>
            <a:pPr>
              <a:lnSpc>
                <a:spcPct val="100000"/>
              </a:lnSpc>
              <a:spcBef>
                <a:spcPts val="10"/>
              </a:spcBef>
              <a:buFont typeface="Arial"/>
              <a:buChar char="•"/>
            </a:pPr>
            <a:endParaRPr sz="1400" dirty="0">
              <a:latin typeface="Times New Roman"/>
              <a:cs typeface="Times New Roman"/>
            </a:endParaRPr>
          </a:p>
          <a:p>
            <a:pPr marL="184785" marR="216535"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Risk-Taker:</a:t>
            </a:r>
            <a:r>
              <a:rPr sz="1000" b="1" spc="-5" dirty="0">
                <a:latin typeface="Calibri"/>
                <a:cs typeface="Calibri"/>
              </a:rPr>
              <a:t> </a:t>
            </a:r>
            <a:r>
              <a:rPr sz="1000" spc="-5" dirty="0">
                <a:latin typeface="Calibri"/>
                <a:cs typeface="Calibri"/>
              </a:rPr>
              <a:t>Approaching uncertainty with forethought and determination. Work independently and cooperatively to explore new ideas and  innovative strategies, to be resourceful and resilient in the face of challenges and</a:t>
            </a:r>
            <a:r>
              <a:rPr sz="1000" spc="50" dirty="0">
                <a:latin typeface="Calibri"/>
                <a:cs typeface="Calibri"/>
              </a:rPr>
              <a:t> </a:t>
            </a:r>
            <a:r>
              <a:rPr sz="1000" spc="-5" dirty="0">
                <a:latin typeface="Calibri"/>
                <a:cs typeface="Calibri"/>
              </a:rPr>
              <a:t>change.</a:t>
            </a:r>
            <a:endParaRPr sz="1000" dirty="0">
              <a:latin typeface="Calibri"/>
              <a:cs typeface="Calibri"/>
            </a:endParaRPr>
          </a:p>
          <a:p>
            <a:pPr marL="213360" indent="-200660">
              <a:lnSpc>
                <a:spcPct val="100000"/>
              </a:lnSpc>
              <a:spcBef>
                <a:spcPts val="240"/>
              </a:spcBef>
              <a:buFont typeface="Arial"/>
              <a:buChar char="•"/>
              <a:tabLst>
                <a:tab pos="213360" algn="l"/>
                <a:tab pos="213995" algn="l"/>
              </a:tabLst>
            </a:pPr>
            <a:r>
              <a:rPr sz="1000" b="1" u="sng" spc="-5" dirty="0">
                <a:uFill>
                  <a:solidFill>
                    <a:srgbClr val="000000"/>
                  </a:solidFill>
                </a:uFill>
                <a:latin typeface="Calibri"/>
                <a:cs typeface="Calibri"/>
              </a:rPr>
              <a:t>Balanced:</a:t>
            </a:r>
            <a:r>
              <a:rPr sz="1000" b="1" spc="-5" dirty="0">
                <a:latin typeface="Calibri"/>
                <a:cs typeface="Calibri"/>
              </a:rPr>
              <a:t> </a:t>
            </a:r>
            <a:r>
              <a:rPr sz="1000" spc="-10" dirty="0">
                <a:latin typeface="Calibri"/>
                <a:cs typeface="Calibri"/>
              </a:rPr>
              <a:t>To </a:t>
            </a:r>
            <a:r>
              <a:rPr sz="1000" spc="-5" dirty="0">
                <a:latin typeface="Calibri"/>
                <a:cs typeface="Calibri"/>
              </a:rPr>
              <a:t>understand the importance of balancing different aspects of lives- intellectual physical </a:t>
            </a:r>
            <a:r>
              <a:rPr sz="1000" dirty="0">
                <a:latin typeface="Calibri"/>
                <a:cs typeface="Calibri"/>
              </a:rPr>
              <a:t>and</a:t>
            </a:r>
            <a:r>
              <a:rPr sz="1000" spc="-5" dirty="0">
                <a:latin typeface="Calibri"/>
                <a:cs typeface="Calibri"/>
              </a:rPr>
              <a:t> emotional</a:t>
            </a:r>
            <a:endParaRPr sz="1000" dirty="0">
              <a:latin typeface="Calibri"/>
              <a:cs typeface="Calibri"/>
            </a:endParaRPr>
          </a:p>
          <a:p>
            <a:pPr>
              <a:lnSpc>
                <a:spcPct val="100000"/>
              </a:lnSpc>
              <a:spcBef>
                <a:spcPts val="15"/>
              </a:spcBef>
              <a:buFont typeface="Arial"/>
              <a:buChar char="•"/>
            </a:pPr>
            <a:endParaRPr sz="1400" dirty="0">
              <a:latin typeface="Times New Roman"/>
              <a:cs typeface="Times New Roman"/>
            </a:endParaRPr>
          </a:p>
          <a:p>
            <a:pPr marL="184785" marR="342900" indent="-172085">
              <a:lnSpc>
                <a:spcPct val="100000"/>
              </a:lnSpc>
              <a:buFont typeface="Arial"/>
              <a:buChar char="•"/>
              <a:tabLst>
                <a:tab pos="184785" algn="l"/>
                <a:tab pos="185420" algn="l"/>
              </a:tabLst>
            </a:pPr>
            <a:r>
              <a:rPr sz="1000" b="1" u="sng" spc="-5" dirty="0">
                <a:uFill>
                  <a:solidFill>
                    <a:srgbClr val="000000"/>
                  </a:solidFill>
                </a:uFill>
                <a:latin typeface="Calibri"/>
                <a:cs typeface="Calibri"/>
              </a:rPr>
              <a:t>Reflective:</a:t>
            </a:r>
            <a:r>
              <a:rPr sz="1000" b="1" spc="-5" dirty="0">
                <a:latin typeface="Calibri"/>
                <a:cs typeface="Calibri"/>
              </a:rPr>
              <a:t> </a:t>
            </a:r>
            <a:r>
              <a:rPr sz="1000" spc="-5" dirty="0">
                <a:latin typeface="Calibri"/>
                <a:cs typeface="Calibri"/>
              </a:rPr>
              <a:t>Thoughtfully consider the world and own ideas and experience and reflect upon them, work to understand the strengths and  </a:t>
            </a:r>
            <a:r>
              <a:rPr sz="1000" spc="-10" dirty="0">
                <a:latin typeface="Calibri"/>
                <a:cs typeface="Calibri"/>
              </a:rPr>
              <a:t>weaknesses </a:t>
            </a:r>
            <a:r>
              <a:rPr sz="1000" spc="-5" dirty="0">
                <a:latin typeface="Calibri"/>
                <a:cs typeface="Calibri"/>
              </a:rPr>
              <a:t>in order to encourage the learning </a:t>
            </a:r>
            <a:r>
              <a:rPr sz="1100" dirty="0">
                <a:latin typeface="Calibri"/>
                <a:cs typeface="Calibri"/>
              </a:rPr>
              <a:t>and </a:t>
            </a:r>
            <a:r>
              <a:rPr sz="1100" spc="-5" dirty="0">
                <a:latin typeface="Calibri"/>
                <a:cs typeface="Calibri"/>
              </a:rPr>
              <a:t>personal</a:t>
            </a:r>
            <a:r>
              <a:rPr sz="1100" spc="15" dirty="0">
                <a:latin typeface="Calibri"/>
                <a:cs typeface="Calibri"/>
              </a:rPr>
              <a:t> </a:t>
            </a:r>
            <a:r>
              <a:rPr sz="1100" dirty="0">
                <a:latin typeface="Calibri"/>
                <a:cs typeface="Calibri"/>
              </a:rPr>
              <a:t>development</a:t>
            </a:r>
          </a:p>
        </p:txBody>
      </p:sp>
      <p:sp>
        <p:nvSpPr>
          <p:cNvPr id="6" name="object 6"/>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005" y="107707"/>
            <a:ext cx="7772400" cy="1602362"/>
          </a:xfrm>
          <a:prstGeom prst="rect">
            <a:avLst/>
          </a:prstGeom>
          <a:solidFill>
            <a:srgbClr val="D9D9D9"/>
          </a:solidFill>
          <a:ln w="28575">
            <a:solidFill>
              <a:srgbClr val="000000"/>
            </a:solidFill>
          </a:ln>
        </p:spPr>
        <p:txBody>
          <a:bodyPr vert="horz" wrap="square" lIns="0" tIns="306705" rIns="0" bIns="0" rtlCol="0">
            <a:spAutoFit/>
          </a:bodyPr>
          <a:lstStyle/>
          <a:p>
            <a:pPr marL="297815">
              <a:lnSpc>
                <a:spcPct val="100000"/>
              </a:lnSpc>
              <a:spcBef>
                <a:spcPts val="2415"/>
              </a:spcBef>
            </a:pPr>
            <a:r>
              <a:rPr spc="-5" dirty="0"/>
              <a:t>2. </a:t>
            </a:r>
            <a:r>
              <a:rPr sz="4000" b="1" spc="-5" dirty="0"/>
              <a:t>DEVELOPMENT OF </a:t>
            </a:r>
            <a:r>
              <a:rPr sz="4000" b="1" spc="-15" dirty="0"/>
              <a:t>RESEARCH</a:t>
            </a:r>
            <a:r>
              <a:rPr sz="4000" b="1" spc="5" dirty="0"/>
              <a:t> </a:t>
            </a:r>
            <a:r>
              <a:rPr sz="4000" b="1" spc="-30" dirty="0"/>
              <a:t>FACILITIES</a:t>
            </a:r>
          </a:p>
        </p:txBody>
      </p:sp>
      <p:sp>
        <p:nvSpPr>
          <p:cNvPr id="3" name="object 3"/>
          <p:cNvSpPr/>
          <p:nvPr/>
        </p:nvSpPr>
        <p:spPr>
          <a:xfrm>
            <a:off x="680770" y="2276855"/>
            <a:ext cx="7780020" cy="2952750"/>
          </a:xfrm>
          <a:custGeom>
            <a:avLst/>
            <a:gdLst/>
            <a:ahLst/>
            <a:cxnLst/>
            <a:rect l="l" t="t" r="r" b="b"/>
            <a:pathLst>
              <a:path w="7780020" h="2952750">
                <a:moveTo>
                  <a:pt x="0" y="2952369"/>
                </a:moveTo>
                <a:lnTo>
                  <a:pt x="7779639" y="2952369"/>
                </a:lnTo>
                <a:lnTo>
                  <a:pt x="7779639" y="0"/>
                </a:lnTo>
                <a:lnTo>
                  <a:pt x="0" y="0"/>
                </a:lnTo>
                <a:lnTo>
                  <a:pt x="0" y="2952369"/>
                </a:lnTo>
                <a:close/>
              </a:path>
            </a:pathLst>
          </a:custGeom>
          <a:solidFill>
            <a:srgbClr val="D9D9D9"/>
          </a:solidFill>
        </p:spPr>
        <p:txBody>
          <a:bodyPr wrap="square" lIns="0" tIns="0" rIns="0" bIns="0" rtlCol="0"/>
          <a:lstStyle/>
          <a:p>
            <a:endParaRPr/>
          </a:p>
        </p:txBody>
      </p:sp>
      <p:sp>
        <p:nvSpPr>
          <p:cNvPr id="4" name="object 4"/>
          <p:cNvSpPr/>
          <p:nvPr/>
        </p:nvSpPr>
        <p:spPr>
          <a:xfrm>
            <a:off x="680770" y="2276855"/>
            <a:ext cx="7780020" cy="2952750"/>
          </a:xfrm>
          <a:custGeom>
            <a:avLst/>
            <a:gdLst/>
            <a:ahLst/>
            <a:cxnLst/>
            <a:rect l="l" t="t" r="r" b="b"/>
            <a:pathLst>
              <a:path w="7780020" h="2952750">
                <a:moveTo>
                  <a:pt x="0" y="2952369"/>
                </a:moveTo>
                <a:lnTo>
                  <a:pt x="7779639" y="2952369"/>
                </a:lnTo>
                <a:lnTo>
                  <a:pt x="7779639" y="0"/>
                </a:lnTo>
                <a:lnTo>
                  <a:pt x="0" y="0"/>
                </a:lnTo>
                <a:lnTo>
                  <a:pt x="0" y="2952369"/>
                </a:lnTo>
                <a:close/>
              </a:path>
            </a:pathLst>
          </a:custGeom>
          <a:ln w="28575">
            <a:solidFill>
              <a:srgbClr val="000000"/>
            </a:solidFill>
          </a:ln>
        </p:spPr>
        <p:txBody>
          <a:bodyPr wrap="square" lIns="0" tIns="0" rIns="0" bIns="0" rtlCol="0"/>
          <a:lstStyle/>
          <a:p>
            <a:endParaRPr/>
          </a:p>
        </p:txBody>
      </p:sp>
      <p:sp>
        <p:nvSpPr>
          <p:cNvPr id="5" name="object 5"/>
          <p:cNvSpPr txBox="1"/>
          <p:nvPr/>
        </p:nvSpPr>
        <p:spPr>
          <a:xfrm>
            <a:off x="4474717" y="2790571"/>
            <a:ext cx="3865245" cy="391160"/>
          </a:xfrm>
          <a:prstGeom prst="rect">
            <a:avLst/>
          </a:prstGeom>
        </p:spPr>
        <p:txBody>
          <a:bodyPr vert="horz" wrap="square" lIns="0" tIns="12700" rIns="0" bIns="0" rtlCol="0">
            <a:spAutoFit/>
          </a:bodyPr>
          <a:lstStyle/>
          <a:p>
            <a:pPr>
              <a:lnSpc>
                <a:spcPct val="100000"/>
              </a:lnSpc>
              <a:spcBef>
                <a:spcPts val="100"/>
              </a:spcBef>
            </a:pPr>
            <a:r>
              <a:rPr sz="2400" spc="-5" dirty="0">
                <a:latin typeface="Calibri"/>
                <a:cs typeface="Calibri"/>
              </a:rPr>
              <a:t>under </a:t>
            </a:r>
            <a:r>
              <a:rPr sz="2400" spc="-10" dirty="0">
                <a:latin typeface="Calibri"/>
                <a:cs typeface="Calibri"/>
              </a:rPr>
              <a:t>top </a:t>
            </a:r>
            <a:r>
              <a:rPr sz="2400" spc="-5" dirty="0">
                <a:latin typeface="Calibri"/>
                <a:cs typeface="Calibri"/>
              </a:rPr>
              <a:t>200 </a:t>
            </a:r>
            <a:r>
              <a:rPr sz="2400" dirty="0">
                <a:latin typeface="Calibri"/>
                <a:cs typeface="Calibri"/>
              </a:rPr>
              <a:t>with QS</a:t>
            </a:r>
            <a:r>
              <a:rPr sz="2400" spc="-70" dirty="0">
                <a:latin typeface="Calibri"/>
                <a:cs typeface="Calibri"/>
              </a:rPr>
              <a:t> </a:t>
            </a:r>
            <a:r>
              <a:rPr sz="2400" spc="-10" dirty="0">
                <a:latin typeface="Calibri"/>
                <a:cs typeface="Calibri"/>
              </a:rPr>
              <a:t>ranking.</a:t>
            </a:r>
            <a:endParaRPr sz="2400">
              <a:latin typeface="Calibri"/>
              <a:cs typeface="Calibri"/>
            </a:endParaRPr>
          </a:p>
        </p:txBody>
      </p:sp>
      <p:sp>
        <p:nvSpPr>
          <p:cNvPr id="6" name="object 6"/>
          <p:cNvSpPr txBox="1"/>
          <p:nvPr/>
        </p:nvSpPr>
        <p:spPr>
          <a:xfrm>
            <a:off x="772363" y="2198167"/>
            <a:ext cx="3336290" cy="2886710"/>
          </a:xfrm>
          <a:prstGeom prst="rect">
            <a:avLst/>
          </a:prstGeom>
        </p:spPr>
        <p:txBody>
          <a:bodyPr vert="horz" wrap="square" lIns="0" tIns="101600" rIns="0" bIns="0" rtlCol="0">
            <a:spAutoFit/>
          </a:bodyPr>
          <a:lstStyle/>
          <a:p>
            <a:pPr>
              <a:lnSpc>
                <a:spcPct val="100000"/>
              </a:lnSpc>
              <a:spcBef>
                <a:spcPts val="800"/>
              </a:spcBef>
            </a:pPr>
            <a:r>
              <a:rPr sz="2800" b="1" spc="-15" dirty="0">
                <a:latin typeface="Calibri"/>
                <a:cs typeface="Calibri"/>
              </a:rPr>
              <a:t>Germany</a:t>
            </a:r>
            <a:r>
              <a:rPr sz="2800" spc="-15" dirty="0">
                <a:latin typeface="Calibri"/>
                <a:cs typeface="Calibri"/>
              </a:rPr>
              <a:t>:</a:t>
            </a:r>
            <a:endParaRPr sz="2800">
              <a:latin typeface="Calibri"/>
              <a:cs typeface="Calibri"/>
            </a:endParaRPr>
          </a:p>
          <a:p>
            <a:pPr marL="386715" indent="-342900">
              <a:lnSpc>
                <a:spcPct val="100000"/>
              </a:lnSpc>
              <a:spcBef>
                <a:spcPts val="605"/>
              </a:spcBef>
              <a:buFont typeface="Arial"/>
              <a:buChar char="•"/>
              <a:tabLst>
                <a:tab pos="386715" algn="l"/>
                <a:tab pos="387350" algn="l"/>
              </a:tabLst>
            </a:pPr>
            <a:r>
              <a:rPr sz="2400" spc="-5" dirty="0">
                <a:latin typeface="Calibri"/>
                <a:cs typeface="Calibri"/>
              </a:rPr>
              <a:t>12 </a:t>
            </a:r>
            <a:r>
              <a:rPr sz="2400" dirty="0">
                <a:latin typeface="Calibri"/>
                <a:cs typeface="Calibri"/>
              </a:rPr>
              <a:t>German</a:t>
            </a:r>
            <a:r>
              <a:rPr sz="2400" spc="-85" dirty="0">
                <a:latin typeface="Calibri"/>
                <a:cs typeface="Calibri"/>
              </a:rPr>
              <a:t> </a:t>
            </a:r>
            <a:r>
              <a:rPr sz="2400" spc="-10" dirty="0">
                <a:latin typeface="Calibri"/>
                <a:cs typeface="Calibri"/>
              </a:rPr>
              <a:t>universities:</a:t>
            </a:r>
            <a:endParaRPr sz="2400">
              <a:latin typeface="Calibri"/>
              <a:cs typeface="Calibri"/>
            </a:endParaRPr>
          </a:p>
          <a:p>
            <a:pPr>
              <a:lnSpc>
                <a:spcPct val="100000"/>
              </a:lnSpc>
              <a:spcBef>
                <a:spcPts val="15"/>
              </a:spcBef>
              <a:buChar char="•"/>
            </a:pPr>
            <a:endParaRPr sz="3550">
              <a:latin typeface="Times New Roman"/>
              <a:cs typeface="Times New Roman"/>
            </a:endParaRPr>
          </a:p>
          <a:p>
            <a:pPr>
              <a:lnSpc>
                <a:spcPct val="100000"/>
              </a:lnSpc>
              <a:spcBef>
                <a:spcPts val="5"/>
              </a:spcBef>
            </a:pPr>
            <a:r>
              <a:rPr sz="2800" b="1" spc="-5" dirty="0">
                <a:latin typeface="Calibri"/>
                <a:cs typeface="Calibri"/>
              </a:rPr>
              <a:t>South</a:t>
            </a:r>
            <a:r>
              <a:rPr sz="2800" b="1" spc="-180" dirty="0">
                <a:latin typeface="Calibri"/>
                <a:cs typeface="Calibri"/>
              </a:rPr>
              <a:t> </a:t>
            </a:r>
            <a:r>
              <a:rPr sz="2800" b="1" spc="-20" dirty="0">
                <a:latin typeface="Calibri"/>
                <a:cs typeface="Calibri"/>
              </a:rPr>
              <a:t>Korea</a:t>
            </a:r>
            <a:r>
              <a:rPr sz="2400" spc="-20" dirty="0">
                <a:latin typeface="Calibri"/>
                <a:cs typeface="Calibri"/>
              </a:rPr>
              <a:t>:</a:t>
            </a:r>
            <a:endParaRPr sz="2400">
              <a:latin typeface="Calibri"/>
              <a:cs typeface="Calibri"/>
            </a:endParaRPr>
          </a:p>
          <a:p>
            <a:pPr marL="494665" indent="-494665">
              <a:lnSpc>
                <a:spcPct val="100000"/>
              </a:lnSpc>
              <a:spcBef>
                <a:spcPts val="1070"/>
              </a:spcBef>
              <a:buSzPct val="116666"/>
              <a:buFont typeface="Arial"/>
              <a:buChar char="•"/>
              <a:tabLst>
                <a:tab pos="494665" algn="l"/>
                <a:tab pos="495300" algn="l"/>
              </a:tabLst>
            </a:pPr>
            <a:r>
              <a:rPr sz="2400" spc="-5" dirty="0">
                <a:latin typeface="Calibri"/>
                <a:cs typeface="Calibri"/>
              </a:rPr>
              <a:t>13</a:t>
            </a:r>
            <a:r>
              <a:rPr sz="2400" spc="-15" dirty="0">
                <a:latin typeface="Calibri"/>
                <a:cs typeface="Calibri"/>
              </a:rPr>
              <a:t> </a:t>
            </a:r>
            <a:r>
              <a:rPr sz="2400" spc="-10" dirty="0">
                <a:latin typeface="Calibri"/>
                <a:cs typeface="Calibri"/>
              </a:rPr>
              <a:t>universities:</a:t>
            </a:r>
            <a:endParaRPr sz="2400">
              <a:latin typeface="Calibri"/>
              <a:cs typeface="Calibri"/>
            </a:endParaRPr>
          </a:p>
          <a:p>
            <a:pPr marL="444500" indent="-444500">
              <a:lnSpc>
                <a:spcPct val="100000"/>
              </a:lnSpc>
              <a:spcBef>
                <a:spcPts val="685"/>
              </a:spcBef>
              <a:buFont typeface="Arial"/>
              <a:buChar char="•"/>
              <a:tabLst>
                <a:tab pos="444500" algn="l"/>
                <a:tab pos="445134" algn="l"/>
              </a:tabLst>
            </a:pPr>
            <a:r>
              <a:rPr sz="2400" spc="-10" dirty="0">
                <a:latin typeface="Calibri"/>
                <a:cs typeface="Calibri"/>
              </a:rPr>
              <a:t>Three </a:t>
            </a:r>
            <a:r>
              <a:rPr sz="2400" spc="-5" dirty="0">
                <a:latin typeface="Calibri"/>
                <a:cs typeface="Calibri"/>
              </a:rPr>
              <a:t>(3)</a:t>
            </a:r>
            <a:r>
              <a:rPr sz="2400" spc="-15" dirty="0">
                <a:latin typeface="Calibri"/>
                <a:cs typeface="Calibri"/>
              </a:rPr>
              <a:t> </a:t>
            </a:r>
            <a:r>
              <a:rPr sz="2400" spc="-10" dirty="0">
                <a:latin typeface="Calibri"/>
                <a:cs typeface="Calibri"/>
              </a:rPr>
              <a:t>universities:</a:t>
            </a:r>
            <a:endParaRPr sz="2400">
              <a:latin typeface="Calibri"/>
              <a:cs typeface="Calibri"/>
            </a:endParaRPr>
          </a:p>
        </p:txBody>
      </p:sp>
      <p:sp>
        <p:nvSpPr>
          <p:cNvPr id="7" name="object 7"/>
          <p:cNvSpPr txBox="1"/>
          <p:nvPr/>
        </p:nvSpPr>
        <p:spPr>
          <a:xfrm>
            <a:off x="4430521" y="4152900"/>
            <a:ext cx="3788410" cy="931544"/>
          </a:xfrm>
          <a:prstGeom prst="rect">
            <a:avLst/>
          </a:prstGeom>
        </p:spPr>
        <p:txBody>
          <a:bodyPr vert="horz" wrap="square" lIns="0" tIns="12065" rIns="0" bIns="0" rtlCol="0">
            <a:spAutoFit/>
          </a:bodyPr>
          <a:lstStyle/>
          <a:p>
            <a:pPr marR="5080">
              <a:lnSpc>
                <a:spcPct val="123900"/>
              </a:lnSpc>
              <a:spcBef>
                <a:spcPts val="95"/>
              </a:spcBef>
            </a:pPr>
            <a:r>
              <a:rPr sz="2400" spc="-5" dirty="0">
                <a:latin typeface="Calibri"/>
                <a:cs typeface="Calibri"/>
              </a:rPr>
              <a:t>under </a:t>
            </a:r>
            <a:r>
              <a:rPr sz="2400" spc="-15" dirty="0">
                <a:latin typeface="Calibri"/>
                <a:cs typeface="Calibri"/>
              </a:rPr>
              <a:t>top </a:t>
            </a:r>
            <a:r>
              <a:rPr sz="2400" spc="-5" dirty="0">
                <a:latin typeface="Calibri"/>
                <a:cs typeface="Calibri"/>
              </a:rPr>
              <a:t>500 </a:t>
            </a:r>
            <a:r>
              <a:rPr sz="2400" dirty="0">
                <a:latin typeface="Calibri"/>
                <a:cs typeface="Calibri"/>
              </a:rPr>
              <a:t>with QS</a:t>
            </a:r>
            <a:r>
              <a:rPr sz="2400" spc="-65" dirty="0">
                <a:latin typeface="Calibri"/>
                <a:cs typeface="Calibri"/>
              </a:rPr>
              <a:t> </a:t>
            </a:r>
            <a:r>
              <a:rPr sz="2400" spc="-10" dirty="0">
                <a:latin typeface="Calibri"/>
                <a:cs typeface="Calibri"/>
              </a:rPr>
              <a:t>ranking  </a:t>
            </a:r>
            <a:r>
              <a:rPr sz="2400" spc="-5" dirty="0">
                <a:latin typeface="Calibri"/>
                <a:cs typeface="Calibri"/>
              </a:rPr>
              <a:t>under150 </a:t>
            </a:r>
            <a:r>
              <a:rPr sz="2400" spc="-10" dirty="0">
                <a:latin typeface="Calibri"/>
                <a:cs typeface="Calibri"/>
              </a:rPr>
              <a:t>world</a:t>
            </a:r>
            <a:r>
              <a:rPr sz="2400" spc="-15" dirty="0">
                <a:latin typeface="Calibri"/>
                <a:cs typeface="Calibri"/>
              </a:rPr>
              <a:t> </a:t>
            </a:r>
            <a:r>
              <a:rPr sz="2400" spc="-10" dirty="0">
                <a:latin typeface="Calibri"/>
                <a:cs typeface="Calibri"/>
              </a:rPr>
              <a:t>ranking</a:t>
            </a:r>
            <a:endParaRPr sz="2400">
              <a:latin typeface="Calibri"/>
              <a:cs typeface="Calibri"/>
            </a:endParaRPr>
          </a:p>
        </p:txBody>
      </p:sp>
      <p:sp>
        <p:nvSpPr>
          <p:cNvPr id="8" name="object 8"/>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94575" y="138485"/>
            <a:ext cx="7772400" cy="1540806"/>
          </a:xfrm>
          <a:prstGeom prst="rect">
            <a:avLst/>
          </a:prstGeom>
          <a:solidFill>
            <a:srgbClr val="D9D9D9"/>
          </a:solidFill>
          <a:ln w="28575">
            <a:solidFill>
              <a:srgbClr val="000000"/>
            </a:solidFill>
          </a:ln>
        </p:spPr>
        <p:txBody>
          <a:bodyPr vert="horz" wrap="square" lIns="0" tIns="306705" rIns="0" bIns="0" rtlCol="0">
            <a:spAutoFit/>
          </a:bodyPr>
          <a:lstStyle/>
          <a:p>
            <a:pPr marL="502284">
              <a:lnSpc>
                <a:spcPct val="100000"/>
              </a:lnSpc>
              <a:spcBef>
                <a:spcPts val="2415"/>
              </a:spcBef>
            </a:pPr>
            <a:r>
              <a:rPr sz="4000" b="1" spc="-10" dirty="0"/>
              <a:t>DEVELOPMENT </a:t>
            </a:r>
            <a:r>
              <a:rPr sz="4000" b="1" spc="-5" dirty="0"/>
              <a:t>OF </a:t>
            </a:r>
            <a:r>
              <a:rPr sz="4000" b="1" spc="-15" dirty="0"/>
              <a:t>RESEARCH</a:t>
            </a:r>
            <a:r>
              <a:rPr sz="4000" b="1" spc="20" dirty="0"/>
              <a:t> </a:t>
            </a:r>
            <a:r>
              <a:rPr sz="4000" b="1" spc="-30" dirty="0"/>
              <a:t>FACILITIES</a:t>
            </a:r>
          </a:p>
        </p:txBody>
      </p:sp>
      <p:sp>
        <p:nvSpPr>
          <p:cNvPr id="3" name="object 3"/>
          <p:cNvSpPr txBox="1"/>
          <p:nvPr/>
        </p:nvSpPr>
        <p:spPr>
          <a:xfrm>
            <a:off x="692353" y="1988820"/>
            <a:ext cx="7776845" cy="3436620"/>
          </a:xfrm>
          <a:prstGeom prst="rect">
            <a:avLst/>
          </a:prstGeom>
          <a:solidFill>
            <a:srgbClr val="D9D9D9"/>
          </a:solidFill>
          <a:ln w="28575">
            <a:solidFill>
              <a:srgbClr val="000000"/>
            </a:solidFill>
          </a:ln>
        </p:spPr>
        <p:txBody>
          <a:bodyPr vert="horz" wrap="square" lIns="0" tIns="29845" rIns="0" bIns="0" rtlCol="0">
            <a:spAutoFit/>
          </a:bodyPr>
          <a:lstStyle/>
          <a:p>
            <a:pPr marL="2117090">
              <a:lnSpc>
                <a:spcPct val="100000"/>
              </a:lnSpc>
              <a:spcBef>
                <a:spcPts val="235"/>
              </a:spcBef>
            </a:pPr>
            <a:r>
              <a:rPr sz="2000" b="1" spc="-5" dirty="0">
                <a:latin typeface="Calibri"/>
                <a:cs typeface="Calibri"/>
              </a:rPr>
              <a:t>Educational Institution </a:t>
            </a:r>
            <a:r>
              <a:rPr sz="2000" b="1" dirty="0">
                <a:latin typeface="Calibri"/>
                <a:cs typeface="Calibri"/>
              </a:rPr>
              <a:t>-</a:t>
            </a:r>
            <a:r>
              <a:rPr sz="2000" b="1" spc="-75" dirty="0">
                <a:latin typeface="Calibri"/>
                <a:cs typeface="Calibri"/>
              </a:rPr>
              <a:t> </a:t>
            </a:r>
            <a:r>
              <a:rPr sz="2000" b="1" spc="-10" dirty="0">
                <a:latin typeface="Calibri"/>
                <a:cs typeface="Calibri"/>
              </a:rPr>
              <a:t>Germany</a:t>
            </a:r>
            <a:endParaRPr sz="2000">
              <a:latin typeface="Calibri"/>
              <a:cs typeface="Calibri"/>
            </a:endParaRPr>
          </a:p>
          <a:p>
            <a:pPr marL="263525" indent="-172085">
              <a:lnSpc>
                <a:spcPct val="100000"/>
              </a:lnSpc>
              <a:spcBef>
                <a:spcPts val="480"/>
              </a:spcBef>
              <a:buFont typeface="Arial"/>
              <a:buChar char="•"/>
              <a:tabLst>
                <a:tab pos="264160" algn="l"/>
              </a:tabLst>
            </a:pPr>
            <a:r>
              <a:rPr sz="2000" dirty="0">
                <a:latin typeface="Calibri"/>
                <a:cs typeface="Calibri"/>
              </a:rPr>
              <a:t>122</a:t>
            </a:r>
            <a:r>
              <a:rPr sz="2000" spc="-20" dirty="0">
                <a:latin typeface="Calibri"/>
                <a:cs typeface="Calibri"/>
              </a:rPr>
              <a:t> </a:t>
            </a:r>
            <a:r>
              <a:rPr sz="2000" spc="-10" dirty="0">
                <a:latin typeface="Calibri"/>
                <a:cs typeface="Calibri"/>
              </a:rPr>
              <a:t>universities</a:t>
            </a:r>
            <a:endParaRPr sz="2000">
              <a:latin typeface="Calibri"/>
              <a:cs typeface="Calibri"/>
            </a:endParaRPr>
          </a:p>
          <a:p>
            <a:pPr marL="263525" indent="-172085">
              <a:lnSpc>
                <a:spcPct val="100000"/>
              </a:lnSpc>
              <a:spcBef>
                <a:spcPts val="480"/>
              </a:spcBef>
              <a:buFont typeface="Arial"/>
              <a:buChar char="•"/>
              <a:tabLst>
                <a:tab pos="264160" algn="l"/>
              </a:tabLst>
            </a:pPr>
            <a:r>
              <a:rPr sz="2000" dirty="0">
                <a:latin typeface="Calibri"/>
                <a:cs typeface="Calibri"/>
              </a:rPr>
              <a:t>220 </a:t>
            </a:r>
            <a:r>
              <a:rPr sz="2000" spc="-10" dirty="0">
                <a:latin typeface="Calibri"/>
                <a:cs typeface="Calibri"/>
              </a:rPr>
              <a:t>universities </a:t>
            </a:r>
            <a:r>
              <a:rPr sz="2000" spc="-5" dirty="0">
                <a:latin typeface="Calibri"/>
                <a:cs typeface="Calibri"/>
              </a:rPr>
              <a:t>of Applied</a:t>
            </a:r>
            <a:r>
              <a:rPr sz="2000" spc="10" dirty="0">
                <a:latin typeface="Calibri"/>
                <a:cs typeface="Calibri"/>
              </a:rPr>
              <a:t> </a:t>
            </a:r>
            <a:r>
              <a:rPr sz="2000" spc="-5" dirty="0">
                <a:latin typeface="Calibri"/>
                <a:cs typeface="Calibri"/>
              </a:rPr>
              <a:t>Sciences</a:t>
            </a:r>
            <a:endParaRPr sz="2000">
              <a:latin typeface="Calibri"/>
              <a:cs typeface="Calibri"/>
            </a:endParaRPr>
          </a:p>
          <a:p>
            <a:pPr marL="263525" indent="-172085">
              <a:lnSpc>
                <a:spcPct val="100000"/>
              </a:lnSpc>
              <a:spcBef>
                <a:spcPts val="484"/>
              </a:spcBef>
              <a:buFont typeface="Arial"/>
              <a:buChar char="•"/>
              <a:tabLst>
                <a:tab pos="264160" algn="l"/>
              </a:tabLst>
            </a:pPr>
            <a:r>
              <a:rPr sz="2000" dirty="0">
                <a:latin typeface="Calibri"/>
                <a:cs typeface="Calibri"/>
              </a:rPr>
              <a:t>60 </a:t>
            </a:r>
            <a:r>
              <a:rPr sz="2000" spc="-5" dirty="0">
                <a:latin typeface="Calibri"/>
                <a:cs typeface="Calibri"/>
              </a:rPr>
              <a:t>other higher education</a:t>
            </a:r>
            <a:r>
              <a:rPr sz="2000" spc="-50" dirty="0">
                <a:latin typeface="Calibri"/>
                <a:cs typeface="Calibri"/>
              </a:rPr>
              <a:t> </a:t>
            </a:r>
            <a:r>
              <a:rPr sz="2000" spc="-5" dirty="0">
                <a:latin typeface="Calibri"/>
                <a:cs typeface="Calibri"/>
              </a:rPr>
              <a:t>institutions</a:t>
            </a:r>
            <a:endParaRPr sz="2000">
              <a:latin typeface="Calibri"/>
              <a:cs typeface="Calibri"/>
            </a:endParaRPr>
          </a:p>
          <a:p>
            <a:pPr marL="263525" indent="-172085">
              <a:lnSpc>
                <a:spcPct val="100000"/>
              </a:lnSpc>
              <a:spcBef>
                <a:spcPts val="480"/>
              </a:spcBef>
              <a:buFont typeface="Arial"/>
              <a:buChar char="•"/>
              <a:tabLst>
                <a:tab pos="264160" algn="l"/>
              </a:tabLst>
            </a:pPr>
            <a:r>
              <a:rPr sz="2000" dirty="0">
                <a:latin typeface="Calibri"/>
                <a:cs typeface="Calibri"/>
              </a:rPr>
              <a:t>17,000</a:t>
            </a:r>
            <a:r>
              <a:rPr sz="2000" spc="-45" dirty="0">
                <a:latin typeface="Calibri"/>
                <a:cs typeface="Calibri"/>
              </a:rPr>
              <a:t> </a:t>
            </a:r>
            <a:r>
              <a:rPr sz="2000" spc="-10" dirty="0">
                <a:latin typeface="Calibri"/>
                <a:cs typeface="Calibri"/>
              </a:rPr>
              <a:t>programs</a:t>
            </a:r>
            <a:endParaRPr sz="2000">
              <a:latin typeface="Calibri"/>
              <a:cs typeface="Calibri"/>
            </a:endParaRPr>
          </a:p>
          <a:p>
            <a:pPr marL="263525" indent="-172085">
              <a:lnSpc>
                <a:spcPct val="100000"/>
              </a:lnSpc>
              <a:spcBef>
                <a:spcPts val="480"/>
              </a:spcBef>
              <a:buFont typeface="Arial"/>
              <a:buChar char="•"/>
              <a:tabLst>
                <a:tab pos="264160" algn="l"/>
              </a:tabLst>
            </a:pPr>
            <a:r>
              <a:rPr sz="2000" dirty="0">
                <a:latin typeface="Calibri"/>
                <a:cs typeface="Calibri"/>
              </a:rPr>
              <a:t>691,000 </a:t>
            </a:r>
            <a:r>
              <a:rPr sz="2000" spc="-20" dirty="0">
                <a:latin typeface="Calibri"/>
                <a:cs typeface="Calibri"/>
              </a:rPr>
              <a:t>staff </a:t>
            </a:r>
            <a:r>
              <a:rPr sz="2000" dirty="0">
                <a:latin typeface="Calibri"/>
                <a:cs typeface="Calibri"/>
              </a:rPr>
              <a:t>including 387,000 </a:t>
            </a:r>
            <a:r>
              <a:rPr sz="2000" spc="-5" dirty="0">
                <a:latin typeface="Calibri"/>
                <a:cs typeface="Calibri"/>
              </a:rPr>
              <a:t>academic</a:t>
            </a:r>
            <a:r>
              <a:rPr sz="2000" spc="-70" dirty="0">
                <a:latin typeface="Calibri"/>
                <a:cs typeface="Calibri"/>
              </a:rPr>
              <a:t> </a:t>
            </a:r>
            <a:r>
              <a:rPr sz="2000" spc="-20" dirty="0">
                <a:latin typeface="Calibri"/>
                <a:cs typeface="Calibri"/>
              </a:rPr>
              <a:t>staff</a:t>
            </a:r>
            <a:endParaRPr sz="2000">
              <a:latin typeface="Calibri"/>
              <a:cs typeface="Calibri"/>
            </a:endParaRPr>
          </a:p>
          <a:p>
            <a:pPr marL="263525" indent="-172085">
              <a:lnSpc>
                <a:spcPct val="100000"/>
              </a:lnSpc>
              <a:spcBef>
                <a:spcPts val="475"/>
              </a:spcBef>
              <a:buFont typeface="Arial"/>
              <a:buChar char="•"/>
              <a:tabLst>
                <a:tab pos="264160" algn="l"/>
              </a:tabLst>
            </a:pPr>
            <a:r>
              <a:rPr sz="2000" spc="-10" dirty="0">
                <a:latin typeface="Calibri"/>
                <a:cs typeface="Calibri"/>
              </a:rPr>
              <a:t>Universities </a:t>
            </a:r>
            <a:r>
              <a:rPr sz="2000" spc="-5" dirty="0">
                <a:latin typeface="Calibri"/>
                <a:cs typeface="Calibri"/>
              </a:rPr>
              <a:t>population: </a:t>
            </a:r>
            <a:r>
              <a:rPr sz="2000" dirty="0">
                <a:latin typeface="Calibri"/>
                <a:cs typeface="Calibri"/>
              </a:rPr>
              <a:t>2.8 </a:t>
            </a:r>
            <a:r>
              <a:rPr sz="2000" spc="-5" dirty="0">
                <a:latin typeface="Calibri"/>
                <a:cs typeface="Calibri"/>
              </a:rPr>
              <a:t>million students, </a:t>
            </a:r>
            <a:r>
              <a:rPr sz="2000" dirty="0">
                <a:latin typeface="Calibri"/>
                <a:cs typeface="Calibri"/>
              </a:rPr>
              <a:t>including</a:t>
            </a:r>
            <a:r>
              <a:rPr sz="2000" spc="45" dirty="0">
                <a:latin typeface="Calibri"/>
                <a:cs typeface="Calibri"/>
              </a:rPr>
              <a:t> </a:t>
            </a:r>
            <a:r>
              <a:rPr sz="2000" dirty="0">
                <a:latin typeface="Calibri"/>
                <a:cs typeface="Calibri"/>
              </a:rPr>
              <a:t>360,000</a:t>
            </a:r>
            <a:endParaRPr sz="2000">
              <a:latin typeface="Calibri"/>
              <a:cs typeface="Calibri"/>
            </a:endParaRPr>
          </a:p>
          <a:p>
            <a:pPr marL="263525">
              <a:lnSpc>
                <a:spcPct val="100000"/>
              </a:lnSpc>
              <a:spcBef>
                <a:spcPts val="5"/>
              </a:spcBef>
            </a:pPr>
            <a:r>
              <a:rPr sz="2000" spc="-10" dirty="0">
                <a:latin typeface="Calibri"/>
                <a:cs typeface="Calibri"/>
              </a:rPr>
              <a:t>international </a:t>
            </a:r>
            <a:r>
              <a:rPr sz="2000" spc="-5" dirty="0">
                <a:latin typeface="Calibri"/>
                <a:cs typeface="Calibri"/>
              </a:rPr>
              <a:t>students</a:t>
            </a:r>
            <a:r>
              <a:rPr sz="2000" spc="25" dirty="0">
                <a:latin typeface="Calibri"/>
                <a:cs typeface="Calibri"/>
              </a:rPr>
              <a:t> </a:t>
            </a:r>
            <a:r>
              <a:rPr sz="2000" dirty="0">
                <a:latin typeface="Calibri"/>
                <a:cs typeface="Calibri"/>
              </a:rPr>
              <a:t>(12.8%)</a:t>
            </a:r>
            <a:endParaRPr sz="2000">
              <a:latin typeface="Calibri"/>
              <a:cs typeface="Calibri"/>
            </a:endParaRPr>
          </a:p>
          <a:p>
            <a:pPr marL="263525" indent="-172085">
              <a:lnSpc>
                <a:spcPct val="100000"/>
              </a:lnSpc>
              <a:spcBef>
                <a:spcPts val="480"/>
              </a:spcBef>
              <a:buFont typeface="Arial"/>
              <a:buChar char="•"/>
              <a:tabLst>
                <a:tab pos="264160" algn="l"/>
              </a:tabLst>
            </a:pPr>
            <a:r>
              <a:rPr sz="2000" dirty="0">
                <a:latin typeface="Calibri"/>
                <a:cs typeface="Calibri"/>
              </a:rPr>
              <a:t>90 </a:t>
            </a:r>
            <a:r>
              <a:rPr sz="2000" spc="-5" dirty="0">
                <a:latin typeface="Calibri"/>
                <a:cs typeface="Calibri"/>
              </a:rPr>
              <a:t>Billion </a:t>
            </a:r>
            <a:r>
              <a:rPr sz="2000" spc="-10" dirty="0">
                <a:latin typeface="Calibri"/>
                <a:cs typeface="Calibri"/>
              </a:rPr>
              <a:t>Euro</a:t>
            </a:r>
            <a:r>
              <a:rPr sz="2000" spc="-25" dirty="0">
                <a:latin typeface="Calibri"/>
                <a:cs typeface="Calibri"/>
              </a:rPr>
              <a:t> </a:t>
            </a:r>
            <a:r>
              <a:rPr sz="2000" spc="-15" dirty="0">
                <a:latin typeface="Calibri"/>
                <a:cs typeface="Calibri"/>
              </a:rPr>
              <a:t>Investment</a:t>
            </a:r>
            <a:endParaRPr sz="2000">
              <a:latin typeface="Calibri"/>
              <a:cs typeface="Calibri"/>
            </a:endParaRPr>
          </a:p>
        </p:txBody>
      </p:sp>
      <p:sp>
        <p:nvSpPr>
          <p:cNvPr id="4" name="object 4"/>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3005" y="138485"/>
            <a:ext cx="7772400" cy="1540806"/>
          </a:xfrm>
          <a:prstGeom prst="rect">
            <a:avLst/>
          </a:prstGeom>
          <a:solidFill>
            <a:srgbClr val="D9D9D9"/>
          </a:solidFill>
          <a:ln w="28575">
            <a:solidFill>
              <a:srgbClr val="000000"/>
            </a:solidFill>
          </a:ln>
        </p:spPr>
        <p:txBody>
          <a:bodyPr vert="horz" wrap="square" lIns="0" tIns="306705" rIns="0" bIns="0" rtlCol="0">
            <a:spAutoFit/>
          </a:bodyPr>
          <a:lstStyle/>
          <a:p>
            <a:pPr marL="502284">
              <a:lnSpc>
                <a:spcPct val="100000"/>
              </a:lnSpc>
              <a:spcBef>
                <a:spcPts val="2415"/>
              </a:spcBef>
            </a:pPr>
            <a:r>
              <a:rPr sz="4000" b="1" spc="-25" dirty="0"/>
              <a:t>EDUCATIONAL </a:t>
            </a:r>
            <a:r>
              <a:rPr sz="4000" b="1" spc="-5" dirty="0"/>
              <a:t>INSTITUTION</a:t>
            </a:r>
            <a:r>
              <a:rPr sz="4000" b="1" spc="-15" dirty="0"/>
              <a:t> </a:t>
            </a:r>
            <a:r>
              <a:rPr sz="4000" b="1" spc="-5" dirty="0"/>
              <a:t>–GERMANY</a:t>
            </a:r>
          </a:p>
        </p:txBody>
      </p:sp>
      <p:sp>
        <p:nvSpPr>
          <p:cNvPr id="3" name="object 3"/>
          <p:cNvSpPr/>
          <p:nvPr/>
        </p:nvSpPr>
        <p:spPr>
          <a:xfrm>
            <a:off x="3779901" y="3212960"/>
            <a:ext cx="1083310" cy="628650"/>
          </a:xfrm>
          <a:custGeom>
            <a:avLst/>
            <a:gdLst/>
            <a:ahLst/>
            <a:cxnLst/>
            <a:rect l="l" t="t" r="r" b="b"/>
            <a:pathLst>
              <a:path w="1083310" h="628650">
                <a:moveTo>
                  <a:pt x="0" y="628281"/>
                </a:moveTo>
                <a:lnTo>
                  <a:pt x="1082916" y="628281"/>
                </a:lnTo>
                <a:lnTo>
                  <a:pt x="1082916" y="0"/>
                </a:lnTo>
                <a:lnTo>
                  <a:pt x="0" y="0"/>
                </a:lnTo>
                <a:lnTo>
                  <a:pt x="0" y="628281"/>
                </a:lnTo>
                <a:close/>
              </a:path>
            </a:pathLst>
          </a:custGeom>
          <a:solidFill>
            <a:srgbClr val="D9D9D9"/>
          </a:solidFill>
        </p:spPr>
        <p:txBody>
          <a:bodyPr wrap="square" lIns="0" tIns="0" rIns="0" bIns="0" rtlCol="0"/>
          <a:lstStyle/>
          <a:p>
            <a:endParaRPr/>
          </a:p>
        </p:txBody>
      </p:sp>
      <p:sp>
        <p:nvSpPr>
          <p:cNvPr id="4" name="object 4"/>
          <p:cNvSpPr/>
          <p:nvPr/>
        </p:nvSpPr>
        <p:spPr>
          <a:xfrm>
            <a:off x="3779901" y="3212960"/>
            <a:ext cx="1083310" cy="628650"/>
          </a:xfrm>
          <a:custGeom>
            <a:avLst/>
            <a:gdLst/>
            <a:ahLst/>
            <a:cxnLst/>
            <a:rect l="l" t="t" r="r" b="b"/>
            <a:pathLst>
              <a:path w="1083310" h="628650">
                <a:moveTo>
                  <a:pt x="0" y="628281"/>
                </a:moveTo>
                <a:lnTo>
                  <a:pt x="1082916" y="628281"/>
                </a:lnTo>
                <a:lnTo>
                  <a:pt x="1082916" y="0"/>
                </a:lnTo>
                <a:lnTo>
                  <a:pt x="0" y="0"/>
                </a:lnTo>
                <a:lnTo>
                  <a:pt x="0" y="628281"/>
                </a:lnTo>
                <a:close/>
              </a:path>
            </a:pathLst>
          </a:custGeom>
          <a:ln w="28575">
            <a:solidFill>
              <a:srgbClr val="000000"/>
            </a:solidFill>
          </a:ln>
        </p:spPr>
        <p:txBody>
          <a:bodyPr wrap="square" lIns="0" tIns="0" rIns="0" bIns="0" rtlCol="0"/>
          <a:lstStyle/>
          <a:p>
            <a:endParaRPr/>
          </a:p>
        </p:txBody>
      </p:sp>
      <p:sp>
        <p:nvSpPr>
          <p:cNvPr id="5" name="object 5"/>
          <p:cNvSpPr/>
          <p:nvPr/>
        </p:nvSpPr>
        <p:spPr>
          <a:xfrm>
            <a:off x="0" y="6012341"/>
            <a:ext cx="9143999" cy="842959"/>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609599" y="1676400"/>
            <a:ext cx="7924800" cy="4507103"/>
          </a:xfrm>
          <a:prstGeom prst="rect">
            <a:avLst/>
          </a:prstGeom>
          <a:blipFill>
            <a:blip r:embed="rId3" cstate="print"/>
            <a:stretch>
              <a:fillRect/>
            </a:stretch>
          </a:blipFill>
        </p:spPr>
        <p:txBody>
          <a:bodyPr wrap="square" lIns="0" tIns="0" rIns="0" bIns="0" rtlCol="0"/>
          <a:lstStyle/>
          <a:p>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3005" y="332625"/>
            <a:ext cx="7772400" cy="1152525"/>
          </a:xfrm>
          <a:prstGeom prst="rect">
            <a:avLst/>
          </a:prstGeom>
          <a:solidFill>
            <a:srgbClr val="D9D9D9"/>
          </a:solidFill>
          <a:ln w="28575">
            <a:solidFill>
              <a:srgbClr val="000000"/>
            </a:solidFill>
          </a:ln>
        </p:spPr>
        <p:txBody>
          <a:bodyPr vert="horz" wrap="square" lIns="0" tIns="306705" rIns="0" bIns="0" rtlCol="0">
            <a:spAutoFit/>
          </a:bodyPr>
          <a:lstStyle/>
          <a:p>
            <a:pPr marL="502284">
              <a:lnSpc>
                <a:spcPct val="100000"/>
              </a:lnSpc>
              <a:spcBef>
                <a:spcPts val="2415"/>
              </a:spcBef>
            </a:pPr>
            <a:r>
              <a:rPr sz="3200" b="1" spc="-10" dirty="0">
                <a:latin typeface="Calibri"/>
                <a:cs typeface="Calibri"/>
              </a:rPr>
              <a:t>DEVELOPMENT </a:t>
            </a:r>
            <a:r>
              <a:rPr sz="3200" b="1" spc="-5" dirty="0">
                <a:latin typeface="Calibri"/>
                <a:cs typeface="Calibri"/>
              </a:rPr>
              <a:t>OF </a:t>
            </a:r>
            <a:r>
              <a:rPr sz="3200" b="1" spc="-15" dirty="0">
                <a:latin typeface="Calibri"/>
                <a:cs typeface="Calibri"/>
              </a:rPr>
              <a:t>RESEARCH</a:t>
            </a:r>
            <a:r>
              <a:rPr sz="3200" b="1" spc="20" dirty="0">
                <a:latin typeface="Calibri"/>
                <a:cs typeface="Calibri"/>
              </a:rPr>
              <a:t> </a:t>
            </a:r>
            <a:r>
              <a:rPr sz="3200" b="1" spc="-30" dirty="0">
                <a:latin typeface="Calibri"/>
                <a:cs typeface="Calibri"/>
              </a:rPr>
              <a:t>FACILITIES</a:t>
            </a:r>
            <a:endParaRPr sz="3200">
              <a:latin typeface="Calibri"/>
              <a:cs typeface="Calibri"/>
            </a:endParaRPr>
          </a:p>
        </p:txBody>
      </p:sp>
      <p:sp>
        <p:nvSpPr>
          <p:cNvPr id="3" name="object 3"/>
          <p:cNvSpPr txBox="1"/>
          <p:nvPr/>
        </p:nvSpPr>
        <p:spPr>
          <a:xfrm>
            <a:off x="683564" y="1700796"/>
            <a:ext cx="2808605" cy="504190"/>
          </a:xfrm>
          <a:prstGeom prst="rect">
            <a:avLst/>
          </a:prstGeom>
          <a:solidFill>
            <a:srgbClr val="D9D9D9"/>
          </a:solidFill>
          <a:ln w="28575">
            <a:solidFill>
              <a:srgbClr val="000000"/>
            </a:solidFill>
          </a:ln>
        </p:spPr>
        <p:txBody>
          <a:bodyPr vert="horz" wrap="square" lIns="0" tIns="26034" rIns="0" bIns="0" rtlCol="0">
            <a:spAutoFit/>
          </a:bodyPr>
          <a:lstStyle/>
          <a:p>
            <a:pPr marL="492759">
              <a:lnSpc>
                <a:spcPct val="100000"/>
              </a:lnSpc>
              <a:spcBef>
                <a:spcPts val="204"/>
              </a:spcBef>
            </a:pPr>
            <a:r>
              <a:rPr sz="2400" b="1" dirty="0">
                <a:latin typeface="Calibri"/>
                <a:cs typeface="Calibri"/>
              </a:rPr>
              <a:t>SOUTH</a:t>
            </a:r>
            <a:r>
              <a:rPr sz="2400" b="1" spc="-30" dirty="0">
                <a:latin typeface="Calibri"/>
                <a:cs typeface="Calibri"/>
              </a:rPr>
              <a:t> KOREA</a:t>
            </a:r>
            <a:endParaRPr sz="2400">
              <a:latin typeface="Calibri"/>
              <a:cs typeface="Calibri"/>
            </a:endParaRPr>
          </a:p>
        </p:txBody>
      </p:sp>
      <p:sp>
        <p:nvSpPr>
          <p:cNvPr id="4" name="object 4"/>
          <p:cNvSpPr/>
          <p:nvPr/>
        </p:nvSpPr>
        <p:spPr>
          <a:xfrm>
            <a:off x="0" y="6049944"/>
            <a:ext cx="9143996" cy="808052"/>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563873" y="1586890"/>
            <a:ext cx="4919726" cy="4431157"/>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TotalTime>
  <Words>864</Words>
  <Application>Microsoft Office PowerPoint</Application>
  <PresentationFormat>On-screen Show (4:3)</PresentationFormat>
  <Paragraphs>104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Civic</vt:lpstr>
      <vt:lpstr>FUNDAMENTALS OF EDUCATION  IN NATIONAL DEVELOPMENT</vt:lpstr>
      <vt:lpstr>Profile</vt:lpstr>
      <vt:lpstr>PAKISTAN ECONOMIC SITUATION</vt:lpstr>
      <vt:lpstr>ALLAMA MOHAMMAD IQBAL</vt:lpstr>
      <vt:lpstr>1. SOFT SKILLS</vt:lpstr>
      <vt:lpstr>2. DEVELOPMENT OF RESEARCH FACILITIES</vt:lpstr>
      <vt:lpstr>DEVELOPMENT OF RESEARCH FACILITIES</vt:lpstr>
      <vt:lpstr>EDUCATIONAL INSTITUTION –GERMANY</vt:lpstr>
      <vt:lpstr>PowerPoint Presentation</vt:lpstr>
      <vt:lpstr>PowerPoint Presentation</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Fundamentals of Education in the National Development</dc:title>
  <dc:creator>Afsar</dc:creator>
  <cp:lastModifiedBy>IIUI</cp:lastModifiedBy>
  <cp:revision>4</cp:revision>
  <dcterms:created xsi:type="dcterms:W3CDTF">2018-06-01T05:16:01Z</dcterms:created>
  <dcterms:modified xsi:type="dcterms:W3CDTF">2018-06-13T07:46:00Z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2018-04-10T00:00:00Z</vt:filetime>
  </property>
  <property fmtid="{D5CDD505-2E9C-101B-9397-08002B2CF9AE}" pid="3" name="Creator">
    <vt:lpwstr>Microsoft® PowerPoint® 2010</vt:lpwstr>
  </property>
  <property fmtid="{D5CDD505-2E9C-101B-9397-08002B2CF9AE}" pid="4" name="LastSaved">
    <vt:filetime>2018-06-01T00:00:00Z</vt:filetime>
  </property>
</Properties>
</file>