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39"/>
  </p:notesMasterIdLst>
  <p:sldIdLst>
    <p:sldId id="256" r:id="rId3"/>
    <p:sldId id="361" r:id="rId4"/>
    <p:sldId id="347" r:id="rId5"/>
    <p:sldId id="358" r:id="rId6"/>
    <p:sldId id="341" r:id="rId7"/>
    <p:sldId id="335" r:id="rId8"/>
    <p:sldId id="340" r:id="rId9"/>
    <p:sldId id="339" r:id="rId10"/>
    <p:sldId id="287" r:id="rId11"/>
    <p:sldId id="315" r:id="rId12"/>
    <p:sldId id="259" r:id="rId13"/>
    <p:sldId id="333" r:id="rId14"/>
    <p:sldId id="298" r:id="rId15"/>
    <p:sldId id="359" r:id="rId16"/>
    <p:sldId id="299" r:id="rId17"/>
    <p:sldId id="267" r:id="rId18"/>
    <p:sldId id="355" r:id="rId19"/>
    <p:sldId id="284" r:id="rId20"/>
    <p:sldId id="276" r:id="rId21"/>
    <p:sldId id="344" r:id="rId22"/>
    <p:sldId id="326" r:id="rId23"/>
    <p:sldId id="309" r:id="rId24"/>
    <p:sldId id="313" r:id="rId25"/>
    <p:sldId id="317" r:id="rId26"/>
    <p:sldId id="336" r:id="rId27"/>
    <p:sldId id="351" r:id="rId28"/>
    <p:sldId id="264" r:id="rId29"/>
    <p:sldId id="274" r:id="rId30"/>
    <p:sldId id="360" r:id="rId31"/>
    <p:sldId id="277" r:id="rId32"/>
    <p:sldId id="343" r:id="rId33"/>
    <p:sldId id="357" r:id="rId34"/>
    <p:sldId id="294" r:id="rId35"/>
    <p:sldId id="301" r:id="rId36"/>
    <p:sldId id="302" r:id="rId37"/>
    <p:sldId id="348"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4" autoAdjust="0"/>
    <p:restoredTop sz="94984" autoAdjust="0"/>
  </p:normalViewPr>
  <p:slideViewPr>
    <p:cSldViewPr snapToGrid="0">
      <p:cViewPr>
        <p:scale>
          <a:sx n="73" d="100"/>
          <a:sy n="73" d="100"/>
        </p:scale>
        <p:origin x="-534" y="-72"/>
      </p:cViewPr>
      <p:guideLst>
        <p:guide orient="horz" pos="2160"/>
        <p:guide pos="3840"/>
      </p:guideLst>
    </p:cSldViewPr>
  </p:slideViewPr>
  <p:outlineViewPr>
    <p:cViewPr>
      <p:scale>
        <a:sx n="33" d="100"/>
        <a:sy n="33" d="100"/>
      </p:scale>
      <p:origin x="0" y="-2582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F1AAAE-098E-0747-8039-FCFF23DAA515}" type="datetimeFigureOut">
              <a:rPr lang="en-US" smtClean="0"/>
              <a:t>6/1/2018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F982B2-8C2E-5345-97CB-C8C323FC8CDB}" type="slidenum">
              <a:rPr lang="en-US" smtClean="0"/>
              <a:t>‹#›</a:t>
            </a:fld>
            <a:endParaRPr lang="en-US"/>
          </a:p>
        </p:txBody>
      </p:sp>
    </p:spTree>
    <p:extLst>
      <p:ext uri="{BB962C8B-B14F-4D97-AF65-F5344CB8AC3E}">
        <p14:creationId xmlns:p14="http://schemas.microsoft.com/office/powerpoint/2010/main" val="2330881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4856ED-5704-4EB7-A722-8B47A800A7E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AB51421-0B01-45D6-A7D9-677D11664C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53F9A8EC-3947-4118-89FA-13C97C57ACF6}"/>
              </a:ext>
            </a:extLst>
          </p:cNvPr>
          <p:cNvSpPr>
            <a:spLocks noGrp="1"/>
          </p:cNvSpPr>
          <p:nvPr>
            <p:ph type="dt" sz="half" idx="10"/>
          </p:nvPr>
        </p:nvSpPr>
        <p:spPr/>
        <p:txBody>
          <a:bodyPr/>
          <a:lstStyle/>
          <a:p>
            <a:fld id="{860713AC-3646-4167-8932-10334A695C99}" type="datetime1">
              <a:rPr lang="en-US" smtClean="0"/>
              <a:t>6/1/2018</a:t>
            </a:fld>
            <a:endParaRPr lang="en-US"/>
          </a:p>
        </p:txBody>
      </p:sp>
      <p:sp>
        <p:nvSpPr>
          <p:cNvPr id="5" name="Footer Placeholder 4">
            <a:extLst>
              <a:ext uri="{FF2B5EF4-FFF2-40B4-BE49-F238E27FC236}">
                <a16:creationId xmlns:a16="http://schemas.microsoft.com/office/drawing/2014/main" xmlns="" id="{7BB69518-583C-4F58-8C60-940F36C133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7D691A4-BEA2-4185-B732-CBAF22AAEA52}"/>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88884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DA5385-EF87-4AE4-AA4F-2740722BFB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B13060F5-4E93-4628-AF78-3FD58C91FE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492587-A5A9-4A11-B56E-C6FEA7FA067F}"/>
              </a:ext>
            </a:extLst>
          </p:cNvPr>
          <p:cNvSpPr>
            <a:spLocks noGrp="1"/>
          </p:cNvSpPr>
          <p:nvPr>
            <p:ph type="dt" sz="half" idx="10"/>
          </p:nvPr>
        </p:nvSpPr>
        <p:spPr/>
        <p:txBody>
          <a:bodyPr/>
          <a:lstStyle/>
          <a:p>
            <a:fld id="{C0FD5783-5A25-4602-BA9F-7F8C4700E4D9}" type="datetime1">
              <a:rPr lang="en-US" smtClean="0"/>
              <a:t>6/1/2018</a:t>
            </a:fld>
            <a:endParaRPr lang="en-US"/>
          </a:p>
        </p:txBody>
      </p:sp>
      <p:sp>
        <p:nvSpPr>
          <p:cNvPr id="5" name="Footer Placeholder 4">
            <a:extLst>
              <a:ext uri="{FF2B5EF4-FFF2-40B4-BE49-F238E27FC236}">
                <a16:creationId xmlns:a16="http://schemas.microsoft.com/office/drawing/2014/main" xmlns="" id="{4699D91F-2DEA-4BA5-BA7F-E73F531128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638EE65-2EAD-4C69-9022-EF7E4654F9ED}"/>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2566659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8458E636-6878-4A86-93B7-B58B1CD1AA2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C114CDF2-637E-4576-BA0D-3E9811C084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E09B7C2-DA80-44AA-B09A-E2E3376A6BE2}"/>
              </a:ext>
            </a:extLst>
          </p:cNvPr>
          <p:cNvSpPr>
            <a:spLocks noGrp="1"/>
          </p:cNvSpPr>
          <p:nvPr>
            <p:ph type="dt" sz="half" idx="10"/>
          </p:nvPr>
        </p:nvSpPr>
        <p:spPr/>
        <p:txBody>
          <a:bodyPr/>
          <a:lstStyle/>
          <a:p>
            <a:fld id="{A03AB3B5-DFA5-4B63-B1E4-A6F3B0C6FC62}" type="datetime1">
              <a:rPr lang="en-US" smtClean="0"/>
              <a:t>6/1/2018</a:t>
            </a:fld>
            <a:endParaRPr lang="en-US"/>
          </a:p>
        </p:txBody>
      </p:sp>
      <p:sp>
        <p:nvSpPr>
          <p:cNvPr id="5" name="Footer Placeholder 4">
            <a:extLst>
              <a:ext uri="{FF2B5EF4-FFF2-40B4-BE49-F238E27FC236}">
                <a16:creationId xmlns:a16="http://schemas.microsoft.com/office/drawing/2014/main" xmlns="" id="{87363BEC-FC87-46DA-B319-D14E2494B3B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3D59AF1-6D05-4C48-A4C2-BBBB2DEAA6E2}"/>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3495374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60713AC-3646-4167-8932-10334A695C99}" type="datetime1">
              <a:rPr lang="en-US" smtClean="0"/>
              <a:t>6/1/2018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F1669EA-B268-4053-8E76-36D7B0B0C144}" type="slidenum">
              <a:rPr lang="en-US" smtClean="0"/>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AEC2E4C-04E2-4960-BD2A-CC718EE8E7FA}"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AF1669EA-B268-4053-8E76-36D7B0B0C144}" type="slidenum">
              <a:rPr lang="en-US" smtClean="0"/>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A2D5185-0D23-49C5-85F5-9919E8AF023B}" type="datetime1">
              <a:rPr lang="en-US" smtClean="0"/>
              <a:t>6/1/2018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AF1669EA-B268-4053-8E76-36D7B0B0C144}" type="slidenum">
              <a:rPr lang="en-US" smtClean="0"/>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1795DF23-F40B-4180-BB8A-ED8EB3197E44}"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1669EA-B268-4053-8E76-36D7B0B0C144}" type="slidenum">
              <a:rPr lang="en-US" smtClean="0"/>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CCA5C31-60AF-4E20-AEE1-B740A10809A7}" type="datetime1">
              <a:rPr lang="en-US" smtClean="0"/>
              <a:t>6/1/2018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AF1669EA-B268-4053-8E76-36D7B0B0C144}"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7EC7D2-3C3B-408E-AF08-7EC0870405A2}" type="datetime1">
              <a:rPr lang="en-US" smtClean="0"/>
              <a:t>6/1/2018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AF1669EA-B268-4053-8E76-36D7B0B0C144}"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87A74E8-0195-4AA6-B1C6-5F683ABC1689}" type="datetime1">
              <a:rPr lang="en-US" smtClean="0"/>
              <a:t>6/1/2018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AF1669EA-B268-4053-8E76-36D7B0B0C144}"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AF1669EA-B268-4053-8E76-36D7B0B0C144}" type="slidenum">
              <a:rPr lang="en-US" smtClean="0"/>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5B5DD8E-0BF9-45E0-AFA2-F6D7D3268155}" type="datetime1">
              <a:rPr lang="en-US" smtClean="0"/>
              <a:t>6/1/2018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8C8EAE-ED24-45F9-B127-0BEAB42F59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EE8B30C-821E-4761-A94C-F72FE389728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5738625-3D91-4017-BC74-2465511AC936}"/>
              </a:ext>
            </a:extLst>
          </p:cNvPr>
          <p:cNvSpPr>
            <a:spLocks noGrp="1"/>
          </p:cNvSpPr>
          <p:nvPr>
            <p:ph type="dt" sz="half" idx="10"/>
          </p:nvPr>
        </p:nvSpPr>
        <p:spPr/>
        <p:txBody>
          <a:bodyPr/>
          <a:lstStyle/>
          <a:p>
            <a:fld id="{BAEC2E4C-04E2-4960-BD2A-CC718EE8E7FA}" type="datetime1">
              <a:rPr lang="en-US" smtClean="0"/>
              <a:t>6/1/2018</a:t>
            </a:fld>
            <a:endParaRPr lang="en-US"/>
          </a:p>
        </p:txBody>
      </p:sp>
      <p:sp>
        <p:nvSpPr>
          <p:cNvPr id="5" name="Footer Placeholder 4">
            <a:extLst>
              <a:ext uri="{FF2B5EF4-FFF2-40B4-BE49-F238E27FC236}">
                <a16:creationId xmlns:a16="http://schemas.microsoft.com/office/drawing/2014/main" xmlns="" id="{514B2DEA-F5C0-4850-B939-95C7F9B66D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AD55521-FD30-4D85-83AE-9E91AE2599DC}"/>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3342483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AF1669EA-B268-4053-8E76-36D7B0B0C144}" type="slidenum">
              <a:rPr lang="en-US" smtClean="0"/>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A5BCE76F-5D5C-4B75-9136-142992C0D5E5}" type="datetime1">
              <a:rPr lang="en-US" smtClean="0"/>
              <a:t>6/1/2018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FD5783-5A25-4602-BA9F-7F8C4700E4D9}"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1669EA-B268-4053-8E76-36D7B0B0C14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AF1669EA-B268-4053-8E76-36D7B0B0C144}" type="slidenum">
              <a:rPr lang="en-US" smtClean="0"/>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3AB3B5-DFA5-4B63-B1E4-A6F3B0C6FC62}"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88BD3C8-9091-42C5-A77D-935DDB3388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0BA75DA6-5158-4FEE-ABD7-A4E6FB5467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C88CB91E-3C20-49F7-8C80-0B0D39FE61C0}"/>
              </a:ext>
            </a:extLst>
          </p:cNvPr>
          <p:cNvSpPr>
            <a:spLocks noGrp="1"/>
          </p:cNvSpPr>
          <p:nvPr>
            <p:ph type="dt" sz="half" idx="10"/>
          </p:nvPr>
        </p:nvSpPr>
        <p:spPr/>
        <p:txBody>
          <a:bodyPr/>
          <a:lstStyle/>
          <a:p>
            <a:fld id="{FA2D5185-0D23-49C5-85F5-9919E8AF023B}" type="datetime1">
              <a:rPr lang="en-US" smtClean="0"/>
              <a:t>6/1/2018</a:t>
            </a:fld>
            <a:endParaRPr lang="en-US"/>
          </a:p>
        </p:txBody>
      </p:sp>
      <p:sp>
        <p:nvSpPr>
          <p:cNvPr id="5" name="Footer Placeholder 4">
            <a:extLst>
              <a:ext uri="{FF2B5EF4-FFF2-40B4-BE49-F238E27FC236}">
                <a16:creationId xmlns:a16="http://schemas.microsoft.com/office/drawing/2014/main" xmlns="" id="{DAF16EA7-BD5A-4EA9-B701-BF535FE94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6FB2C6CF-929C-4982-A1DB-7BDBFECFC0D5}"/>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221879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113671-D022-49D2-B15A-C731894231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0D9B597C-92DC-4E25-951F-D822472534D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B3F6D30A-8DAF-4AD9-9D7D-1F7E2B0F993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98C3038A-EF83-409A-9284-06811772EC53}"/>
              </a:ext>
            </a:extLst>
          </p:cNvPr>
          <p:cNvSpPr>
            <a:spLocks noGrp="1"/>
          </p:cNvSpPr>
          <p:nvPr>
            <p:ph type="dt" sz="half" idx="10"/>
          </p:nvPr>
        </p:nvSpPr>
        <p:spPr/>
        <p:txBody>
          <a:bodyPr/>
          <a:lstStyle/>
          <a:p>
            <a:fld id="{1795DF23-F40B-4180-BB8A-ED8EB3197E44}" type="datetime1">
              <a:rPr lang="en-US" smtClean="0"/>
              <a:t>6/1/2018</a:t>
            </a:fld>
            <a:endParaRPr lang="en-US"/>
          </a:p>
        </p:txBody>
      </p:sp>
      <p:sp>
        <p:nvSpPr>
          <p:cNvPr id="6" name="Footer Placeholder 5">
            <a:extLst>
              <a:ext uri="{FF2B5EF4-FFF2-40B4-BE49-F238E27FC236}">
                <a16:creationId xmlns:a16="http://schemas.microsoft.com/office/drawing/2014/main" xmlns="" id="{7E5C260C-2E47-4822-8FD1-B20D908DC1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7EFF4B1-E57E-4F62-8A33-AC2A88E3C167}"/>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3272772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8468BD-13BA-49A1-8EAE-646BC2C365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F4C18296-3341-40B9-A74C-289C85F5E7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5A4ADF0-9036-49AD-A420-B96FA078605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33FF92F5-B81A-45B9-B38D-B10DF5494A6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0F4DD1B8-1545-47C9-A39F-ACF42BFC190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91854158-88AD-46A8-B2D9-887C8A7027B7}"/>
              </a:ext>
            </a:extLst>
          </p:cNvPr>
          <p:cNvSpPr>
            <a:spLocks noGrp="1"/>
          </p:cNvSpPr>
          <p:nvPr>
            <p:ph type="dt" sz="half" idx="10"/>
          </p:nvPr>
        </p:nvSpPr>
        <p:spPr/>
        <p:txBody>
          <a:bodyPr/>
          <a:lstStyle/>
          <a:p>
            <a:fld id="{1CCA5C31-60AF-4E20-AEE1-B740A10809A7}" type="datetime1">
              <a:rPr lang="en-US" smtClean="0"/>
              <a:t>6/1/2018</a:t>
            </a:fld>
            <a:endParaRPr lang="en-US"/>
          </a:p>
        </p:txBody>
      </p:sp>
      <p:sp>
        <p:nvSpPr>
          <p:cNvPr id="8" name="Footer Placeholder 7">
            <a:extLst>
              <a:ext uri="{FF2B5EF4-FFF2-40B4-BE49-F238E27FC236}">
                <a16:creationId xmlns:a16="http://schemas.microsoft.com/office/drawing/2014/main" xmlns="" id="{CA90D3F2-A0AD-46F7-B370-CDCDB9078E5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91C8807-E0DF-41BF-A756-1D554365C312}"/>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343531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901371-B754-4470-9046-CF171A956D9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528C6898-2453-4E6B-B7B1-866433F86B36}"/>
              </a:ext>
            </a:extLst>
          </p:cNvPr>
          <p:cNvSpPr>
            <a:spLocks noGrp="1"/>
          </p:cNvSpPr>
          <p:nvPr>
            <p:ph type="dt" sz="half" idx="10"/>
          </p:nvPr>
        </p:nvSpPr>
        <p:spPr/>
        <p:txBody>
          <a:bodyPr/>
          <a:lstStyle/>
          <a:p>
            <a:fld id="{5F7EC7D2-3C3B-408E-AF08-7EC0870405A2}" type="datetime1">
              <a:rPr lang="en-US" smtClean="0"/>
              <a:t>6/1/2018</a:t>
            </a:fld>
            <a:endParaRPr lang="en-US"/>
          </a:p>
        </p:txBody>
      </p:sp>
      <p:sp>
        <p:nvSpPr>
          <p:cNvPr id="4" name="Footer Placeholder 3">
            <a:extLst>
              <a:ext uri="{FF2B5EF4-FFF2-40B4-BE49-F238E27FC236}">
                <a16:creationId xmlns:a16="http://schemas.microsoft.com/office/drawing/2014/main" xmlns="" id="{B82469F6-AFCD-4D38-ADB4-D3E85CC5CA7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DDD24CB8-5F9F-429E-8FAA-3FE56922993E}"/>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3044111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E9E61215-5EC7-4B96-9F6C-98ACB4131B7A}"/>
              </a:ext>
            </a:extLst>
          </p:cNvPr>
          <p:cNvSpPr>
            <a:spLocks noGrp="1"/>
          </p:cNvSpPr>
          <p:nvPr>
            <p:ph type="dt" sz="half" idx="10"/>
          </p:nvPr>
        </p:nvSpPr>
        <p:spPr/>
        <p:txBody>
          <a:bodyPr/>
          <a:lstStyle/>
          <a:p>
            <a:fld id="{487A74E8-0195-4AA6-B1C6-5F683ABC1689}" type="datetime1">
              <a:rPr lang="en-US" smtClean="0"/>
              <a:t>6/1/2018</a:t>
            </a:fld>
            <a:endParaRPr lang="en-US"/>
          </a:p>
        </p:txBody>
      </p:sp>
      <p:sp>
        <p:nvSpPr>
          <p:cNvPr id="3" name="Footer Placeholder 2">
            <a:extLst>
              <a:ext uri="{FF2B5EF4-FFF2-40B4-BE49-F238E27FC236}">
                <a16:creationId xmlns:a16="http://schemas.microsoft.com/office/drawing/2014/main" xmlns="" id="{9E18154A-6ECD-4EAE-BA26-382A1F42E8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F77E3A81-424C-4842-969E-7245A624640A}"/>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2300703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7E8090-C8A4-4191-BFF8-E1C30F7C6E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D75B0674-28D4-4190-B4CD-FD04113EF5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739513C0-DC9C-4B09-BB4A-403DFC76DA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ACEC77FB-BCC7-4139-A5AA-3275179EC2F5}"/>
              </a:ext>
            </a:extLst>
          </p:cNvPr>
          <p:cNvSpPr>
            <a:spLocks noGrp="1"/>
          </p:cNvSpPr>
          <p:nvPr>
            <p:ph type="dt" sz="half" idx="10"/>
          </p:nvPr>
        </p:nvSpPr>
        <p:spPr/>
        <p:txBody>
          <a:bodyPr/>
          <a:lstStyle/>
          <a:p>
            <a:fld id="{45B5DD8E-0BF9-45E0-AFA2-F6D7D3268155}" type="datetime1">
              <a:rPr lang="en-US" smtClean="0"/>
              <a:t>6/1/2018</a:t>
            </a:fld>
            <a:endParaRPr lang="en-US"/>
          </a:p>
        </p:txBody>
      </p:sp>
      <p:sp>
        <p:nvSpPr>
          <p:cNvPr id="6" name="Footer Placeholder 5">
            <a:extLst>
              <a:ext uri="{FF2B5EF4-FFF2-40B4-BE49-F238E27FC236}">
                <a16:creationId xmlns:a16="http://schemas.microsoft.com/office/drawing/2014/main" xmlns="" id="{CB757E64-DBFE-4568-BDF1-47F56B00F7F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3059070-1D26-4CC9-BD0E-9ADA28FAE50D}"/>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4285180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9E27FE6-840E-45B1-8DFC-BB1E23C43C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85E590B9-D25C-4C89-BFEB-643726519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33938D9-FADC-4E8D-834F-9F81887AA9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AB7EF0A-B9CB-4A07-A34A-262C228FB21D}"/>
              </a:ext>
            </a:extLst>
          </p:cNvPr>
          <p:cNvSpPr>
            <a:spLocks noGrp="1"/>
          </p:cNvSpPr>
          <p:nvPr>
            <p:ph type="dt" sz="half" idx="10"/>
          </p:nvPr>
        </p:nvSpPr>
        <p:spPr/>
        <p:txBody>
          <a:bodyPr/>
          <a:lstStyle/>
          <a:p>
            <a:fld id="{A5BCE76F-5D5C-4B75-9136-142992C0D5E5}" type="datetime1">
              <a:rPr lang="en-US" smtClean="0"/>
              <a:t>6/1/2018</a:t>
            </a:fld>
            <a:endParaRPr lang="en-US"/>
          </a:p>
        </p:txBody>
      </p:sp>
      <p:sp>
        <p:nvSpPr>
          <p:cNvPr id="6" name="Footer Placeholder 5">
            <a:extLst>
              <a:ext uri="{FF2B5EF4-FFF2-40B4-BE49-F238E27FC236}">
                <a16:creationId xmlns:a16="http://schemas.microsoft.com/office/drawing/2014/main" xmlns="" id="{222B7EE3-B1C9-4CFB-8012-C4EFF6ACC9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CB60099-9507-48B5-9A60-0672F7C37956}"/>
              </a:ext>
            </a:extLst>
          </p:cNvPr>
          <p:cNvSpPr>
            <a:spLocks noGrp="1"/>
          </p:cNvSpPr>
          <p:nvPr>
            <p:ph type="sldNum" sz="quarter" idx="12"/>
          </p:nvPr>
        </p:nvSpPr>
        <p:spPr/>
        <p:txBody>
          <a:bodyPr/>
          <a:lstStyle/>
          <a:p>
            <a:fld id="{AF1669EA-B268-4053-8E76-36D7B0B0C144}" type="slidenum">
              <a:rPr lang="en-US" smtClean="0"/>
              <a:t>‹#›</a:t>
            </a:fld>
            <a:endParaRPr lang="en-US"/>
          </a:p>
        </p:txBody>
      </p:sp>
    </p:spTree>
    <p:extLst>
      <p:ext uri="{BB962C8B-B14F-4D97-AF65-F5344CB8AC3E}">
        <p14:creationId xmlns:p14="http://schemas.microsoft.com/office/powerpoint/2010/main" val="2115567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8300970-C7D7-41D2-8B3E-00A4DD063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A47C8E5C-C19C-40CB-B677-CCD87E5B28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6AF5741-2A14-4994-A03A-B87CF66427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4C9AC-E7CD-43E6-B8D1-BD1C3DA4A632}" type="datetime1">
              <a:rPr lang="en-US" smtClean="0"/>
              <a:t>6/1/2018</a:t>
            </a:fld>
            <a:endParaRPr lang="en-US"/>
          </a:p>
        </p:txBody>
      </p:sp>
      <p:sp>
        <p:nvSpPr>
          <p:cNvPr id="5" name="Footer Placeholder 4">
            <a:extLst>
              <a:ext uri="{FF2B5EF4-FFF2-40B4-BE49-F238E27FC236}">
                <a16:creationId xmlns:a16="http://schemas.microsoft.com/office/drawing/2014/main" xmlns="" id="{253AD1C5-0D5F-44C9-B7AE-01B8CC4400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117EAE7E-994B-47ED-B91D-5DDAAD79D1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1669EA-B268-4053-8E76-36D7B0B0C144}" type="slidenum">
              <a:rPr lang="en-US" smtClean="0"/>
              <a:t>‹#›</a:t>
            </a:fld>
            <a:endParaRPr lang="en-US"/>
          </a:p>
        </p:txBody>
      </p:sp>
    </p:spTree>
    <p:extLst>
      <p:ext uri="{BB962C8B-B14F-4D97-AF65-F5344CB8AC3E}">
        <p14:creationId xmlns:p14="http://schemas.microsoft.com/office/powerpoint/2010/main" val="37441329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BCD4C9AC-E7CD-43E6-B8D1-BD1C3DA4A632}" type="datetime1">
              <a:rPr lang="en-US" smtClean="0"/>
              <a:t>6/1/2018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F1669EA-B268-4053-8E76-36D7B0B0C144}" type="slidenum">
              <a:rPr lang="en-US" smtClean="0"/>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454E3A-7DFB-45D8-9522-DE9142E51FD2}"/>
              </a:ext>
            </a:extLst>
          </p:cNvPr>
          <p:cNvSpPr>
            <a:spLocks noGrp="1"/>
          </p:cNvSpPr>
          <p:nvPr>
            <p:ph type="title"/>
          </p:nvPr>
        </p:nvSpPr>
        <p:spPr/>
        <p:txBody>
          <a:bodyPr>
            <a:noAutofit/>
          </a:bodyPr>
          <a:lstStyle/>
          <a:p>
            <a:pPr algn="ctr"/>
            <a:r>
              <a:rPr lang="en-US" b="1" dirty="0">
                <a:latin typeface="Book Antiqua" panose="02040602050305030304" pitchFamily="18" charset="0"/>
              </a:rPr>
              <a:t>Vision of a Nation and Education System</a:t>
            </a:r>
          </a:p>
        </p:txBody>
      </p:sp>
      <p:sp>
        <p:nvSpPr>
          <p:cNvPr id="3" name="Subtitle 2">
            <a:extLst>
              <a:ext uri="{FF2B5EF4-FFF2-40B4-BE49-F238E27FC236}">
                <a16:creationId xmlns:a16="http://schemas.microsoft.com/office/drawing/2014/main" xmlns="" id="{82AC3BF9-317E-4781-A407-99E33C8001CE}"/>
              </a:ext>
            </a:extLst>
          </p:cNvPr>
          <p:cNvSpPr>
            <a:spLocks noGrp="1"/>
          </p:cNvSpPr>
          <p:nvPr>
            <p:ph idx="1"/>
          </p:nvPr>
        </p:nvSpPr>
        <p:spPr/>
        <p:txBody>
          <a:bodyPr>
            <a:normAutofit/>
          </a:bodyPr>
          <a:lstStyle/>
          <a:p>
            <a:pPr marL="0" indent="0" algn="ctr">
              <a:lnSpc>
                <a:spcPct val="100000"/>
              </a:lnSpc>
              <a:buNone/>
            </a:pPr>
            <a:r>
              <a:rPr lang="en-US" sz="2400" dirty="0">
                <a:latin typeface="Book Antiqua" panose="02040602050305030304" pitchFamily="18" charset="0"/>
              </a:rPr>
              <a:t>Prof. Dr. Muhammad Sarwar </a:t>
            </a:r>
          </a:p>
          <a:p>
            <a:pPr marL="0" indent="0" algn="ctr">
              <a:lnSpc>
                <a:spcPct val="100000"/>
              </a:lnSpc>
              <a:buNone/>
            </a:pPr>
            <a:r>
              <a:rPr lang="en-US" sz="2400" dirty="0">
                <a:latin typeface="Book Antiqua" panose="02040602050305030304" pitchFamily="18" charset="0"/>
              </a:rPr>
              <a:t>Chairman, Do Education</a:t>
            </a:r>
          </a:p>
          <a:p>
            <a:pPr marL="0" indent="0" algn="ctr">
              <a:lnSpc>
                <a:spcPct val="100000"/>
              </a:lnSpc>
              <a:buNone/>
            </a:pPr>
            <a:r>
              <a:rPr lang="en-US" sz="2400" dirty="0">
                <a:latin typeface="Book Antiqua" panose="02040602050305030304" pitchFamily="18" charset="0"/>
              </a:rPr>
              <a:t>Director, QEC,   </a:t>
            </a:r>
          </a:p>
          <a:p>
            <a:pPr marL="0" indent="0" algn="ctr">
              <a:lnSpc>
                <a:spcPct val="100000"/>
              </a:lnSpc>
              <a:buNone/>
            </a:pPr>
            <a:r>
              <a:rPr lang="en-US" sz="2400" dirty="0" smtClean="0">
                <a:latin typeface="Book Antiqua" panose="02040602050305030304" pitchFamily="18" charset="0"/>
              </a:rPr>
              <a:t>University </a:t>
            </a:r>
            <a:r>
              <a:rPr lang="en-US" sz="2400" dirty="0">
                <a:latin typeface="Book Antiqua" panose="02040602050305030304" pitchFamily="18" charset="0"/>
              </a:rPr>
              <a:t>of Sargodha, </a:t>
            </a:r>
            <a:r>
              <a:rPr lang="en-US" sz="2400" dirty="0" smtClean="0">
                <a:latin typeface="Book Antiqua" panose="02040602050305030304" pitchFamily="18" charset="0"/>
              </a:rPr>
              <a:t>Sargodha</a:t>
            </a:r>
          </a:p>
          <a:p>
            <a:endParaRPr lang="en-US" dirty="0">
              <a:latin typeface="Book Antiqua" panose="02040602050305030304" pitchFamily="18" charset="0"/>
            </a:endParaRPr>
          </a:p>
          <a:p>
            <a:pPr marL="0" indent="0" algn="ctr">
              <a:buNone/>
            </a:pPr>
            <a:r>
              <a:rPr lang="en-US" b="1" dirty="0">
                <a:solidFill>
                  <a:srgbClr val="0070C0"/>
                </a:solidFill>
              </a:rPr>
              <a:t>Keynote Presented at Two Day International Seminar “Education for National Development” organized by Department of Education, IIUI on 11-12 April 2018</a:t>
            </a:r>
            <a:endParaRPr lang="en-US" dirty="0">
              <a:solidFill>
                <a:srgbClr val="0070C0"/>
              </a:solidFill>
            </a:endParaRPr>
          </a:p>
          <a:p>
            <a:pPr marL="0" indent="0">
              <a:buNone/>
            </a:pPr>
            <a:endParaRPr lang="en-US"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1</a:t>
            </a:fld>
            <a:endParaRPr lang="en-US"/>
          </a:p>
        </p:txBody>
      </p:sp>
    </p:spTree>
    <p:extLst>
      <p:ext uri="{BB962C8B-B14F-4D97-AF65-F5344CB8AC3E}">
        <p14:creationId xmlns:p14="http://schemas.microsoft.com/office/powerpoint/2010/main" val="11349088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E61ADC-0ABF-4745-952F-BBFA5CC01636}"/>
              </a:ext>
            </a:extLst>
          </p:cNvPr>
          <p:cNvSpPr>
            <a:spLocks noGrp="1"/>
          </p:cNvSpPr>
          <p:nvPr>
            <p:ph type="title"/>
          </p:nvPr>
        </p:nvSpPr>
        <p:spPr/>
        <p:txBody>
          <a:bodyPr>
            <a:normAutofit/>
          </a:bodyPr>
          <a:lstStyle/>
          <a:p>
            <a:pPr algn="ctr"/>
            <a:r>
              <a:rPr lang="en-US" sz="6600" b="1" dirty="0">
                <a:latin typeface="Book Antiqua" panose="02040602050305030304" pitchFamily="18" charset="0"/>
              </a:rPr>
              <a:t>vi-Success of a Vision </a:t>
            </a:r>
          </a:p>
        </p:txBody>
      </p:sp>
      <p:sp>
        <p:nvSpPr>
          <p:cNvPr id="3" name="Content Placeholder 2">
            <a:extLst>
              <a:ext uri="{FF2B5EF4-FFF2-40B4-BE49-F238E27FC236}">
                <a16:creationId xmlns:a16="http://schemas.microsoft.com/office/drawing/2014/main" xmlns="" id="{0656A5D5-079F-4780-803F-3D4BFABA5906}"/>
              </a:ext>
            </a:extLst>
          </p:cNvPr>
          <p:cNvSpPr>
            <a:spLocks noGrp="1"/>
          </p:cNvSpPr>
          <p:nvPr>
            <p:ph idx="1"/>
          </p:nvPr>
        </p:nvSpPr>
        <p:spPr/>
        <p:txBody>
          <a:bodyPr>
            <a:normAutofit fontScale="92500"/>
          </a:bodyPr>
          <a:lstStyle/>
          <a:p>
            <a:endParaRPr lang="en-US" sz="3600" dirty="0">
              <a:latin typeface="Book Antiqua" panose="02040602050305030304" pitchFamily="18" charset="0"/>
            </a:endParaRPr>
          </a:p>
          <a:p>
            <a:r>
              <a:rPr lang="en-US" sz="3600" dirty="0">
                <a:latin typeface="Book Antiqua" panose="02040602050305030304" pitchFamily="18" charset="0"/>
              </a:rPr>
              <a:t>The success of the ‘vision’ would depend upon the extent to which it would be </a:t>
            </a:r>
            <a:r>
              <a:rPr lang="en-GB" sz="3600" dirty="0">
                <a:latin typeface="Book Antiqua" panose="02040602050305030304" pitchFamily="18" charset="0"/>
              </a:rPr>
              <a:t>realised</a:t>
            </a:r>
            <a:r>
              <a:rPr lang="en-US" sz="3600" dirty="0">
                <a:latin typeface="Book Antiqua" panose="02040602050305030304" pitchFamily="18" charset="0"/>
              </a:rPr>
              <a:t> in actual practice. </a:t>
            </a:r>
          </a:p>
          <a:p>
            <a:r>
              <a:rPr lang="en-US" sz="3600" dirty="0">
                <a:latin typeface="Book Antiqua" panose="02040602050305030304" pitchFamily="18" charset="0"/>
              </a:rPr>
              <a:t>Visions can be </a:t>
            </a:r>
            <a:r>
              <a:rPr lang="en-US" sz="3600" dirty="0" err="1">
                <a:latin typeface="Book Antiqua" panose="02040602050305030304" pitchFamily="18" charset="0"/>
              </a:rPr>
              <a:t>realised</a:t>
            </a:r>
            <a:r>
              <a:rPr lang="en-US" sz="3600" dirty="0">
                <a:latin typeface="Book Antiqua" panose="02040602050305030304" pitchFamily="18" charset="0"/>
              </a:rPr>
              <a:t> and transformed into realities by understanding, initiative, commitment and hard work .</a:t>
            </a:r>
          </a:p>
          <a:p>
            <a:r>
              <a:rPr lang="en-US" sz="3600" dirty="0">
                <a:latin typeface="Book Antiqua" panose="02040602050305030304" pitchFamily="18" charset="0"/>
              </a:rPr>
              <a:t>Dreams can be transformed into realities if full trust is put in self, society and the Almighty.</a:t>
            </a:r>
          </a:p>
        </p:txBody>
      </p:sp>
      <p:sp>
        <p:nvSpPr>
          <p:cNvPr id="4" name="Slide Number Placeholder 3"/>
          <p:cNvSpPr>
            <a:spLocks noGrp="1"/>
          </p:cNvSpPr>
          <p:nvPr>
            <p:ph type="sldNum" sz="quarter" idx="12"/>
          </p:nvPr>
        </p:nvSpPr>
        <p:spPr/>
        <p:txBody>
          <a:bodyPr/>
          <a:lstStyle/>
          <a:p>
            <a:fld id="{AF1669EA-B268-4053-8E76-36D7B0B0C144}" type="slidenum">
              <a:rPr lang="en-US" smtClean="0"/>
              <a:t>10</a:t>
            </a:fld>
            <a:endParaRPr lang="en-US"/>
          </a:p>
        </p:txBody>
      </p:sp>
    </p:spTree>
    <p:extLst>
      <p:ext uri="{BB962C8B-B14F-4D97-AF65-F5344CB8AC3E}">
        <p14:creationId xmlns:p14="http://schemas.microsoft.com/office/powerpoint/2010/main" val="873509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DD43C8-36D1-4D9B-AD2B-3604DC395B04}"/>
              </a:ext>
            </a:extLst>
          </p:cNvPr>
          <p:cNvSpPr>
            <a:spLocks noGrp="1"/>
          </p:cNvSpPr>
          <p:nvPr>
            <p:ph type="title"/>
          </p:nvPr>
        </p:nvSpPr>
        <p:spPr/>
        <p:txBody>
          <a:bodyPr>
            <a:normAutofit fontScale="90000"/>
          </a:bodyPr>
          <a:lstStyle/>
          <a:p>
            <a:pPr algn="ctr"/>
            <a:r>
              <a:rPr lang="en-US" b="1" dirty="0">
                <a:latin typeface="Book Antiqua" panose="02040602050305030304" pitchFamily="18" charset="0"/>
              </a:rPr>
              <a:t/>
            </a:r>
            <a:br>
              <a:rPr lang="en-US" b="1" dirty="0">
                <a:latin typeface="Book Antiqua" panose="02040602050305030304" pitchFamily="18" charset="0"/>
              </a:rPr>
            </a:br>
            <a:r>
              <a:rPr lang="en-US" b="1" dirty="0">
                <a:latin typeface="Book Antiqua" panose="02040602050305030304" pitchFamily="18" charset="0"/>
              </a:rPr>
              <a:t>vii-</a:t>
            </a:r>
            <a:r>
              <a:rPr lang="en-US" sz="5300" b="1" dirty="0">
                <a:latin typeface="Book Antiqua" panose="02040602050305030304" pitchFamily="18" charset="0"/>
              </a:rPr>
              <a:t>Pakistan and Success</a:t>
            </a:r>
            <a:r>
              <a:rPr lang="en-US" b="1" dirty="0">
                <a:latin typeface="Book Antiqua" panose="02040602050305030304" pitchFamily="18" charset="0"/>
              </a:rPr>
              <a:t> </a:t>
            </a:r>
            <a:r>
              <a:rPr lang="en-US" dirty="0">
                <a:latin typeface="Book Antiqua" panose="02040602050305030304" pitchFamily="18" charset="0"/>
              </a:rPr>
              <a:t/>
            </a:r>
            <a:br>
              <a:rPr lang="en-US" dirty="0">
                <a:latin typeface="Book Antiqua" panose="02040602050305030304" pitchFamily="18" charset="0"/>
              </a:rPr>
            </a:br>
            <a:endParaRPr lang="en-US"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BD8F784F-ABC7-46CB-B7E5-14872A802930}"/>
              </a:ext>
            </a:extLst>
          </p:cNvPr>
          <p:cNvSpPr>
            <a:spLocks noGrp="1"/>
          </p:cNvSpPr>
          <p:nvPr>
            <p:ph idx="1"/>
          </p:nvPr>
        </p:nvSpPr>
        <p:spPr/>
        <p:txBody>
          <a:bodyPr>
            <a:normAutofit fontScale="92500" lnSpcReduction="10000"/>
          </a:bodyPr>
          <a:lstStyle/>
          <a:p>
            <a:pPr algn="just"/>
            <a:r>
              <a:rPr lang="en-US" sz="3600" dirty="0">
                <a:latin typeface="Book Antiqua" panose="02040602050305030304" pitchFamily="18" charset="0"/>
              </a:rPr>
              <a:t>Pakistan could emerge as a great nation and economic power if resources are generated, managed and used efficiently.</a:t>
            </a:r>
          </a:p>
          <a:p>
            <a:pPr marL="0" indent="0" algn="just">
              <a:buNone/>
            </a:pPr>
            <a:endParaRPr lang="en-US" sz="1100" dirty="0">
              <a:latin typeface="Book Antiqua" panose="02040602050305030304" pitchFamily="18" charset="0"/>
            </a:endParaRPr>
          </a:p>
          <a:p>
            <a:pPr algn="just"/>
            <a:r>
              <a:rPr lang="en-US" sz="3600" dirty="0">
                <a:latin typeface="Book Antiqua" panose="02040602050305030304" pitchFamily="18" charset="0"/>
              </a:rPr>
              <a:t>The vision and the subsequent strategy, if properly  implemented,  will lay down the foundations of a prosperous, just and harmonious society before 2025. </a:t>
            </a:r>
          </a:p>
          <a:p>
            <a:pPr marL="0" indent="0">
              <a:buNone/>
            </a:pPr>
            <a:endParaRPr lang="en-US" sz="1100" dirty="0">
              <a:latin typeface="Book Antiqua" panose="02040602050305030304" pitchFamily="18" charset="0"/>
            </a:endParaRPr>
          </a:p>
          <a:p>
            <a:r>
              <a:rPr lang="en-US" sz="3600" dirty="0">
                <a:latin typeface="Book Antiqua" panose="02040602050305030304" pitchFamily="18" charset="0"/>
              </a:rPr>
              <a:t>It is a pleasure that vision 2025 acknowledges the forces of technology and knowledge</a:t>
            </a:r>
          </a:p>
          <a:p>
            <a:endParaRPr lang="en-US" sz="36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11</a:t>
            </a:fld>
            <a:endParaRPr lang="en-US"/>
          </a:p>
        </p:txBody>
      </p:sp>
    </p:spTree>
    <p:extLst>
      <p:ext uri="{BB962C8B-B14F-4D97-AF65-F5344CB8AC3E}">
        <p14:creationId xmlns:p14="http://schemas.microsoft.com/office/powerpoint/2010/main" val="35911317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6C1AF0-D590-4795-A8E4-49AC1555A8FC}"/>
              </a:ext>
            </a:extLst>
          </p:cNvPr>
          <p:cNvSpPr>
            <a:spLocks noGrp="1"/>
          </p:cNvSpPr>
          <p:nvPr>
            <p:ph type="title"/>
          </p:nvPr>
        </p:nvSpPr>
        <p:spPr>
          <a:xfrm>
            <a:off x="667512" y="267589"/>
            <a:ext cx="10515600" cy="1207643"/>
          </a:xfrm>
        </p:spPr>
        <p:txBody>
          <a:bodyPr>
            <a:normAutofit/>
          </a:bodyPr>
          <a:lstStyle/>
          <a:p>
            <a:pPr algn="ctr"/>
            <a:r>
              <a:rPr lang="en-US" sz="4800" b="1" dirty="0">
                <a:latin typeface="Book Antiqua" panose="02040602050305030304" pitchFamily="18" charset="0"/>
              </a:rPr>
              <a:t> viii-Vision and Creation of Pakistan </a:t>
            </a:r>
            <a:endParaRPr lang="en-GB" sz="48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2719B1F5-73BA-4041-B688-EB9F025F9FE8}"/>
              </a:ext>
            </a:extLst>
          </p:cNvPr>
          <p:cNvSpPr>
            <a:spLocks noGrp="1"/>
          </p:cNvSpPr>
          <p:nvPr>
            <p:ph idx="1"/>
          </p:nvPr>
        </p:nvSpPr>
        <p:spPr/>
        <p:txBody>
          <a:bodyPr>
            <a:noAutofit/>
          </a:bodyPr>
          <a:lstStyle/>
          <a:p>
            <a:pPr marL="0" indent="0" algn="just">
              <a:buNone/>
            </a:pPr>
            <a:r>
              <a:rPr lang="en-US" sz="4800" dirty="0">
                <a:latin typeface="Book Antiqua" panose="02040602050305030304" pitchFamily="18" charset="0"/>
              </a:rPr>
              <a:t>A vision to safeguard the wellbeing of Muslims of subcontinent in future became vision of Pakistan, a vision of a prosperous, equitable, tolerant, and dynamic society. —which was at the heart of the Independence Movement.</a:t>
            </a:r>
          </a:p>
          <a:p>
            <a:pPr marL="0" indent="0">
              <a:buNone/>
            </a:pPr>
            <a:endParaRPr lang="en-US" sz="3600" dirty="0">
              <a:latin typeface="Book Antiqua" panose="02040602050305030304" pitchFamily="18" charset="0"/>
            </a:endParaRPr>
          </a:p>
          <a:p>
            <a:endParaRPr lang="en-US" sz="3600" dirty="0">
              <a:latin typeface="Book Antiqua" panose="02040602050305030304" pitchFamily="18" charset="0"/>
            </a:endParaRPr>
          </a:p>
          <a:p>
            <a:pPr marL="0" indent="0">
              <a:buNone/>
            </a:pPr>
            <a:endParaRPr lang="en-GB" sz="3600" dirty="0">
              <a:latin typeface="Book Antiqua" panose="02040602050305030304" pitchFamily="18" charset="0"/>
            </a:endParaRPr>
          </a:p>
          <a:p>
            <a:endParaRPr lang="en-US" sz="3600" dirty="0">
              <a:latin typeface="Book Antiqua" panose="02040602050305030304" pitchFamily="18" charset="0"/>
            </a:endParaRPr>
          </a:p>
          <a:p>
            <a:pPr marL="0" indent="0">
              <a:buNone/>
            </a:pPr>
            <a:endParaRPr lang="en-US" sz="3600" dirty="0">
              <a:latin typeface="Book Antiqua" panose="02040602050305030304" pitchFamily="18" charset="0"/>
            </a:endParaRPr>
          </a:p>
          <a:p>
            <a:endParaRPr lang="en-GB" sz="36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12</a:t>
            </a:fld>
            <a:endParaRPr lang="en-US"/>
          </a:p>
        </p:txBody>
      </p:sp>
    </p:spTree>
    <p:extLst>
      <p:ext uri="{BB962C8B-B14F-4D97-AF65-F5344CB8AC3E}">
        <p14:creationId xmlns:p14="http://schemas.microsoft.com/office/powerpoint/2010/main" val="342344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55357" y="682100"/>
            <a:ext cx="6736643" cy="1462793"/>
          </a:xfrm>
        </p:spPr>
        <p:txBody>
          <a:bodyPr/>
          <a:lstStyle/>
          <a:p>
            <a:r>
              <a:rPr lang="en-US" dirty="0"/>
              <a:t>The Founding Vision</a:t>
            </a:r>
          </a:p>
        </p:txBody>
      </p:sp>
      <p:pic>
        <p:nvPicPr>
          <p:cNvPr id="4" name="Picture 3"/>
          <p:cNvPicPr>
            <a:picLocks noChangeAspect="1"/>
          </p:cNvPicPr>
          <p:nvPr/>
        </p:nvPicPr>
        <p:blipFill>
          <a:blip r:embed="rId2"/>
          <a:stretch>
            <a:fillRect/>
          </a:stretch>
        </p:blipFill>
        <p:spPr>
          <a:xfrm>
            <a:off x="121357" y="56442"/>
            <a:ext cx="5334000" cy="6287918"/>
          </a:xfrm>
          <a:prstGeom prst="rect">
            <a:avLst/>
          </a:prstGeom>
        </p:spPr>
      </p:pic>
      <p:pic>
        <p:nvPicPr>
          <p:cNvPr id="5" name="Picture 4"/>
          <p:cNvPicPr>
            <a:picLocks noChangeAspect="1"/>
          </p:cNvPicPr>
          <p:nvPr/>
        </p:nvPicPr>
        <p:blipFill>
          <a:blip r:embed="rId3"/>
          <a:stretch>
            <a:fillRect/>
          </a:stretch>
        </p:blipFill>
        <p:spPr>
          <a:xfrm>
            <a:off x="5802489" y="2483555"/>
            <a:ext cx="6231467" cy="3860805"/>
          </a:xfrm>
          <a:prstGeom prst="rect">
            <a:avLst/>
          </a:prstGeom>
        </p:spPr>
      </p:pic>
    </p:spTree>
    <p:extLst>
      <p:ext uri="{BB962C8B-B14F-4D97-AF65-F5344CB8AC3E}">
        <p14:creationId xmlns:p14="http://schemas.microsoft.com/office/powerpoint/2010/main" val="24816372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775EFCB-070D-44F3-8FC4-063BB03E8C7F}"/>
              </a:ext>
            </a:extLst>
          </p:cNvPr>
          <p:cNvSpPr>
            <a:spLocks noGrp="1"/>
          </p:cNvSpPr>
          <p:nvPr>
            <p:ph type="title"/>
          </p:nvPr>
        </p:nvSpPr>
        <p:spPr/>
        <p:txBody>
          <a:bodyPr>
            <a:normAutofit/>
          </a:bodyPr>
          <a:lstStyle/>
          <a:p>
            <a:pPr algn="ctr"/>
            <a:r>
              <a:rPr lang="en-US" sz="7200" b="1" dirty="0"/>
              <a:t>B: Pakistan Vision 2025 </a:t>
            </a:r>
            <a:endParaRPr lang="en-GB" sz="7200" dirty="0"/>
          </a:p>
        </p:txBody>
      </p:sp>
      <p:sp>
        <p:nvSpPr>
          <p:cNvPr id="4" name="Content Placeholder 3">
            <a:extLst>
              <a:ext uri="{FF2B5EF4-FFF2-40B4-BE49-F238E27FC236}">
                <a16:creationId xmlns:a16="http://schemas.microsoft.com/office/drawing/2014/main" xmlns="" id="{E82D6473-6F23-46AC-A54C-E418D4EBA765}"/>
              </a:ext>
            </a:extLst>
          </p:cNvPr>
          <p:cNvSpPr>
            <a:spLocks noGrp="1"/>
          </p:cNvSpPr>
          <p:nvPr>
            <p:ph idx="1"/>
          </p:nvPr>
        </p:nvSpPr>
        <p:spPr/>
        <p:txBody>
          <a:bodyPr>
            <a:normAutofit fontScale="92500" lnSpcReduction="20000"/>
          </a:bodyPr>
          <a:lstStyle/>
          <a:p>
            <a:pPr marL="571500" indent="-571500">
              <a:buFont typeface="+mj-lt"/>
              <a:buAutoNum type="romanUcPeriod"/>
            </a:pPr>
            <a:r>
              <a:rPr lang="en-US" dirty="0"/>
              <a:t>Proposed stages of vision 2025</a:t>
            </a:r>
          </a:p>
          <a:p>
            <a:pPr marL="571500" indent="-571500">
              <a:buFont typeface="+mj-lt"/>
              <a:buAutoNum type="romanUcPeriod"/>
            </a:pPr>
            <a:r>
              <a:rPr lang="en-US" dirty="0"/>
              <a:t>Elements of the Vision </a:t>
            </a:r>
          </a:p>
          <a:p>
            <a:pPr marL="571500" indent="-571500">
              <a:buFont typeface="+mj-lt"/>
              <a:buAutoNum type="romanUcPeriod"/>
            </a:pPr>
            <a:r>
              <a:rPr lang="en-US" dirty="0"/>
              <a:t>Pakistan vision: why </a:t>
            </a:r>
          </a:p>
          <a:p>
            <a:pPr marL="571500" indent="-571500">
              <a:buFont typeface="+mj-lt"/>
              <a:buAutoNum type="romanUcPeriod"/>
            </a:pPr>
            <a:r>
              <a:rPr lang="en-US" dirty="0"/>
              <a:t>Pakistan vision 2025</a:t>
            </a:r>
          </a:p>
          <a:p>
            <a:pPr marL="571500" indent="-571500">
              <a:buFont typeface="+mj-lt"/>
              <a:buAutoNum type="romanUcPeriod"/>
            </a:pPr>
            <a:r>
              <a:rPr lang="en-US" dirty="0"/>
              <a:t>Vision and peoples </a:t>
            </a:r>
          </a:p>
          <a:p>
            <a:pPr marL="571500" indent="-571500">
              <a:buFont typeface="+mj-lt"/>
              <a:buAutoNum type="romanUcPeriod"/>
            </a:pPr>
            <a:r>
              <a:rPr lang="en-US" dirty="0"/>
              <a:t>Knowledge and vision </a:t>
            </a:r>
          </a:p>
          <a:p>
            <a:pPr marL="571500" indent="-571500">
              <a:buFont typeface="+mj-lt"/>
              <a:buAutoNum type="romanUcPeriod"/>
            </a:pPr>
            <a:r>
              <a:rPr lang="en-US" dirty="0"/>
              <a:t>Vision and power ( physical to mind)</a:t>
            </a:r>
          </a:p>
          <a:p>
            <a:pPr marL="571500" indent="-571500">
              <a:buFont typeface="+mj-lt"/>
              <a:buAutoNum type="romanUcPeriod"/>
            </a:pPr>
            <a:r>
              <a:rPr lang="en-US" dirty="0"/>
              <a:t>Mal-distribution of knowledge </a:t>
            </a:r>
          </a:p>
          <a:p>
            <a:pPr marL="571500" indent="-571500">
              <a:buFont typeface="+mj-lt"/>
              <a:buAutoNum type="romanUcPeriod"/>
            </a:pPr>
            <a:r>
              <a:rPr lang="en-US" dirty="0"/>
              <a:t>Knowledge and Education</a:t>
            </a:r>
          </a:p>
          <a:p>
            <a:pPr marL="571500" indent="-571500">
              <a:buFont typeface="+mj-lt"/>
              <a:buAutoNum type="romanUcPeriod"/>
            </a:pPr>
            <a:r>
              <a:rPr lang="en-US" dirty="0"/>
              <a:t>Gaps in Education</a:t>
            </a:r>
          </a:p>
          <a:p>
            <a:endParaRPr lang="en-GB" dirty="0"/>
          </a:p>
        </p:txBody>
      </p:sp>
      <p:sp>
        <p:nvSpPr>
          <p:cNvPr id="2" name="Slide Number Placeholder 1"/>
          <p:cNvSpPr>
            <a:spLocks noGrp="1"/>
          </p:cNvSpPr>
          <p:nvPr>
            <p:ph type="sldNum" sz="quarter" idx="12"/>
          </p:nvPr>
        </p:nvSpPr>
        <p:spPr/>
        <p:txBody>
          <a:bodyPr/>
          <a:lstStyle/>
          <a:p>
            <a:fld id="{AF1669EA-B268-4053-8E76-36D7B0B0C144}" type="slidenum">
              <a:rPr lang="en-US" smtClean="0"/>
              <a:t>14</a:t>
            </a:fld>
            <a:endParaRPr lang="en-US"/>
          </a:p>
        </p:txBody>
      </p:sp>
    </p:spTree>
    <p:extLst>
      <p:ext uri="{BB962C8B-B14F-4D97-AF65-F5344CB8AC3E}">
        <p14:creationId xmlns:p14="http://schemas.microsoft.com/office/powerpoint/2010/main" val="26416622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3156" y="-127000"/>
            <a:ext cx="10961511" cy="1193800"/>
          </a:xfrm>
        </p:spPr>
        <p:txBody>
          <a:bodyPr>
            <a:normAutofit/>
          </a:bodyPr>
          <a:lstStyle/>
          <a:p>
            <a:r>
              <a:rPr lang="en-US" dirty="0"/>
              <a:t>1-Proposed Stages of  Vision 2025</a:t>
            </a:r>
          </a:p>
        </p:txBody>
      </p:sp>
      <p:pic>
        <p:nvPicPr>
          <p:cNvPr id="4" name="Picture 3"/>
          <p:cNvPicPr>
            <a:picLocks noChangeAspect="1"/>
          </p:cNvPicPr>
          <p:nvPr/>
        </p:nvPicPr>
        <p:blipFill>
          <a:blip r:embed="rId2"/>
          <a:stretch>
            <a:fillRect/>
          </a:stretch>
        </p:blipFill>
        <p:spPr>
          <a:xfrm>
            <a:off x="1420637" y="3416651"/>
            <a:ext cx="2419350" cy="3362325"/>
          </a:xfrm>
          <a:prstGeom prst="rect">
            <a:avLst/>
          </a:prstGeom>
        </p:spPr>
      </p:pic>
      <p:pic>
        <p:nvPicPr>
          <p:cNvPr id="5" name="Picture 4"/>
          <p:cNvPicPr>
            <a:picLocks noChangeAspect="1"/>
          </p:cNvPicPr>
          <p:nvPr/>
        </p:nvPicPr>
        <p:blipFill>
          <a:blip r:embed="rId3"/>
          <a:stretch>
            <a:fillRect/>
          </a:stretch>
        </p:blipFill>
        <p:spPr>
          <a:xfrm>
            <a:off x="4595990" y="2294471"/>
            <a:ext cx="2209800" cy="4495800"/>
          </a:xfrm>
          <a:prstGeom prst="rect">
            <a:avLst/>
          </a:prstGeom>
        </p:spPr>
      </p:pic>
      <p:pic>
        <p:nvPicPr>
          <p:cNvPr id="6" name="Picture 5"/>
          <p:cNvPicPr>
            <a:picLocks noChangeAspect="1"/>
          </p:cNvPicPr>
          <p:nvPr/>
        </p:nvPicPr>
        <p:blipFill>
          <a:blip r:embed="rId4"/>
          <a:stretch>
            <a:fillRect/>
          </a:stretch>
        </p:blipFill>
        <p:spPr>
          <a:xfrm>
            <a:off x="7349773" y="1066800"/>
            <a:ext cx="2324100" cy="5791200"/>
          </a:xfrm>
          <a:prstGeom prst="rect">
            <a:avLst/>
          </a:prstGeom>
        </p:spPr>
      </p:pic>
    </p:spTree>
    <p:extLst>
      <p:ext uri="{BB962C8B-B14F-4D97-AF65-F5344CB8AC3E}">
        <p14:creationId xmlns:p14="http://schemas.microsoft.com/office/powerpoint/2010/main" val="20176839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17319" y="0"/>
            <a:ext cx="7948243" cy="6711156"/>
          </a:xfrm>
          <a:prstGeom prst="rect">
            <a:avLst/>
          </a:prstGeom>
        </p:spPr>
      </p:pic>
      <p:sp>
        <p:nvSpPr>
          <p:cNvPr id="2" name="Slide Number Placeholder 1"/>
          <p:cNvSpPr>
            <a:spLocks noGrp="1"/>
          </p:cNvSpPr>
          <p:nvPr>
            <p:ph type="sldNum" sz="quarter" idx="12"/>
          </p:nvPr>
        </p:nvSpPr>
        <p:spPr/>
        <p:txBody>
          <a:bodyPr/>
          <a:lstStyle/>
          <a:p>
            <a:fld id="{AF1669EA-B268-4053-8E76-36D7B0B0C144}" type="slidenum">
              <a:rPr lang="en-US" smtClean="0"/>
              <a:t>16</a:t>
            </a:fld>
            <a:endParaRPr lang="en-US"/>
          </a:p>
        </p:txBody>
      </p:sp>
    </p:spTree>
    <p:extLst>
      <p:ext uri="{BB962C8B-B14F-4D97-AF65-F5344CB8AC3E}">
        <p14:creationId xmlns:p14="http://schemas.microsoft.com/office/powerpoint/2010/main" val="4554041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06C1AF0-D590-4795-A8E4-49AC1555A8FC}"/>
              </a:ext>
            </a:extLst>
          </p:cNvPr>
          <p:cNvSpPr>
            <a:spLocks noGrp="1"/>
          </p:cNvSpPr>
          <p:nvPr>
            <p:ph type="title"/>
          </p:nvPr>
        </p:nvSpPr>
        <p:spPr>
          <a:xfrm>
            <a:off x="667512" y="267589"/>
            <a:ext cx="10515600" cy="1207643"/>
          </a:xfrm>
        </p:spPr>
        <p:txBody>
          <a:bodyPr>
            <a:normAutofit/>
          </a:bodyPr>
          <a:lstStyle/>
          <a:p>
            <a:pPr algn="ctr"/>
            <a:r>
              <a:rPr lang="en-US" sz="5400" b="1" dirty="0">
                <a:latin typeface="Book Antiqua" panose="02040602050305030304" pitchFamily="18" charset="0"/>
              </a:rPr>
              <a:t> iii-Pakistan  Vision: Why  </a:t>
            </a:r>
            <a:endParaRPr lang="en-GB" sz="54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2719B1F5-73BA-4041-B688-EB9F025F9FE8}"/>
              </a:ext>
            </a:extLst>
          </p:cNvPr>
          <p:cNvSpPr>
            <a:spLocks noGrp="1"/>
          </p:cNvSpPr>
          <p:nvPr>
            <p:ph idx="1"/>
          </p:nvPr>
        </p:nvSpPr>
        <p:spPr/>
        <p:txBody>
          <a:bodyPr>
            <a:noAutofit/>
          </a:bodyPr>
          <a:lstStyle/>
          <a:p>
            <a:pPr marL="0" indent="0" algn="just">
              <a:buNone/>
            </a:pPr>
            <a:r>
              <a:rPr lang="en-US" sz="3600" dirty="0">
                <a:latin typeface="Book Antiqua" panose="02040602050305030304" pitchFamily="18" charset="0"/>
              </a:rPr>
              <a:t> </a:t>
            </a:r>
            <a:r>
              <a:rPr lang="en-US" sz="5400" dirty="0">
                <a:latin typeface="Book Antiqua" panose="02040602050305030304" pitchFamily="18" charset="0"/>
              </a:rPr>
              <a:t>Pakistan Vision 2025 is designed to serve as a critical guide-post for the development of an effective strategy and road-map to reach the above destination </a:t>
            </a:r>
          </a:p>
          <a:p>
            <a:endParaRPr lang="en-US" sz="3600" dirty="0">
              <a:latin typeface="Book Antiqua" panose="02040602050305030304" pitchFamily="18" charset="0"/>
            </a:endParaRPr>
          </a:p>
          <a:p>
            <a:endParaRPr lang="en-US" sz="3600" dirty="0">
              <a:latin typeface="Book Antiqua" panose="02040602050305030304" pitchFamily="18" charset="0"/>
            </a:endParaRPr>
          </a:p>
          <a:p>
            <a:pPr marL="0" indent="0">
              <a:buNone/>
            </a:pPr>
            <a:endParaRPr lang="en-GB" sz="3600" dirty="0">
              <a:latin typeface="Book Antiqua" panose="02040602050305030304" pitchFamily="18" charset="0"/>
            </a:endParaRPr>
          </a:p>
          <a:p>
            <a:endParaRPr lang="en-US" sz="3600" dirty="0">
              <a:latin typeface="Book Antiqua" panose="02040602050305030304" pitchFamily="18" charset="0"/>
            </a:endParaRPr>
          </a:p>
          <a:p>
            <a:pPr marL="0" indent="0">
              <a:buNone/>
            </a:pPr>
            <a:endParaRPr lang="en-US" sz="3600" dirty="0">
              <a:latin typeface="Book Antiqua" panose="02040602050305030304" pitchFamily="18" charset="0"/>
            </a:endParaRPr>
          </a:p>
          <a:p>
            <a:endParaRPr lang="en-GB" sz="36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17</a:t>
            </a:fld>
            <a:endParaRPr lang="en-US"/>
          </a:p>
        </p:txBody>
      </p:sp>
    </p:spTree>
    <p:extLst>
      <p:ext uri="{BB962C8B-B14F-4D97-AF65-F5344CB8AC3E}">
        <p14:creationId xmlns:p14="http://schemas.microsoft.com/office/powerpoint/2010/main" val="8662529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219739-4F71-45FC-A67D-56254AF7B8C7}"/>
              </a:ext>
            </a:extLst>
          </p:cNvPr>
          <p:cNvSpPr>
            <a:spLocks noGrp="1"/>
          </p:cNvSpPr>
          <p:nvPr>
            <p:ph type="title"/>
          </p:nvPr>
        </p:nvSpPr>
        <p:spPr/>
        <p:txBody>
          <a:bodyPr>
            <a:normAutofit/>
          </a:bodyPr>
          <a:lstStyle/>
          <a:p>
            <a:pPr algn="ctr"/>
            <a:r>
              <a:rPr lang="en-US" sz="6000" b="1" dirty="0">
                <a:latin typeface="Book Antiqua" panose="02040602050305030304" pitchFamily="18" charset="0"/>
              </a:rPr>
              <a:t>iv-Pakistan  Vision 2025</a:t>
            </a:r>
          </a:p>
        </p:txBody>
      </p:sp>
      <p:sp>
        <p:nvSpPr>
          <p:cNvPr id="3" name="Content Placeholder 2">
            <a:extLst>
              <a:ext uri="{FF2B5EF4-FFF2-40B4-BE49-F238E27FC236}">
                <a16:creationId xmlns:a16="http://schemas.microsoft.com/office/drawing/2014/main" xmlns="" id="{86B76DA5-28F9-41E3-8F62-68963DA84759}"/>
              </a:ext>
            </a:extLst>
          </p:cNvPr>
          <p:cNvSpPr>
            <a:spLocks noGrp="1"/>
          </p:cNvSpPr>
          <p:nvPr>
            <p:ph idx="1"/>
          </p:nvPr>
        </p:nvSpPr>
        <p:spPr/>
        <p:txBody>
          <a:bodyPr>
            <a:normAutofit/>
          </a:bodyPr>
          <a:lstStyle/>
          <a:p>
            <a:pPr marL="0" indent="0">
              <a:buNone/>
            </a:pPr>
            <a:r>
              <a:rPr lang="en-US" sz="3200" dirty="0">
                <a:latin typeface="Book Antiqua" panose="02040602050305030304" pitchFamily="18" charset="0"/>
              </a:rPr>
              <a:t>Our Vision today is to make Pakistan next Asian Tiger </a:t>
            </a:r>
          </a:p>
          <a:p>
            <a:r>
              <a:rPr lang="en-US" sz="3200" dirty="0">
                <a:latin typeface="Book Antiqua" panose="02040602050305030304" pitchFamily="18" charset="0"/>
              </a:rPr>
              <a:t>Vision 2025 is regarded as a road map to prosperous Pakistan  ( PM )</a:t>
            </a:r>
          </a:p>
          <a:p>
            <a:r>
              <a:rPr lang="en-US" sz="3200" dirty="0">
                <a:latin typeface="Book Antiqua" panose="02040602050305030304" pitchFamily="18" charset="0"/>
              </a:rPr>
              <a:t>A road map and implementation strategy based on aspirations and potential of Pakistan  ( President of Pakistan)</a:t>
            </a:r>
          </a:p>
          <a:p>
            <a:r>
              <a:rPr lang="en-US" sz="3200" dirty="0">
                <a:latin typeface="Book Antiqua" panose="02040602050305030304" pitchFamily="18" charset="0"/>
              </a:rPr>
              <a:t>To put Pakistan in top ten economies of the world by 2047 ( Prof. Ahsan Iqbal)</a:t>
            </a:r>
          </a:p>
          <a:p>
            <a:endParaRPr lang="en-US" sz="3200" dirty="0">
              <a:latin typeface="Book Antiqua" panose="02040602050305030304" pitchFamily="18" charset="0"/>
            </a:endParaRPr>
          </a:p>
          <a:p>
            <a:endParaRPr lang="en-US" sz="32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18</a:t>
            </a:fld>
            <a:endParaRPr lang="en-US"/>
          </a:p>
        </p:txBody>
      </p:sp>
    </p:spTree>
    <p:extLst>
      <p:ext uri="{BB962C8B-B14F-4D97-AF65-F5344CB8AC3E}">
        <p14:creationId xmlns:p14="http://schemas.microsoft.com/office/powerpoint/2010/main" val="1207681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2B123E-45B9-4D74-BBD9-633DC79ADC99}"/>
              </a:ext>
            </a:extLst>
          </p:cNvPr>
          <p:cNvSpPr>
            <a:spLocks noGrp="1"/>
          </p:cNvSpPr>
          <p:nvPr>
            <p:ph type="title"/>
          </p:nvPr>
        </p:nvSpPr>
        <p:spPr/>
        <p:txBody>
          <a:bodyPr>
            <a:normAutofit/>
          </a:bodyPr>
          <a:lstStyle/>
          <a:p>
            <a:pPr algn="ctr"/>
            <a:r>
              <a:rPr lang="en-US" sz="6000" b="1" dirty="0">
                <a:latin typeface="Book Antiqua" panose="02040602050305030304" pitchFamily="18" charset="0"/>
              </a:rPr>
              <a:t>v-Vision and Peoples </a:t>
            </a:r>
            <a:endParaRPr lang="en-US" sz="60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65F8FDCE-6683-4024-B290-C06F86A5D9B2}"/>
              </a:ext>
            </a:extLst>
          </p:cNvPr>
          <p:cNvSpPr>
            <a:spLocks noGrp="1"/>
          </p:cNvSpPr>
          <p:nvPr>
            <p:ph idx="1"/>
          </p:nvPr>
        </p:nvSpPr>
        <p:spPr/>
        <p:txBody>
          <a:bodyPr>
            <a:normAutofit/>
          </a:bodyPr>
          <a:lstStyle/>
          <a:p>
            <a:pPr marL="0" indent="0" algn="just">
              <a:buNone/>
            </a:pPr>
            <a:r>
              <a:rPr lang="en-US" sz="4800" dirty="0">
                <a:latin typeface="Book Antiqua" panose="02040602050305030304" pitchFamily="18" charset="0"/>
              </a:rPr>
              <a:t>The objective of Pakistan Vision 2025 is to awake, co-ordinate and direct the people's expectations, efforts, and resources towards the key pillars that will enable the achievement of the development goals. </a:t>
            </a:r>
          </a:p>
        </p:txBody>
      </p:sp>
      <p:sp>
        <p:nvSpPr>
          <p:cNvPr id="4" name="Slide Number Placeholder 3"/>
          <p:cNvSpPr>
            <a:spLocks noGrp="1"/>
          </p:cNvSpPr>
          <p:nvPr>
            <p:ph type="sldNum" sz="quarter" idx="12"/>
          </p:nvPr>
        </p:nvSpPr>
        <p:spPr/>
        <p:txBody>
          <a:bodyPr/>
          <a:lstStyle/>
          <a:p>
            <a:fld id="{AF1669EA-B268-4053-8E76-36D7B0B0C144}" type="slidenum">
              <a:rPr lang="en-US" smtClean="0"/>
              <a:t>19</a:t>
            </a:fld>
            <a:endParaRPr lang="en-US"/>
          </a:p>
        </p:txBody>
      </p:sp>
    </p:spTree>
    <p:extLst>
      <p:ext uri="{BB962C8B-B14F-4D97-AF65-F5344CB8AC3E}">
        <p14:creationId xmlns:p14="http://schemas.microsoft.com/office/powerpoint/2010/main" val="2426076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4" name="Slide Number Placeholder 3"/>
          <p:cNvSpPr>
            <a:spLocks noGrp="1"/>
          </p:cNvSpPr>
          <p:nvPr>
            <p:ph type="sldNum" sz="quarter" idx="12"/>
          </p:nvPr>
        </p:nvSpPr>
        <p:spPr/>
        <p:txBody>
          <a:bodyPr/>
          <a:lstStyle/>
          <a:p>
            <a:fld id="{AF1669EA-B268-4053-8E76-36D7B0B0C144}" type="slidenum">
              <a:rPr lang="en-US" smtClean="0"/>
              <a:t>2</a:t>
            </a:fld>
            <a:endParaRPr lang="en-US"/>
          </a:p>
        </p:txBody>
      </p:sp>
      <p:sp>
        <p:nvSpPr>
          <p:cNvPr id="3" name="Content Placeholder 2"/>
          <p:cNvSpPr>
            <a:spLocks noGrp="1"/>
          </p:cNvSpPr>
          <p:nvPr>
            <p:ph sz="quarter" idx="1"/>
          </p:nvPr>
        </p:nvSpPr>
        <p:spPr/>
        <p:txBody>
          <a:bodyPr>
            <a:normAutofit lnSpcReduction="10000"/>
          </a:bodyPr>
          <a:lstStyle/>
          <a:p>
            <a:r>
              <a:rPr lang="en-US" dirty="0"/>
              <a:t>Prof. Dr. Muhammad Sarwar is Chairman, Department of Education and Director Academics, University of Sargodha. He also worked as Director Quality Enhancement Cell, University of Sargodha. </a:t>
            </a:r>
            <a:r>
              <a:rPr lang="en-US" dirty="0" smtClean="0"/>
              <a:t>He is </a:t>
            </a:r>
            <a:r>
              <a:rPr lang="en-US" dirty="0"/>
              <a:t>HEC Approved PhD Supervisor and got his Post-Doctorate from University of Worcester, UK. </a:t>
            </a:r>
            <a:endParaRPr lang="en-US" dirty="0" smtClean="0"/>
          </a:p>
          <a:p>
            <a:r>
              <a:rPr lang="en-US" dirty="0" smtClean="0"/>
              <a:t>Prof. Sarwar has</a:t>
            </a:r>
            <a:r>
              <a:rPr lang="en-US" b="1" dirty="0" smtClean="0"/>
              <a:t> </a:t>
            </a:r>
            <a:r>
              <a:rPr lang="en-US" dirty="0"/>
              <a:t>published More than 50 research articles in different HEC recognized National/ International peer reviewed journals and contributed as International conference chair and resource person in various workshops and conferences organized by HEC, PHEC, USAID and UOS. He is principle investigator of HEC funded research projects and active Member of various Professional Bodies in </a:t>
            </a:r>
            <a:r>
              <a:rPr lang="en-US" dirty="0" smtClean="0"/>
              <a:t>Pakistan.</a:t>
            </a:r>
            <a:endParaRPr lang="en-US" dirty="0"/>
          </a:p>
          <a:p>
            <a:endParaRPr lang="en-US" dirty="0"/>
          </a:p>
        </p:txBody>
      </p:sp>
    </p:spTree>
    <p:extLst>
      <p:ext uri="{BB962C8B-B14F-4D97-AF65-F5344CB8AC3E}">
        <p14:creationId xmlns:p14="http://schemas.microsoft.com/office/powerpoint/2010/main" val="11871754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52B123E-45B9-4D74-BBD9-633DC79ADC99}"/>
              </a:ext>
            </a:extLst>
          </p:cNvPr>
          <p:cNvSpPr>
            <a:spLocks noGrp="1"/>
          </p:cNvSpPr>
          <p:nvPr>
            <p:ph type="title"/>
          </p:nvPr>
        </p:nvSpPr>
        <p:spPr/>
        <p:txBody>
          <a:bodyPr>
            <a:normAutofit/>
          </a:bodyPr>
          <a:lstStyle/>
          <a:p>
            <a:pPr algn="ctr"/>
            <a:r>
              <a:rPr lang="en-US" sz="5400" b="1" dirty="0">
                <a:latin typeface="Book Antiqua" panose="02040602050305030304" pitchFamily="18" charset="0"/>
              </a:rPr>
              <a:t>v-Vision and Peoples </a:t>
            </a:r>
            <a:endParaRPr lang="en-US" sz="54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65F8FDCE-6683-4024-B290-C06F86A5D9B2}"/>
              </a:ext>
            </a:extLst>
          </p:cNvPr>
          <p:cNvSpPr>
            <a:spLocks noGrp="1"/>
          </p:cNvSpPr>
          <p:nvPr>
            <p:ph idx="1"/>
          </p:nvPr>
        </p:nvSpPr>
        <p:spPr/>
        <p:txBody>
          <a:bodyPr>
            <a:normAutofit fontScale="92500"/>
          </a:bodyPr>
          <a:lstStyle/>
          <a:p>
            <a:pPr algn="just"/>
            <a:r>
              <a:rPr lang="en-US" sz="3600" dirty="0">
                <a:latin typeface="Book Antiqua" panose="02040602050305030304" pitchFamily="18" charset="0"/>
              </a:rPr>
              <a:t>The Vision is for the people, by the people and of the people; setting and defining the parameters of political, economic and social development for building a prosperous, peaceful and unified nation.</a:t>
            </a:r>
          </a:p>
          <a:p>
            <a:pPr algn="just"/>
            <a:r>
              <a:rPr lang="en-US" sz="3600" dirty="0">
                <a:latin typeface="Book Antiqua" panose="02040602050305030304" pitchFamily="18" charset="0"/>
              </a:rPr>
              <a:t>It is essential that the Vision is owned by all Pakistanis. </a:t>
            </a:r>
          </a:p>
          <a:p>
            <a:pPr algn="just"/>
            <a:r>
              <a:rPr lang="en-US" sz="3600" dirty="0">
                <a:latin typeface="Book Antiqua" panose="02040602050305030304" pitchFamily="18" charset="0"/>
              </a:rPr>
              <a:t>This is the only true guarantee that the Vision will be implemented and our common goals achieved. </a:t>
            </a:r>
          </a:p>
        </p:txBody>
      </p:sp>
      <p:sp>
        <p:nvSpPr>
          <p:cNvPr id="4" name="Slide Number Placeholder 3"/>
          <p:cNvSpPr>
            <a:spLocks noGrp="1"/>
          </p:cNvSpPr>
          <p:nvPr>
            <p:ph type="sldNum" sz="quarter" idx="12"/>
          </p:nvPr>
        </p:nvSpPr>
        <p:spPr/>
        <p:txBody>
          <a:bodyPr/>
          <a:lstStyle/>
          <a:p>
            <a:fld id="{AF1669EA-B268-4053-8E76-36D7B0B0C144}" type="slidenum">
              <a:rPr lang="en-US" smtClean="0"/>
              <a:t>20</a:t>
            </a:fld>
            <a:endParaRPr lang="en-US"/>
          </a:p>
        </p:txBody>
      </p:sp>
    </p:spTree>
    <p:extLst>
      <p:ext uri="{BB962C8B-B14F-4D97-AF65-F5344CB8AC3E}">
        <p14:creationId xmlns:p14="http://schemas.microsoft.com/office/powerpoint/2010/main" val="40048468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500EF7-C735-47B4-AAFC-1115750CE6D0}"/>
              </a:ext>
            </a:extLst>
          </p:cNvPr>
          <p:cNvSpPr>
            <a:spLocks noGrp="1"/>
          </p:cNvSpPr>
          <p:nvPr>
            <p:ph type="title"/>
          </p:nvPr>
        </p:nvSpPr>
        <p:spPr>
          <a:xfrm>
            <a:off x="838200" y="365125"/>
            <a:ext cx="10515600" cy="1031875"/>
          </a:xfrm>
        </p:spPr>
        <p:txBody>
          <a:bodyPr>
            <a:normAutofit/>
          </a:bodyPr>
          <a:lstStyle/>
          <a:p>
            <a:pPr algn="ctr"/>
            <a:r>
              <a:rPr lang="en-US" sz="6600" dirty="0">
                <a:latin typeface="Book Antiqua" panose="02040602050305030304" pitchFamily="18" charset="0"/>
              </a:rPr>
              <a:t>vi-Knowledge and Vision  </a:t>
            </a:r>
          </a:p>
        </p:txBody>
      </p:sp>
      <p:sp>
        <p:nvSpPr>
          <p:cNvPr id="3" name="Content Placeholder 2">
            <a:extLst>
              <a:ext uri="{FF2B5EF4-FFF2-40B4-BE49-F238E27FC236}">
                <a16:creationId xmlns:a16="http://schemas.microsoft.com/office/drawing/2014/main" xmlns="" id="{C377CCCC-CDF0-41D3-992B-D3066350CA1D}"/>
              </a:ext>
            </a:extLst>
          </p:cNvPr>
          <p:cNvSpPr>
            <a:spLocks noGrp="1"/>
          </p:cNvSpPr>
          <p:nvPr>
            <p:ph idx="1"/>
          </p:nvPr>
        </p:nvSpPr>
        <p:spPr>
          <a:xfrm>
            <a:off x="838200" y="1511300"/>
            <a:ext cx="10515600" cy="4665663"/>
          </a:xfrm>
        </p:spPr>
        <p:txBody>
          <a:bodyPr>
            <a:noAutofit/>
          </a:bodyPr>
          <a:lstStyle/>
          <a:p>
            <a:r>
              <a:rPr lang="en-US" dirty="0">
                <a:latin typeface="Book Antiqua" panose="02040602050305030304" pitchFamily="18" charset="0"/>
              </a:rPr>
              <a:t>Pakistan has gained a position in the comity of information communication technology oriented nations. </a:t>
            </a:r>
          </a:p>
          <a:p>
            <a:r>
              <a:rPr lang="en-US" dirty="0">
                <a:latin typeface="Book Antiqua" panose="02040602050305030304" pitchFamily="18" charset="0"/>
              </a:rPr>
              <a:t>Information revolution, information technologies and knowledge industries, constitute important dimensions of an information society and contribute effectively to the growth of a knowledge society.</a:t>
            </a:r>
          </a:p>
          <a:p>
            <a:r>
              <a:rPr lang="en-US" b="1" dirty="0">
                <a:latin typeface="Book Antiqua" panose="02040602050305030304" pitchFamily="18" charset="0"/>
              </a:rPr>
              <a:t>Knowledge society </a:t>
            </a:r>
            <a:r>
              <a:rPr lang="en-US" dirty="0">
                <a:latin typeface="Book Antiqua" panose="02040602050305030304" pitchFamily="18" charset="0"/>
              </a:rPr>
              <a:t>is a society where caring, sharing and using of knowledge are key factors promoting prosperity and well being of the people</a:t>
            </a:r>
          </a:p>
          <a:p>
            <a:r>
              <a:rPr lang="en-US" dirty="0">
                <a:latin typeface="Book Antiqua" panose="02040602050305030304" pitchFamily="18" charset="0"/>
              </a:rPr>
              <a:t>The term ‘</a:t>
            </a:r>
            <a:r>
              <a:rPr lang="en-US" b="1" dirty="0">
                <a:latin typeface="Book Antiqua" panose="02040602050305030304" pitchFamily="18" charset="0"/>
              </a:rPr>
              <a:t>Learning Society</a:t>
            </a:r>
            <a:r>
              <a:rPr lang="en-US" dirty="0">
                <a:latin typeface="Book Antiqua" panose="02040602050305030304" pitchFamily="18" charset="0"/>
              </a:rPr>
              <a:t>’ is the concept of life long or continuous learning.</a:t>
            </a:r>
          </a:p>
        </p:txBody>
      </p:sp>
      <p:sp>
        <p:nvSpPr>
          <p:cNvPr id="4" name="Slide Number Placeholder 3"/>
          <p:cNvSpPr>
            <a:spLocks noGrp="1"/>
          </p:cNvSpPr>
          <p:nvPr>
            <p:ph type="sldNum" sz="quarter" idx="12"/>
          </p:nvPr>
        </p:nvSpPr>
        <p:spPr/>
        <p:txBody>
          <a:bodyPr/>
          <a:lstStyle/>
          <a:p>
            <a:fld id="{AF1669EA-B268-4053-8E76-36D7B0B0C144}" type="slidenum">
              <a:rPr lang="en-US" smtClean="0"/>
              <a:t>21</a:t>
            </a:fld>
            <a:endParaRPr lang="en-US"/>
          </a:p>
        </p:txBody>
      </p:sp>
    </p:spTree>
    <p:extLst>
      <p:ext uri="{BB962C8B-B14F-4D97-AF65-F5344CB8AC3E}">
        <p14:creationId xmlns:p14="http://schemas.microsoft.com/office/powerpoint/2010/main" val="17439014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A500EF7-C735-47B4-AAFC-1115750CE6D0}"/>
              </a:ext>
            </a:extLst>
          </p:cNvPr>
          <p:cNvSpPr>
            <a:spLocks noGrp="1"/>
          </p:cNvSpPr>
          <p:nvPr>
            <p:ph type="title"/>
          </p:nvPr>
        </p:nvSpPr>
        <p:spPr>
          <a:xfrm>
            <a:off x="838200" y="365125"/>
            <a:ext cx="10515600" cy="939419"/>
          </a:xfrm>
        </p:spPr>
        <p:txBody>
          <a:bodyPr>
            <a:normAutofit fontScale="90000"/>
          </a:bodyPr>
          <a:lstStyle/>
          <a:p>
            <a:pPr algn="ctr"/>
            <a:r>
              <a:rPr lang="en-US" sz="4800" b="1" dirty="0">
                <a:latin typeface="Book Antiqua" panose="02040602050305030304" pitchFamily="18" charset="0"/>
              </a:rPr>
              <a:t>vii-Vision and Power: </a:t>
            </a:r>
            <a:r>
              <a:rPr lang="en-US" sz="4000" b="1" dirty="0">
                <a:latin typeface="Book Antiqua" panose="02040602050305030304" pitchFamily="18" charset="0"/>
              </a:rPr>
              <a:t>( physical to mind)</a:t>
            </a:r>
            <a:r>
              <a:rPr lang="en-US" sz="4800" dirty="0">
                <a:latin typeface="Book Antiqua" panose="02040602050305030304" pitchFamily="18" charset="0"/>
              </a:rPr>
              <a:t> </a:t>
            </a:r>
          </a:p>
        </p:txBody>
      </p:sp>
      <p:sp>
        <p:nvSpPr>
          <p:cNvPr id="3" name="Content Placeholder 2">
            <a:extLst>
              <a:ext uri="{FF2B5EF4-FFF2-40B4-BE49-F238E27FC236}">
                <a16:creationId xmlns:a16="http://schemas.microsoft.com/office/drawing/2014/main" xmlns="" id="{C377CCCC-CDF0-41D3-992B-D3066350CA1D}"/>
              </a:ext>
            </a:extLst>
          </p:cNvPr>
          <p:cNvSpPr>
            <a:spLocks noGrp="1"/>
          </p:cNvSpPr>
          <p:nvPr>
            <p:ph idx="1"/>
          </p:nvPr>
        </p:nvSpPr>
        <p:spPr>
          <a:xfrm>
            <a:off x="838200" y="1304544"/>
            <a:ext cx="10515600" cy="4872419"/>
          </a:xfrm>
        </p:spPr>
        <p:txBody>
          <a:bodyPr>
            <a:noAutofit/>
          </a:bodyPr>
          <a:lstStyle/>
          <a:p>
            <a:pPr marL="0" indent="0">
              <a:buNone/>
            </a:pPr>
            <a:r>
              <a:rPr lang="en-US" sz="3200" dirty="0">
                <a:latin typeface="Book Antiqua" panose="02040602050305030304" pitchFamily="18" charset="0"/>
              </a:rPr>
              <a:t>Alvin Toffler (1980) has advanced the idea that </a:t>
            </a:r>
          </a:p>
          <a:p>
            <a:pPr marL="0" indent="0">
              <a:buNone/>
            </a:pPr>
            <a:r>
              <a:rPr lang="en-US" sz="3200" dirty="0">
                <a:latin typeface="Book Antiqua" panose="02040602050305030304" pitchFamily="18" charset="0"/>
              </a:rPr>
              <a:t>1. Power at the dawn of civilization resided  in the ‘muscle’. </a:t>
            </a:r>
          </a:p>
          <a:p>
            <a:pPr marL="0" indent="0">
              <a:buNone/>
            </a:pPr>
            <a:r>
              <a:rPr lang="en-US" sz="3200" dirty="0">
                <a:latin typeface="Book Antiqua" panose="02040602050305030304" pitchFamily="18" charset="0"/>
              </a:rPr>
              <a:t>2. Power then got associated with money </a:t>
            </a:r>
          </a:p>
          <a:p>
            <a:pPr marL="0" indent="0">
              <a:buNone/>
            </a:pPr>
            <a:r>
              <a:rPr lang="en-US" sz="3200" dirty="0">
                <a:latin typeface="Book Antiqua" panose="02040602050305030304" pitchFamily="18" charset="0"/>
              </a:rPr>
              <a:t>3. In 20th century it shifted its focus to ‘mind’</a:t>
            </a:r>
          </a:p>
          <a:p>
            <a:pPr marL="0" indent="0">
              <a:buNone/>
            </a:pPr>
            <a:r>
              <a:rPr lang="en-US" sz="3200" dirty="0">
                <a:latin typeface="Book Antiqua" panose="02040602050305030304" pitchFamily="18" charset="0"/>
              </a:rPr>
              <a:t>Thus this paradigm shift is an evolution in the shifting foundations of economy. Winston Churchill said, “</a:t>
            </a:r>
            <a:r>
              <a:rPr lang="en-US" sz="3200" b="1" dirty="0">
                <a:latin typeface="Book Antiqua" panose="02040602050305030304" pitchFamily="18" charset="0"/>
              </a:rPr>
              <a:t>the empires of the future shall be empires of the mind</a:t>
            </a:r>
            <a:r>
              <a:rPr lang="en-US" sz="3200" dirty="0">
                <a:latin typeface="Book Antiqua" panose="02040602050305030304" pitchFamily="18" charset="0"/>
              </a:rPr>
              <a:t>”. </a:t>
            </a:r>
          </a:p>
        </p:txBody>
      </p:sp>
      <p:sp>
        <p:nvSpPr>
          <p:cNvPr id="4" name="Slide Number Placeholder 3"/>
          <p:cNvSpPr>
            <a:spLocks noGrp="1"/>
          </p:cNvSpPr>
          <p:nvPr>
            <p:ph type="sldNum" sz="quarter" idx="12"/>
          </p:nvPr>
        </p:nvSpPr>
        <p:spPr/>
        <p:txBody>
          <a:bodyPr/>
          <a:lstStyle/>
          <a:p>
            <a:fld id="{AF1669EA-B268-4053-8E76-36D7B0B0C144}" type="slidenum">
              <a:rPr lang="en-US" smtClean="0"/>
              <a:t>22</a:t>
            </a:fld>
            <a:endParaRPr lang="en-US"/>
          </a:p>
        </p:txBody>
      </p:sp>
    </p:spTree>
    <p:extLst>
      <p:ext uri="{BB962C8B-B14F-4D97-AF65-F5344CB8AC3E}">
        <p14:creationId xmlns:p14="http://schemas.microsoft.com/office/powerpoint/2010/main" val="2878359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19A3DE-9532-43AB-B15E-82B1F5C832A1}"/>
              </a:ext>
            </a:extLst>
          </p:cNvPr>
          <p:cNvSpPr>
            <a:spLocks noGrp="1"/>
          </p:cNvSpPr>
          <p:nvPr>
            <p:ph type="title"/>
          </p:nvPr>
        </p:nvSpPr>
        <p:spPr/>
        <p:txBody>
          <a:bodyPr>
            <a:normAutofit fontScale="90000"/>
          </a:bodyPr>
          <a:lstStyle/>
          <a:p>
            <a:pPr algn="ctr"/>
            <a:r>
              <a:rPr lang="en-US" sz="5400" b="1" dirty="0">
                <a:latin typeface="Book Antiqua" panose="02040602050305030304" pitchFamily="18" charset="0"/>
              </a:rPr>
              <a:t>viii-Mal-Distribution of Knowledge </a:t>
            </a:r>
          </a:p>
        </p:txBody>
      </p:sp>
      <p:sp>
        <p:nvSpPr>
          <p:cNvPr id="3" name="Content Placeholder 2">
            <a:extLst>
              <a:ext uri="{FF2B5EF4-FFF2-40B4-BE49-F238E27FC236}">
                <a16:creationId xmlns:a16="http://schemas.microsoft.com/office/drawing/2014/main" xmlns="" id="{10F242A0-4DB3-44A3-93A6-E4A5B74EC4A9}"/>
              </a:ext>
            </a:extLst>
          </p:cNvPr>
          <p:cNvSpPr>
            <a:spLocks noGrp="1"/>
          </p:cNvSpPr>
          <p:nvPr>
            <p:ph idx="1"/>
          </p:nvPr>
        </p:nvSpPr>
        <p:spPr/>
        <p:txBody>
          <a:bodyPr>
            <a:normAutofit/>
          </a:bodyPr>
          <a:lstStyle/>
          <a:p>
            <a:pPr marL="0" indent="0">
              <a:buNone/>
            </a:pPr>
            <a:endParaRPr lang="en-US" dirty="0">
              <a:latin typeface="Book Antiqua" panose="02040602050305030304" pitchFamily="18" charset="0"/>
            </a:endParaRPr>
          </a:p>
          <a:p>
            <a:r>
              <a:rPr lang="en-US" dirty="0">
                <a:latin typeface="Book Antiqua" panose="02040602050305030304" pitchFamily="18" charset="0"/>
              </a:rPr>
              <a:t>Knowledge is produced, transmitted and consumed. </a:t>
            </a:r>
            <a:br>
              <a:rPr lang="en-US" dirty="0">
                <a:latin typeface="Book Antiqua" panose="02040602050305030304" pitchFamily="18" charset="0"/>
              </a:rPr>
            </a:br>
            <a:endParaRPr lang="en-US" dirty="0">
              <a:latin typeface="Book Antiqua" panose="02040602050305030304" pitchFamily="18" charset="0"/>
            </a:endParaRPr>
          </a:p>
          <a:p>
            <a:r>
              <a:rPr lang="en-US" dirty="0">
                <a:latin typeface="Book Antiqua" panose="02040602050305030304" pitchFamily="18" charset="0"/>
              </a:rPr>
              <a:t>Fruits of knowledge revolution are available but there is also mal-distribution of knowledge</a:t>
            </a:r>
            <a:br>
              <a:rPr lang="en-US" dirty="0">
                <a:latin typeface="Book Antiqua" panose="02040602050305030304" pitchFamily="18" charset="0"/>
              </a:rPr>
            </a:br>
            <a:endParaRPr lang="en-US" dirty="0">
              <a:latin typeface="Book Antiqua" panose="02040602050305030304" pitchFamily="18" charset="0"/>
            </a:endParaRPr>
          </a:p>
          <a:p>
            <a:r>
              <a:rPr lang="en-US" dirty="0">
                <a:latin typeface="Book Antiqua" panose="02040602050305030304" pitchFamily="18" charset="0"/>
              </a:rPr>
              <a:t>This has contributed to development of islands of prosperity and continents of ignorance, poverty, illiteracy, over-population, backwardness and poor health.  Toffler (1990) </a:t>
            </a:r>
            <a:br>
              <a:rPr lang="en-US" dirty="0">
                <a:latin typeface="Book Antiqua" panose="02040602050305030304" pitchFamily="18" charset="0"/>
              </a:rPr>
            </a:br>
            <a:endParaRPr lang="en-US"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23</a:t>
            </a:fld>
            <a:endParaRPr lang="en-US"/>
          </a:p>
        </p:txBody>
      </p:sp>
    </p:spTree>
    <p:extLst>
      <p:ext uri="{BB962C8B-B14F-4D97-AF65-F5344CB8AC3E}">
        <p14:creationId xmlns:p14="http://schemas.microsoft.com/office/powerpoint/2010/main" val="23970648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E9E6ED7-B827-464B-9143-F01AC0F0B283}"/>
              </a:ext>
            </a:extLst>
          </p:cNvPr>
          <p:cNvSpPr>
            <a:spLocks noGrp="1"/>
          </p:cNvSpPr>
          <p:nvPr>
            <p:ph type="title"/>
          </p:nvPr>
        </p:nvSpPr>
        <p:spPr/>
        <p:txBody>
          <a:bodyPr>
            <a:noAutofit/>
          </a:bodyPr>
          <a:lstStyle/>
          <a:p>
            <a:pPr algn="ctr"/>
            <a:r>
              <a:rPr lang="en-US" sz="6000" dirty="0">
                <a:latin typeface="Book Antiqua" panose="02040602050305030304" pitchFamily="18" charset="0"/>
              </a:rPr>
              <a:t>ix-Knowledge and Education</a:t>
            </a:r>
            <a:endParaRPr lang="en-US" sz="80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1F5FE564-D3D6-4D07-8A70-32073365D423}"/>
              </a:ext>
            </a:extLst>
          </p:cNvPr>
          <p:cNvSpPr>
            <a:spLocks noGrp="1"/>
          </p:cNvSpPr>
          <p:nvPr>
            <p:ph idx="1"/>
          </p:nvPr>
        </p:nvSpPr>
        <p:spPr/>
        <p:txBody>
          <a:bodyPr>
            <a:normAutofit/>
          </a:bodyPr>
          <a:lstStyle/>
          <a:p>
            <a:r>
              <a:rPr lang="en-US" sz="3200" dirty="0">
                <a:latin typeface="Book Antiqua" panose="02040602050305030304" pitchFamily="18" charset="0"/>
              </a:rPr>
              <a:t>Mere appreciation of creating a knowledge society and knowledgeable people is not sufficient. </a:t>
            </a:r>
          </a:p>
          <a:p>
            <a:pPr marL="0" indent="0">
              <a:buNone/>
            </a:pPr>
            <a:endParaRPr lang="en-US" sz="1100" dirty="0">
              <a:latin typeface="Book Antiqua" panose="02040602050305030304" pitchFamily="18" charset="0"/>
            </a:endParaRPr>
          </a:p>
          <a:p>
            <a:r>
              <a:rPr lang="en-US" sz="3200" dirty="0">
                <a:latin typeface="Book Antiqua" panose="02040602050305030304" pitchFamily="18" charset="0"/>
              </a:rPr>
              <a:t>The nature of program to be offered by universities and institutions will continuously undergo major changes and transformation.</a:t>
            </a:r>
          </a:p>
          <a:p>
            <a:pPr marL="0" indent="0">
              <a:buNone/>
            </a:pPr>
            <a:endParaRPr lang="en-US" sz="600" dirty="0">
              <a:latin typeface="Book Antiqua" panose="02040602050305030304" pitchFamily="18" charset="0"/>
            </a:endParaRPr>
          </a:p>
          <a:p>
            <a:r>
              <a:rPr lang="en-US" sz="3200" dirty="0">
                <a:latin typeface="Book Antiqua" panose="02040602050305030304" pitchFamily="18" charset="0"/>
              </a:rPr>
              <a:t>Acquisition of mastery level skills and competencies would be the actual demand. </a:t>
            </a:r>
          </a:p>
        </p:txBody>
      </p:sp>
      <p:sp>
        <p:nvSpPr>
          <p:cNvPr id="4" name="Slide Number Placeholder 3"/>
          <p:cNvSpPr>
            <a:spLocks noGrp="1"/>
          </p:cNvSpPr>
          <p:nvPr>
            <p:ph type="sldNum" sz="quarter" idx="12"/>
          </p:nvPr>
        </p:nvSpPr>
        <p:spPr/>
        <p:txBody>
          <a:bodyPr/>
          <a:lstStyle/>
          <a:p>
            <a:fld id="{AF1669EA-B268-4053-8E76-36D7B0B0C144}" type="slidenum">
              <a:rPr lang="en-US" smtClean="0"/>
              <a:t>24</a:t>
            </a:fld>
            <a:endParaRPr lang="en-US"/>
          </a:p>
        </p:txBody>
      </p:sp>
    </p:spTree>
    <p:extLst>
      <p:ext uri="{BB962C8B-B14F-4D97-AF65-F5344CB8AC3E}">
        <p14:creationId xmlns:p14="http://schemas.microsoft.com/office/powerpoint/2010/main" val="14319851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CF8BC27-DDAF-47F5-9BE5-0D9DDAD187AB}"/>
              </a:ext>
            </a:extLst>
          </p:cNvPr>
          <p:cNvSpPr>
            <a:spLocks noGrp="1"/>
          </p:cNvSpPr>
          <p:nvPr>
            <p:ph type="title"/>
          </p:nvPr>
        </p:nvSpPr>
        <p:spPr/>
        <p:txBody>
          <a:bodyPr>
            <a:normAutofit/>
          </a:bodyPr>
          <a:lstStyle/>
          <a:p>
            <a:pPr algn="ctr"/>
            <a:r>
              <a:rPr lang="en-US" sz="6600" b="1" dirty="0">
                <a:latin typeface="Book Antiqua" panose="02040602050305030304" pitchFamily="18" charset="0"/>
              </a:rPr>
              <a:t>x-Gaps in Education </a:t>
            </a:r>
            <a:endParaRPr lang="en-GB" sz="48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66624F67-13C3-4CDE-8AD2-6FF9C505036E}"/>
              </a:ext>
            </a:extLst>
          </p:cNvPr>
          <p:cNvSpPr>
            <a:spLocks noGrp="1"/>
          </p:cNvSpPr>
          <p:nvPr>
            <p:ph idx="1"/>
          </p:nvPr>
        </p:nvSpPr>
        <p:spPr>
          <a:xfrm>
            <a:off x="838200" y="1825625"/>
            <a:ext cx="10668000" cy="4351338"/>
          </a:xfrm>
        </p:spPr>
        <p:txBody>
          <a:bodyPr>
            <a:normAutofit fontScale="92500"/>
          </a:bodyPr>
          <a:lstStyle/>
          <a:p>
            <a:r>
              <a:rPr lang="en-US" dirty="0">
                <a:latin typeface="Book Antiqua" panose="02040602050305030304" pitchFamily="18" charset="0"/>
              </a:rPr>
              <a:t>Gaps in education in the context of have and have-nots are increasing. </a:t>
            </a:r>
          </a:p>
          <a:p>
            <a:pPr marL="0" indent="0">
              <a:buNone/>
            </a:pPr>
            <a:endParaRPr lang="en-US" sz="1100" dirty="0">
              <a:latin typeface="Book Antiqua" panose="02040602050305030304" pitchFamily="18" charset="0"/>
            </a:endParaRPr>
          </a:p>
          <a:p>
            <a:r>
              <a:rPr lang="en-US" dirty="0">
                <a:latin typeface="Book Antiqua" panose="02040602050305030304" pitchFamily="18" charset="0"/>
              </a:rPr>
              <a:t>The thin line separating </a:t>
            </a:r>
            <a:r>
              <a:rPr lang="en-GB" dirty="0">
                <a:latin typeface="Book Antiqua" panose="02040602050305030304" pitchFamily="18" charset="0"/>
              </a:rPr>
              <a:t>privatisation</a:t>
            </a:r>
            <a:r>
              <a:rPr lang="en-US" dirty="0">
                <a:latin typeface="Book Antiqua" panose="02040602050305030304" pitchFamily="18" charset="0"/>
              </a:rPr>
              <a:t> and commercialization is getting blurred. </a:t>
            </a:r>
          </a:p>
          <a:p>
            <a:endParaRPr lang="en-US" sz="1100" dirty="0">
              <a:latin typeface="Book Antiqua" panose="02040602050305030304" pitchFamily="18" charset="0"/>
            </a:endParaRPr>
          </a:p>
          <a:p>
            <a:r>
              <a:rPr lang="en-US" dirty="0">
                <a:latin typeface="Book Antiqua" panose="02040602050305030304" pitchFamily="18" charset="0"/>
              </a:rPr>
              <a:t>There is a visible loss of credibility of existing systems of imparting education in schools and also in institutions of higher learning. </a:t>
            </a:r>
          </a:p>
          <a:p>
            <a:pPr marL="0" indent="0">
              <a:buNone/>
            </a:pPr>
            <a:endParaRPr lang="en-US" sz="1100" dirty="0">
              <a:latin typeface="Book Antiqua" panose="02040602050305030304" pitchFamily="18" charset="0"/>
            </a:endParaRPr>
          </a:p>
          <a:p>
            <a:r>
              <a:rPr lang="en-US" dirty="0">
                <a:latin typeface="Book Antiqua" panose="02040602050305030304" pitchFamily="18" charset="0"/>
              </a:rPr>
              <a:t>On one hand we are short of basic infrastructures and on the other, optimum </a:t>
            </a:r>
            <a:r>
              <a:rPr lang="en-US" dirty="0" err="1">
                <a:latin typeface="Book Antiqua" panose="02040602050305030304" pitchFamily="18" charset="0"/>
              </a:rPr>
              <a:t>utilisation</a:t>
            </a:r>
            <a:r>
              <a:rPr lang="en-US" dirty="0">
                <a:latin typeface="Book Antiqua" panose="02040602050305030304" pitchFamily="18" charset="0"/>
              </a:rPr>
              <a:t> of existing infrastructures has not been ensured. </a:t>
            </a:r>
            <a:br>
              <a:rPr lang="en-US" dirty="0">
                <a:latin typeface="Book Antiqua" panose="02040602050305030304" pitchFamily="18" charset="0"/>
              </a:rPr>
            </a:br>
            <a:endParaRPr lang="en-US" dirty="0">
              <a:latin typeface="Book Antiqua" panose="02040602050305030304" pitchFamily="18" charset="0"/>
            </a:endParaRPr>
          </a:p>
          <a:p>
            <a:endParaRPr lang="en-GB"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25</a:t>
            </a:fld>
            <a:endParaRPr lang="en-US"/>
          </a:p>
        </p:txBody>
      </p:sp>
    </p:spTree>
    <p:extLst>
      <p:ext uri="{BB962C8B-B14F-4D97-AF65-F5344CB8AC3E}">
        <p14:creationId xmlns:p14="http://schemas.microsoft.com/office/powerpoint/2010/main" val="7962813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8D8C5E27-74A2-4E5B-9F52-CE80C3F5C1D6}"/>
              </a:ext>
            </a:extLst>
          </p:cNvPr>
          <p:cNvSpPr>
            <a:spLocks noGrp="1"/>
          </p:cNvSpPr>
          <p:nvPr>
            <p:ph type="title"/>
          </p:nvPr>
        </p:nvSpPr>
        <p:spPr/>
        <p:txBody>
          <a:bodyPr>
            <a:normAutofit/>
          </a:bodyPr>
          <a:lstStyle/>
          <a:p>
            <a:pPr algn="ctr"/>
            <a:r>
              <a:rPr lang="en-US" sz="8000" b="1" dirty="0"/>
              <a:t>C: HEC Vision 2025 </a:t>
            </a:r>
            <a:endParaRPr lang="en-GB" sz="8000" b="1" dirty="0"/>
          </a:p>
        </p:txBody>
      </p:sp>
      <p:sp>
        <p:nvSpPr>
          <p:cNvPr id="2" name="Content Placeholder 1">
            <a:extLst>
              <a:ext uri="{FF2B5EF4-FFF2-40B4-BE49-F238E27FC236}">
                <a16:creationId xmlns:a16="http://schemas.microsoft.com/office/drawing/2014/main" xmlns="" id="{EB077B31-41D0-4129-BDEA-F349FD6C97F2}"/>
              </a:ext>
            </a:extLst>
          </p:cNvPr>
          <p:cNvSpPr>
            <a:spLocks noGrp="1"/>
          </p:cNvSpPr>
          <p:nvPr>
            <p:ph idx="1"/>
          </p:nvPr>
        </p:nvSpPr>
        <p:spPr/>
        <p:txBody>
          <a:bodyPr>
            <a:normAutofit lnSpcReduction="10000"/>
          </a:bodyPr>
          <a:lstStyle/>
          <a:p>
            <a:pPr marL="857250" indent="-857250">
              <a:buFont typeface="+mj-lt"/>
              <a:buAutoNum type="romanUcPeriod"/>
            </a:pPr>
            <a:r>
              <a:rPr lang="en-GB" sz="4000" dirty="0">
                <a:latin typeface="Book Antiqua" panose="02040602050305030304" pitchFamily="18" charset="0"/>
              </a:rPr>
              <a:t>Three tiered system of higher education </a:t>
            </a:r>
          </a:p>
          <a:p>
            <a:pPr marL="857250" indent="-857250">
              <a:buFont typeface="+mj-lt"/>
              <a:buAutoNum type="romanUcPeriod"/>
            </a:pPr>
            <a:r>
              <a:rPr lang="en-GB" sz="4000" dirty="0">
                <a:latin typeface="Book Antiqua" panose="02040602050305030304" pitchFamily="18" charset="0"/>
              </a:rPr>
              <a:t>Smart sub-campuses and distance Education </a:t>
            </a:r>
          </a:p>
          <a:p>
            <a:pPr marL="857250" indent="-857250">
              <a:buFont typeface="+mj-lt"/>
              <a:buAutoNum type="romanUcPeriod"/>
            </a:pPr>
            <a:r>
              <a:rPr lang="en-GB" sz="4000" dirty="0">
                <a:latin typeface="Book Antiqua" panose="02040602050305030304" pitchFamily="18" charset="0"/>
              </a:rPr>
              <a:t>Paradigm  Shift from input to outputs </a:t>
            </a:r>
          </a:p>
          <a:p>
            <a:pPr marL="857250" indent="-857250">
              <a:buFont typeface="+mj-lt"/>
              <a:buAutoNum type="romanUcPeriod"/>
            </a:pPr>
            <a:r>
              <a:rPr lang="en-US" sz="4000" dirty="0">
                <a:latin typeface="Book Antiqua" panose="02040602050305030304" pitchFamily="18" charset="0"/>
              </a:rPr>
              <a:t>Vision 2025-Challenges </a:t>
            </a:r>
          </a:p>
          <a:p>
            <a:pPr marL="857250" indent="-857250">
              <a:buFont typeface="+mj-lt"/>
              <a:buAutoNum type="romanUcPeriod"/>
            </a:pPr>
            <a:r>
              <a:rPr lang="en-US" sz="4000" dirty="0">
                <a:latin typeface="Book Antiqua" panose="02040602050305030304" pitchFamily="18" charset="0"/>
              </a:rPr>
              <a:t>Involving entrepreneurs  in teaching learning process</a:t>
            </a:r>
          </a:p>
          <a:p>
            <a:endParaRPr lang="en-GB" sz="4000" dirty="0">
              <a:latin typeface="Book Antiqua" panose="02040602050305030304" pitchFamily="18" charset="0"/>
            </a:endParaRPr>
          </a:p>
        </p:txBody>
      </p:sp>
      <p:sp>
        <p:nvSpPr>
          <p:cNvPr id="3" name="Slide Number Placeholder 2"/>
          <p:cNvSpPr>
            <a:spLocks noGrp="1"/>
          </p:cNvSpPr>
          <p:nvPr>
            <p:ph type="sldNum" sz="quarter" idx="12"/>
          </p:nvPr>
        </p:nvSpPr>
        <p:spPr/>
        <p:txBody>
          <a:bodyPr/>
          <a:lstStyle/>
          <a:p>
            <a:fld id="{AF1669EA-B268-4053-8E76-36D7B0B0C144}" type="slidenum">
              <a:rPr lang="en-US" smtClean="0"/>
              <a:t>26</a:t>
            </a:fld>
            <a:endParaRPr lang="en-US"/>
          </a:p>
        </p:txBody>
      </p:sp>
    </p:spTree>
    <p:extLst>
      <p:ext uri="{BB962C8B-B14F-4D97-AF65-F5344CB8AC3E}">
        <p14:creationId xmlns:p14="http://schemas.microsoft.com/office/powerpoint/2010/main" val="12607673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9D03FE-0A8F-4A73-A7BD-3A57D16F062F}"/>
              </a:ext>
            </a:extLst>
          </p:cNvPr>
          <p:cNvSpPr>
            <a:spLocks noGrp="1"/>
          </p:cNvSpPr>
          <p:nvPr>
            <p:ph type="title"/>
          </p:nvPr>
        </p:nvSpPr>
        <p:spPr/>
        <p:txBody>
          <a:bodyPr>
            <a:normAutofit fontScale="90000"/>
          </a:bodyPr>
          <a:lstStyle/>
          <a:p>
            <a:pPr algn="ctr"/>
            <a:r>
              <a:rPr lang="en-GB" sz="4800" b="1" dirty="0">
                <a:latin typeface="Book Antiqua" panose="02040602050305030304" pitchFamily="18" charset="0"/>
              </a:rPr>
              <a:t>i-Three tiered system of higher education</a:t>
            </a:r>
            <a:endParaRPr lang="en-US" sz="4800" b="1" dirty="0">
              <a:latin typeface="Book Antiqua" panose="02040602050305030304" pitchFamily="18" charset="0"/>
            </a:endParaRPr>
          </a:p>
        </p:txBody>
      </p:sp>
      <p:sp>
        <p:nvSpPr>
          <p:cNvPr id="7" name="Content Placeholder 6"/>
          <p:cNvSpPr>
            <a:spLocks noGrp="1"/>
          </p:cNvSpPr>
          <p:nvPr>
            <p:ph idx="1"/>
          </p:nvPr>
        </p:nvSpPr>
        <p:spPr>
          <a:xfrm>
            <a:off x="270933" y="1501422"/>
            <a:ext cx="11672711" cy="5159021"/>
          </a:xfrm>
        </p:spPr>
        <p:txBody>
          <a:bodyPr>
            <a:normAutofit/>
          </a:bodyPr>
          <a:lstStyle/>
          <a:p>
            <a:pPr marL="0" indent="0" algn="just">
              <a:buNone/>
            </a:pPr>
            <a:endParaRPr lang="en-GB" sz="4000" dirty="0">
              <a:latin typeface="Book Antiqua" panose="02040602050305030304" pitchFamily="18" charset="0"/>
            </a:endParaRPr>
          </a:p>
          <a:p>
            <a:pPr marL="0" indent="0" algn="just">
              <a:buNone/>
            </a:pPr>
            <a:r>
              <a:rPr lang="en-GB" sz="4000" dirty="0">
                <a:latin typeface="Book Antiqua" panose="02040602050305030304" pitchFamily="18" charset="0"/>
              </a:rPr>
              <a:t>A three tiered system of higher education</a:t>
            </a:r>
          </a:p>
          <a:p>
            <a:pPr algn="just"/>
            <a:r>
              <a:rPr lang="en-US" sz="4000" dirty="0">
                <a:latin typeface="Book Antiqua" panose="02040602050305030304" pitchFamily="18" charset="0"/>
              </a:rPr>
              <a:t>Tier-1:Research Universities- ( high ranked)</a:t>
            </a:r>
            <a:endParaRPr lang="en-GB" sz="4000" dirty="0">
              <a:latin typeface="Book Antiqua" panose="02040602050305030304" pitchFamily="18" charset="0"/>
            </a:endParaRPr>
          </a:p>
          <a:p>
            <a:pPr algn="just"/>
            <a:r>
              <a:rPr lang="en-GB" sz="4000" dirty="0">
                <a:latin typeface="Book Antiqua" panose="02040602050305030304" pitchFamily="18" charset="0"/>
              </a:rPr>
              <a:t>Tier-II: Universities for masses </a:t>
            </a:r>
          </a:p>
          <a:p>
            <a:pPr algn="just"/>
            <a:r>
              <a:rPr lang="en-GB" sz="4000" dirty="0">
                <a:latin typeface="Book Antiqua" panose="02040602050305030304" pitchFamily="18" charset="0"/>
              </a:rPr>
              <a:t>Tier-III:  Collegiate level Education </a:t>
            </a:r>
          </a:p>
          <a:p>
            <a:pPr algn="just"/>
            <a:r>
              <a:rPr lang="en-GB" sz="4000" dirty="0">
                <a:latin typeface="Book Antiqua" panose="02040602050305030304" pitchFamily="18" charset="0"/>
              </a:rPr>
              <a:t>(HEC vision 2025)</a:t>
            </a:r>
            <a:endParaRPr lang="en-US" sz="4000" dirty="0">
              <a:latin typeface="Book Antiqua" panose="02040602050305030304" pitchFamily="18" charset="0"/>
            </a:endParaRPr>
          </a:p>
        </p:txBody>
      </p:sp>
      <p:sp>
        <p:nvSpPr>
          <p:cNvPr id="3" name="Slide Number Placeholder 2"/>
          <p:cNvSpPr>
            <a:spLocks noGrp="1"/>
          </p:cNvSpPr>
          <p:nvPr>
            <p:ph type="sldNum" sz="quarter" idx="12"/>
          </p:nvPr>
        </p:nvSpPr>
        <p:spPr/>
        <p:txBody>
          <a:bodyPr/>
          <a:lstStyle/>
          <a:p>
            <a:fld id="{AF1669EA-B268-4053-8E76-36D7B0B0C144}" type="slidenum">
              <a:rPr lang="en-US" smtClean="0"/>
              <a:t>27</a:t>
            </a:fld>
            <a:endParaRPr lang="en-US"/>
          </a:p>
        </p:txBody>
      </p:sp>
    </p:spTree>
    <p:extLst>
      <p:ext uri="{BB962C8B-B14F-4D97-AF65-F5344CB8AC3E}">
        <p14:creationId xmlns:p14="http://schemas.microsoft.com/office/powerpoint/2010/main" val="1207818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9D03FE-0A8F-4A73-A7BD-3A57D16F062F}"/>
              </a:ext>
            </a:extLst>
          </p:cNvPr>
          <p:cNvSpPr>
            <a:spLocks noGrp="1"/>
          </p:cNvSpPr>
          <p:nvPr>
            <p:ph type="title"/>
          </p:nvPr>
        </p:nvSpPr>
        <p:spPr>
          <a:xfrm>
            <a:off x="838200" y="365125"/>
            <a:ext cx="10515600" cy="1755775"/>
          </a:xfrm>
        </p:spPr>
        <p:txBody>
          <a:bodyPr>
            <a:normAutofit/>
          </a:bodyPr>
          <a:lstStyle/>
          <a:p>
            <a:pPr algn="ctr"/>
            <a:r>
              <a:rPr lang="en-GB" sz="5400" b="1" dirty="0">
                <a:latin typeface="Book Antiqua" panose="02040602050305030304" pitchFamily="18" charset="0"/>
              </a:rPr>
              <a:t>ii-Smart sub-campuses and Distance Education </a:t>
            </a:r>
            <a:endParaRPr lang="en-US" sz="5400" b="1" dirty="0">
              <a:latin typeface="Book Antiqua" panose="02040602050305030304" pitchFamily="18" charset="0"/>
            </a:endParaRPr>
          </a:p>
        </p:txBody>
      </p:sp>
      <p:sp>
        <p:nvSpPr>
          <p:cNvPr id="7" name="Content Placeholder 6"/>
          <p:cNvSpPr>
            <a:spLocks noGrp="1"/>
          </p:cNvSpPr>
          <p:nvPr>
            <p:ph idx="1"/>
          </p:nvPr>
        </p:nvSpPr>
        <p:spPr>
          <a:xfrm>
            <a:off x="270933" y="2527300"/>
            <a:ext cx="11672711" cy="4133143"/>
          </a:xfrm>
        </p:spPr>
        <p:txBody>
          <a:bodyPr>
            <a:normAutofit/>
          </a:bodyPr>
          <a:lstStyle/>
          <a:p>
            <a:endParaRPr lang="en-GB" sz="4000" dirty="0">
              <a:latin typeface="Book Antiqua" panose="02040602050305030304" pitchFamily="18" charset="0"/>
            </a:endParaRPr>
          </a:p>
          <a:p>
            <a:r>
              <a:rPr lang="en-GB" sz="4000" dirty="0">
                <a:latin typeface="Book Antiqua" panose="02040602050305030304" pitchFamily="18" charset="0"/>
              </a:rPr>
              <a:t>Smart sub-campuses of Tier II universities in under-served large districts </a:t>
            </a:r>
          </a:p>
          <a:p>
            <a:endParaRPr lang="en-GB" sz="4000" dirty="0">
              <a:latin typeface="Book Antiqua" panose="02040602050305030304" pitchFamily="18" charset="0"/>
            </a:endParaRPr>
          </a:p>
          <a:p>
            <a:r>
              <a:rPr lang="en-GB" sz="4000" dirty="0">
                <a:latin typeface="Book Antiqua" panose="02040602050305030304" pitchFamily="18" charset="0"/>
              </a:rPr>
              <a:t>Technology embedded distance education</a:t>
            </a:r>
            <a:endParaRPr lang="en-US" sz="4000" dirty="0">
              <a:latin typeface="Book Antiqua" panose="02040602050305030304" pitchFamily="18" charset="0"/>
            </a:endParaRPr>
          </a:p>
          <a:p>
            <a:pPr marL="0" indent="0">
              <a:buNone/>
            </a:pPr>
            <a:endParaRPr lang="en-US" sz="4000" dirty="0">
              <a:latin typeface="Book Antiqua" panose="02040602050305030304" pitchFamily="18" charset="0"/>
            </a:endParaRPr>
          </a:p>
          <a:p>
            <a:endParaRPr lang="en-GB" sz="4000" dirty="0">
              <a:latin typeface="Book Antiqua" panose="02040602050305030304" pitchFamily="18" charset="0"/>
            </a:endParaRPr>
          </a:p>
          <a:p>
            <a:pPr marL="0" indent="0">
              <a:buNone/>
            </a:pPr>
            <a:endParaRPr lang="en-US" sz="4000" dirty="0">
              <a:latin typeface="Book Antiqua" panose="02040602050305030304" pitchFamily="18" charset="0"/>
            </a:endParaRPr>
          </a:p>
        </p:txBody>
      </p:sp>
      <p:sp>
        <p:nvSpPr>
          <p:cNvPr id="3" name="Slide Number Placeholder 2"/>
          <p:cNvSpPr>
            <a:spLocks noGrp="1"/>
          </p:cNvSpPr>
          <p:nvPr>
            <p:ph type="sldNum" sz="quarter" idx="12"/>
          </p:nvPr>
        </p:nvSpPr>
        <p:spPr/>
        <p:txBody>
          <a:bodyPr/>
          <a:lstStyle/>
          <a:p>
            <a:fld id="{AF1669EA-B268-4053-8E76-36D7B0B0C144}" type="slidenum">
              <a:rPr lang="en-US" smtClean="0"/>
              <a:t>28</a:t>
            </a:fld>
            <a:endParaRPr lang="en-US"/>
          </a:p>
        </p:txBody>
      </p:sp>
    </p:spTree>
    <p:extLst>
      <p:ext uri="{BB962C8B-B14F-4D97-AF65-F5344CB8AC3E}">
        <p14:creationId xmlns:p14="http://schemas.microsoft.com/office/powerpoint/2010/main" val="26189131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79D03FE-0A8F-4A73-A7BD-3A57D16F062F}"/>
              </a:ext>
            </a:extLst>
          </p:cNvPr>
          <p:cNvSpPr>
            <a:spLocks noGrp="1"/>
          </p:cNvSpPr>
          <p:nvPr>
            <p:ph type="title"/>
          </p:nvPr>
        </p:nvSpPr>
        <p:spPr/>
        <p:txBody>
          <a:bodyPr>
            <a:normAutofit fontScale="90000"/>
          </a:bodyPr>
          <a:lstStyle/>
          <a:p>
            <a:r>
              <a:rPr lang="en-GB" sz="4800" b="1" dirty="0">
                <a:latin typeface="Book Antiqua" panose="02040602050305030304" pitchFamily="18" charset="0"/>
              </a:rPr>
              <a:t>iii-Paradigm  Shift from input to outputs </a:t>
            </a:r>
            <a:endParaRPr lang="en-US" sz="4800" b="1" dirty="0">
              <a:latin typeface="Book Antiqua" panose="02040602050305030304" pitchFamily="18" charset="0"/>
            </a:endParaRPr>
          </a:p>
        </p:txBody>
      </p:sp>
      <p:sp>
        <p:nvSpPr>
          <p:cNvPr id="7" name="Content Placeholder 6"/>
          <p:cNvSpPr>
            <a:spLocks noGrp="1"/>
          </p:cNvSpPr>
          <p:nvPr>
            <p:ph idx="1"/>
          </p:nvPr>
        </p:nvSpPr>
        <p:spPr>
          <a:xfrm>
            <a:off x="270933" y="1690688"/>
            <a:ext cx="11672711" cy="4969755"/>
          </a:xfrm>
        </p:spPr>
        <p:txBody>
          <a:bodyPr>
            <a:normAutofit/>
          </a:bodyPr>
          <a:lstStyle/>
          <a:p>
            <a:endParaRPr lang="en-GB" sz="4000" dirty="0">
              <a:latin typeface="Book Antiqua" panose="02040602050305030304" pitchFamily="18" charset="0"/>
            </a:endParaRPr>
          </a:p>
          <a:p>
            <a:pPr marL="0" indent="0">
              <a:buNone/>
            </a:pPr>
            <a:r>
              <a:rPr lang="en-GB" sz="4000" dirty="0">
                <a:latin typeface="Book Antiqua" panose="02040602050305030304" pitchFamily="18" charset="0"/>
              </a:rPr>
              <a:t> Shift higher education paradigm from teacher dominated input based initiatives to student centric knowledge, skills and competency based outputs (HEC vision 2025)</a:t>
            </a:r>
            <a:endParaRPr lang="en-US" sz="4000" dirty="0">
              <a:latin typeface="Book Antiqua" panose="02040602050305030304" pitchFamily="18" charset="0"/>
            </a:endParaRPr>
          </a:p>
          <a:p>
            <a:pPr marL="0" indent="0">
              <a:buNone/>
            </a:pPr>
            <a:endParaRPr lang="en-US" sz="4000" dirty="0">
              <a:latin typeface="Book Antiqua" panose="02040602050305030304" pitchFamily="18" charset="0"/>
            </a:endParaRPr>
          </a:p>
          <a:p>
            <a:endParaRPr lang="en-GB" sz="4000" dirty="0">
              <a:latin typeface="Book Antiqua" panose="02040602050305030304" pitchFamily="18" charset="0"/>
            </a:endParaRPr>
          </a:p>
          <a:p>
            <a:pPr marL="0" indent="0">
              <a:buNone/>
            </a:pPr>
            <a:endParaRPr lang="en-US" sz="4000" dirty="0">
              <a:latin typeface="Book Antiqua" panose="02040602050305030304" pitchFamily="18" charset="0"/>
            </a:endParaRPr>
          </a:p>
        </p:txBody>
      </p:sp>
      <p:sp>
        <p:nvSpPr>
          <p:cNvPr id="3" name="Slide Number Placeholder 2"/>
          <p:cNvSpPr>
            <a:spLocks noGrp="1"/>
          </p:cNvSpPr>
          <p:nvPr>
            <p:ph type="sldNum" sz="quarter" idx="12"/>
          </p:nvPr>
        </p:nvSpPr>
        <p:spPr/>
        <p:txBody>
          <a:bodyPr/>
          <a:lstStyle/>
          <a:p>
            <a:fld id="{AF1669EA-B268-4053-8E76-36D7B0B0C144}" type="slidenum">
              <a:rPr lang="en-US" smtClean="0"/>
              <a:t>29</a:t>
            </a:fld>
            <a:endParaRPr lang="en-US"/>
          </a:p>
        </p:txBody>
      </p:sp>
    </p:spTree>
    <p:extLst>
      <p:ext uri="{BB962C8B-B14F-4D97-AF65-F5344CB8AC3E}">
        <p14:creationId xmlns:p14="http://schemas.microsoft.com/office/powerpoint/2010/main" val="762696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CA9CB50-7D35-4F51-BB26-B090E9998755}"/>
              </a:ext>
            </a:extLst>
          </p:cNvPr>
          <p:cNvSpPr>
            <a:spLocks noGrp="1"/>
          </p:cNvSpPr>
          <p:nvPr>
            <p:ph type="title"/>
          </p:nvPr>
        </p:nvSpPr>
        <p:spPr/>
        <p:txBody>
          <a:bodyPr>
            <a:normAutofit/>
          </a:bodyPr>
          <a:lstStyle/>
          <a:p>
            <a:pPr algn="ctr"/>
            <a:r>
              <a:rPr lang="en-US" sz="8000" b="1" dirty="0"/>
              <a:t>The talk is  about </a:t>
            </a:r>
            <a:endParaRPr lang="en-GB" sz="8000" b="1" dirty="0"/>
          </a:p>
        </p:txBody>
      </p:sp>
      <p:sp>
        <p:nvSpPr>
          <p:cNvPr id="3" name="Content Placeholder 2">
            <a:extLst>
              <a:ext uri="{FF2B5EF4-FFF2-40B4-BE49-F238E27FC236}">
                <a16:creationId xmlns:a16="http://schemas.microsoft.com/office/drawing/2014/main" xmlns="" id="{0DC90C74-D34A-4F03-A5B0-7FF95A4092DA}"/>
              </a:ext>
            </a:extLst>
          </p:cNvPr>
          <p:cNvSpPr>
            <a:spLocks noGrp="1"/>
          </p:cNvSpPr>
          <p:nvPr>
            <p:ph idx="1"/>
          </p:nvPr>
        </p:nvSpPr>
        <p:spPr/>
        <p:txBody>
          <a:bodyPr>
            <a:normAutofit/>
          </a:bodyPr>
          <a:lstStyle/>
          <a:p>
            <a:pPr marL="1143000" indent="-1143000">
              <a:buFont typeface="+mj-lt"/>
              <a:buAutoNum type="alphaUcPeriod"/>
            </a:pPr>
            <a:r>
              <a:rPr lang="en-US" sz="6600" dirty="0"/>
              <a:t>Vision in general </a:t>
            </a:r>
          </a:p>
          <a:p>
            <a:pPr marL="1143000" indent="-1143000">
              <a:buFont typeface="+mj-lt"/>
              <a:buAutoNum type="alphaUcPeriod"/>
            </a:pPr>
            <a:r>
              <a:rPr lang="en-US" sz="6600" dirty="0"/>
              <a:t>Pakistan Vision 2025</a:t>
            </a:r>
          </a:p>
          <a:p>
            <a:pPr marL="1143000" indent="-1143000">
              <a:buFont typeface="+mj-lt"/>
              <a:buAutoNum type="alphaUcPeriod"/>
            </a:pPr>
            <a:r>
              <a:rPr lang="en-US" sz="6600" dirty="0"/>
              <a:t> HEC Vision  2025</a:t>
            </a:r>
          </a:p>
          <a:p>
            <a:pPr marL="1143000" indent="-1143000">
              <a:buFont typeface="+mj-lt"/>
              <a:buAutoNum type="alphaUcPeriod"/>
            </a:pPr>
            <a:r>
              <a:rPr lang="en-US" sz="6600" dirty="0"/>
              <a:t>Education system in 2025</a:t>
            </a:r>
            <a:endParaRPr lang="en-GB" sz="6600" dirty="0"/>
          </a:p>
        </p:txBody>
      </p:sp>
      <p:sp>
        <p:nvSpPr>
          <p:cNvPr id="4" name="Slide Number Placeholder 3"/>
          <p:cNvSpPr>
            <a:spLocks noGrp="1"/>
          </p:cNvSpPr>
          <p:nvPr>
            <p:ph type="sldNum" sz="quarter" idx="12"/>
          </p:nvPr>
        </p:nvSpPr>
        <p:spPr/>
        <p:txBody>
          <a:bodyPr/>
          <a:lstStyle/>
          <a:p>
            <a:fld id="{AF1669EA-B268-4053-8E76-36D7B0B0C144}" type="slidenum">
              <a:rPr lang="en-US" smtClean="0"/>
              <a:t>3</a:t>
            </a:fld>
            <a:endParaRPr lang="en-US"/>
          </a:p>
        </p:txBody>
      </p:sp>
    </p:spTree>
    <p:extLst>
      <p:ext uri="{BB962C8B-B14F-4D97-AF65-F5344CB8AC3E}">
        <p14:creationId xmlns:p14="http://schemas.microsoft.com/office/powerpoint/2010/main" val="378528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682BD98-EBC0-494C-8353-90896F0B27E5}"/>
              </a:ext>
            </a:extLst>
          </p:cNvPr>
          <p:cNvSpPr>
            <a:spLocks noGrp="1"/>
          </p:cNvSpPr>
          <p:nvPr>
            <p:ph type="title"/>
          </p:nvPr>
        </p:nvSpPr>
        <p:spPr/>
        <p:txBody>
          <a:bodyPr>
            <a:normAutofit/>
          </a:bodyPr>
          <a:lstStyle/>
          <a:p>
            <a:pPr algn="ctr"/>
            <a:r>
              <a:rPr lang="en-US" sz="5400" b="1" dirty="0">
                <a:latin typeface="Book Antiqua" panose="02040602050305030304" pitchFamily="18" charset="0"/>
              </a:rPr>
              <a:t>iv-HEC Vision: Challenges</a:t>
            </a:r>
            <a:endParaRPr lang="en-US" sz="54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A9B84AD0-8529-40EC-895C-F5191F977C78}"/>
              </a:ext>
            </a:extLst>
          </p:cNvPr>
          <p:cNvSpPr>
            <a:spLocks noGrp="1"/>
          </p:cNvSpPr>
          <p:nvPr>
            <p:ph idx="1"/>
          </p:nvPr>
        </p:nvSpPr>
        <p:spPr/>
        <p:txBody>
          <a:bodyPr>
            <a:noAutofit/>
          </a:bodyPr>
          <a:lstStyle/>
          <a:p>
            <a:r>
              <a:rPr lang="en-US" dirty="0">
                <a:latin typeface="Book Antiqua" panose="02040602050305030304" pitchFamily="18" charset="0"/>
              </a:rPr>
              <a:t>Primary challenge to the academic environment is to bridge the gap between political decision, governance and the </a:t>
            </a:r>
            <a:r>
              <a:rPr lang="en-US" dirty="0" err="1">
                <a:latin typeface="Book Antiqua" panose="02040602050305030304" pitchFamily="18" charset="0"/>
              </a:rPr>
              <a:t>labour</a:t>
            </a:r>
            <a:r>
              <a:rPr lang="en-US" dirty="0">
                <a:latin typeface="Book Antiqua" panose="02040602050305030304" pitchFamily="18" charset="0"/>
              </a:rPr>
              <a:t> market (</a:t>
            </a:r>
            <a:r>
              <a:rPr lang="en-US" dirty="0" err="1">
                <a:latin typeface="Book Antiqua" panose="02040602050305030304" pitchFamily="18" charset="0"/>
              </a:rPr>
              <a:t>Muresan</a:t>
            </a:r>
            <a:r>
              <a:rPr lang="en-US" dirty="0">
                <a:latin typeface="Book Antiqua" panose="02040602050305030304" pitchFamily="18" charset="0"/>
              </a:rPr>
              <a:t> &amp; </a:t>
            </a:r>
            <a:r>
              <a:rPr lang="en-US" dirty="0" err="1">
                <a:latin typeface="Book Antiqua" panose="02040602050305030304" pitchFamily="18" charset="0"/>
              </a:rPr>
              <a:t>Gogu</a:t>
            </a:r>
            <a:r>
              <a:rPr lang="en-US" dirty="0">
                <a:latin typeface="Book Antiqua" panose="02040602050305030304" pitchFamily="18" charset="0"/>
              </a:rPr>
              <a:t>, 2010). </a:t>
            </a:r>
          </a:p>
          <a:p>
            <a:r>
              <a:rPr lang="en-US" dirty="0">
                <a:latin typeface="Book Antiqua" panose="02040602050305030304" pitchFamily="18" charset="0"/>
              </a:rPr>
              <a:t>In the recent past, Universities have come under continued</a:t>
            </a:r>
            <a:br>
              <a:rPr lang="en-US" dirty="0">
                <a:latin typeface="Book Antiqua" panose="02040602050305030304" pitchFamily="18" charset="0"/>
              </a:rPr>
            </a:br>
            <a:r>
              <a:rPr lang="en-US" dirty="0">
                <a:latin typeface="Book Antiqua" panose="02040602050305030304" pitchFamily="18" charset="0"/>
              </a:rPr>
              <a:t>pressure to conduct applied research and develop partnerships with industry players  (offices of ORIC working).</a:t>
            </a:r>
          </a:p>
          <a:p>
            <a:r>
              <a:rPr lang="en-US" dirty="0">
                <a:latin typeface="Book Antiqua" panose="02040602050305030304" pitchFamily="18" charset="0"/>
              </a:rPr>
              <a:t>To meet the human resource requirements for a rapidly</a:t>
            </a:r>
            <a:br>
              <a:rPr lang="en-US" dirty="0">
                <a:latin typeface="Book Antiqua" panose="02040602050305030304" pitchFamily="18" charset="0"/>
              </a:rPr>
            </a:br>
            <a:r>
              <a:rPr lang="en-US" dirty="0">
                <a:latin typeface="Book Antiqua" panose="02040602050305030304" pitchFamily="18" charset="0"/>
              </a:rPr>
              <a:t>changing and more diverse economy.</a:t>
            </a:r>
          </a:p>
          <a:p>
            <a:r>
              <a:rPr lang="en-US" dirty="0">
                <a:latin typeface="Book Antiqua" panose="02040602050305030304" pitchFamily="18" charset="0"/>
              </a:rPr>
              <a:t>To develop a cohesive society imbued with the culture of</a:t>
            </a:r>
            <a:br>
              <a:rPr lang="en-US" dirty="0">
                <a:latin typeface="Book Antiqua" panose="02040602050305030304" pitchFamily="18" charset="0"/>
              </a:rPr>
            </a:br>
            <a:r>
              <a:rPr lang="en-US" dirty="0">
                <a:latin typeface="Book Antiqua" panose="02040602050305030304" pitchFamily="18" charset="0"/>
              </a:rPr>
              <a:t>patience  and efficiency</a:t>
            </a:r>
          </a:p>
          <a:p>
            <a:endParaRPr lang="en-US"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30</a:t>
            </a:fld>
            <a:endParaRPr lang="en-US"/>
          </a:p>
        </p:txBody>
      </p:sp>
    </p:spTree>
    <p:extLst>
      <p:ext uri="{BB962C8B-B14F-4D97-AF65-F5344CB8AC3E}">
        <p14:creationId xmlns:p14="http://schemas.microsoft.com/office/powerpoint/2010/main" val="6016141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014050-D537-404A-9913-7F6EF299121E}"/>
              </a:ext>
            </a:extLst>
          </p:cNvPr>
          <p:cNvSpPr>
            <a:spLocks noGrp="1"/>
          </p:cNvSpPr>
          <p:nvPr>
            <p:ph type="title"/>
          </p:nvPr>
        </p:nvSpPr>
        <p:spPr>
          <a:xfrm>
            <a:off x="838200" y="365125"/>
            <a:ext cx="10515600" cy="1946275"/>
          </a:xfrm>
        </p:spPr>
        <p:txBody>
          <a:bodyPr>
            <a:normAutofit fontScale="90000"/>
          </a:bodyPr>
          <a:lstStyle/>
          <a:p>
            <a:pPr marL="3378200" indent="-3378200"/>
            <a:r>
              <a:rPr lang="en-US" sz="4800" b="1" dirty="0">
                <a:latin typeface="Book Antiqua" panose="02040602050305030304" pitchFamily="18" charset="0"/>
              </a:rPr>
              <a:t>v-HEC Vision: </a:t>
            </a:r>
            <a:r>
              <a:rPr lang="en-US" sz="4800" dirty="0">
                <a:latin typeface="Book Antiqua" panose="02040602050305030304" pitchFamily="18" charset="0"/>
              </a:rPr>
              <a:t>Involving Entrepreneurs in Teaching Learning Process </a:t>
            </a:r>
            <a:endParaRPr lang="en-GB" sz="4800"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966B0CD0-C79E-4A80-A692-CF016F7EE858}"/>
              </a:ext>
            </a:extLst>
          </p:cNvPr>
          <p:cNvSpPr>
            <a:spLocks noGrp="1"/>
          </p:cNvSpPr>
          <p:nvPr>
            <p:ph idx="1"/>
          </p:nvPr>
        </p:nvSpPr>
        <p:spPr>
          <a:xfrm>
            <a:off x="838200" y="2222500"/>
            <a:ext cx="10515600" cy="3954462"/>
          </a:xfrm>
        </p:spPr>
        <p:txBody>
          <a:bodyPr>
            <a:normAutofit fontScale="92500" lnSpcReduction="20000"/>
          </a:bodyPr>
          <a:lstStyle/>
          <a:p>
            <a:pPr algn="just"/>
            <a:r>
              <a:rPr lang="en-US" sz="3600" dirty="0">
                <a:latin typeface="Book Antiqua" panose="02040602050305030304" pitchFamily="18" charset="0"/>
              </a:rPr>
              <a:t>Private enterprises should position themselves to benefit from knowledge generated from applied research by universities. </a:t>
            </a:r>
          </a:p>
          <a:p>
            <a:pPr marL="0" indent="0">
              <a:buNone/>
            </a:pPr>
            <a:endParaRPr lang="en-US" sz="1400" dirty="0">
              <a:latin typeface="Book Antiqua" panose="02040602050305030304" pitchFamily="18" charset="0"/>
            </a:endParaRPr>
          </a:p>
          <a:p>
            <a:pPr algn="just"/>
            <a:r>
              <a:rPr lang="en-US" sz="3600" dirty="0">
                <a:latin typeface="Book Antiqua" panose="02040602050305030304" pitchFamily="18" charset="0"/>
              </a:rPr>
              <a:t>In the process of knowledge generation and developing industry-university linkages, the involvement of the business experts in the tertiary teaching activities as well as the involvement of the professors and the students in the business activities is imperative. </a:t>
            </a:r>
          </a:p>
          <a:p>
            <a:endParaRPr lang="en-GB" sz="36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31</a:t>
            </a:fld>
            <a:endParaRPr lang="en-US"/>
          </a:p>
        </p:txBody>
      </p:sp>
    </p:spTree>
    <p:extLst>
      <p:ext uri="{BB962C8B-B14F-4D97-AF65-F5344CB8AC3E}">
        <p14:creationId xmlns:p14="http://schemas.microsoft.com/office/powerpoint/2010/main" val="27743309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8D8C5E27-74A2-4E5B-9F52-CE80C3F5C1D6}"/>
              </a:ext>
            </a:extLst>
          </p:cNvPr>
          <p:cNvSpPr>
            <a:spLocks noGrp="1"/>
          </p:cNvSpPr>
          <p:nvPr>
            <p:ph type="title"/>
          </p:nvPr>
        </p:nvSpPr>
        <p:spPr/>
        <p:txBody>
          <a:bodyPr/>
          <a:lstStyle/>
          <a:p>
            <a:pPr algn="ctr"/>
            <a:r>
              <a:rPr lang="en-US" b="1">
                <a:latin typeface="Book Antiqua" panose="02040602050305030304" pitchFamily="18" charset="0"/>
              </a:rPr>
              <a:t>D: Education System in 2025</a:t>
            </a:r>
            <a:endParaRPr lang="en-GB" b="1" dirty="0"/>
          </a:p>
        </p:txBody>
      </p:sp>
      <p:sp>
        <p:nvSpPr>
          <p:cNvPr id="2" name="Content Placeholder 1">
            <a:extLst>
              <a:ext uri="{FF2B5EF4-FFF2-40B4-BE49-F238E27FC236}">
                <a16:creationId xmlns:a16="http://schemas.microsoft.com/office/drawing/2014/main" xmlns="" id="{68EA9003-BDE6-49FE-B7C2-44E6BDBE4F13}"/>
              </a:ext>
            </a:extLst>
          </p:cNvPr>
          <p:cNvSpPr>
            <a:spLocks noGrp="1"/>
          </p:cNvSpPr>
          <p:nvPr>
            <p:ph idx="1"/>
          </p:nvPr>
        </p:nvSpPr>
        <p:spPr/>
        <p:txBody>
          <a:bodyPr>
            <a:noAutofit/>
          </a:bodyPr>
          <a:lstStyle/>
          <a:p>
            <a:pPr marL="857250" indent="-857250">
              <a:buFont typeface="+mj-lt"/>
              <a:buAutoNum type="romanUcPeriod"/>
            </a:pPr>
            <a:r>
              <a:rPr lang="en-US" sz="4000" dirty="0">
                <a:latin typeface="Book Antiqua" panose="02040602050305030304" pitchFamily="18" charset="0"/>
              </a:rPr>
              <a:t>Training of Professionals and Assessment of  students</a:t>
            </a:r>
          </a:p>
          <a:p>
            <a:pPr marL="0" indent="0">
              <a:buNone/>
            </a:pPr>
            <a:endParaRPr lang="en-US" sz="1000" dirty="0">
              <a:latin typeface="Book Antiqua" panose="02040602050305030304" pitchFamily="18" charset="0"/>
            </a:endParaRPr>
          </a:p>
          <a:p>
            <a:pPr marL="857250" indent="-857250">
              <a:buFont typeface="+mj-lt"/>
              <a:buAutoNum type="romanUcPeriod"/>
            </a:pPr>
            <a:r>
              <a:rPr lang="en-US" sz="4000" dirty="0">
                <a:latin typeface="Book Antiqua" panose="02040602050305030304" pitchFamily="18" charset="0"/>
              </a:rPr>
              <a:t>Education for peace </a:t>
            </a:r>
            <a:endParaRPr lang="en-US" sz="3200" dirty="0">
              <a:latin typeface="Book Antiqua" panose="02040602050305030304" pitchFamily="18" charset="0"/>
            </a:endParaRPr>
          </a:p>
          <a:p>
            <a:pPr marL="857250" indent="-857250">
              <a:buFont typeface="+mj-lt"/>
              <a:buAutoNum type="romanUcPeriod"/>
            </a:pPr>
            <a:endParaRPr lang="en-US" dirty="0">
              <a:latin typeface="Book Antiqua" panose="02040602050305030304" pitchFamily="18" charset="0"/>
            </a:endParaRPr>
          </a:p>
          <a:p>
            <a:pPr marL="857250" indent="-857250">
              <a:buFont typeface="+mj-lt"/>
              <a:buAutoNum type="romanUcPeriod"/>
            </a:pPr>
            <a:r>
              <a:rPr lang="en-US" sz="4000" dirty="0">
                <a:latin typeface="Book Antiqua" panose="02040602050305030304" pitchFamily="18" charset="0"/>
              </a:rPr>
              <a:t>Paradigms of shift  from paper to screen and pen to key board </a:t>
            </a:r>
          </a:p>
          <a:p>
            <a:pPr marL="0" indent="0">
              <a:buNone/>
            </a:pPr>
            <a:endParaRPr lang="en-GB" sz="4000" dirty="0"/>
          </a:p>
        </p:txBody>
      </p:sp>
      <p:sp>
        <p:nvSpPr>
          <p:cNvPr id="3" name="Slide Number Placeholder 2"/>
          <p:cNvSpPr>
            <a:spLocks noGrp="1"/>
          </p:cNvSpPr>
          <p:nvPr>
            <p:ph type="sldNum" sz="quarter" idx="12"/>
          </p:nvPr>
        </p:nvSpPr>
        <p:spPr/>
        <p:txBody>
          <a:bodyPr/>
          <a:lstStyle/>
          <a:p>
            <a:fld id="{AF1669EA-B268-4053-8E76-36D7B0B0C144}" type="slidenum">
              <a:rPr lang="en-US" smtClean="0"/>
              <a:t>32</a:t>
            </a:fld>
            <a:endParaRPr lang="en-US"/>
          </a:p>
        </p:txBody>
      </p:sp>
    </p:spTree>
    <p:extLst>
      <p:ext uri="{BB962C8B-B14F-4D97-AF65-F5344CB8AC3E}">
        <p14:creationId xmlns:p14="http://schemas.microsoft.com/office/powerpoint/2010/main" val="25517383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A0ADE7-08F5-4311-891B-69856F0A3443}"/>
              </a:ext>
            </a:extLst>
          </p:cNvPr>
          <p:cNvSpPr>
            <a:spLocks noGrp="1"/>
          </p:cNvSpPr>
          <p:nvPr>
            <p:ph type="title"/>
          </p:nvPr>
        </p:nvSpPr>
        <p:spPr/>
        <p:txBody>
          <a:bodyPr>
            <a:normAutofit/>
          </a:bodyPr>
          <a:lstStyle/>
          <a:p>
            <a:pPr algn="ctr"/>
            <a:r>
              <a:rPr lang="en-US" b="1" dirty="0" err="1">
                <a:latin typeface="Book Antiqua" panose="02040602050305030304" pitchFamily="18" charset="0"/>
              </a:rPr>
              <a:t>i</a:t>
            </a:r>
            <a:r>
              <a:rPr lang="en-US" b="1" dirty="0">
                <a:latin typeface="Book Antiqua" panose="02040602050305030304" pitchFamily="18" charset="0"/>
              </a:rPr>
              <a:t>-Training of Professionals and Assessment of  Students</a:t>
            </a:r>
            <a:endParaRPr lang="en-US"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C43C5014-F9F0-43DC-BFCB-49F276521545}"/>
              </a:ext>
            </a:extLst>
          </p:cNvPr>
          <p:cNvSpPr>
            <a:spLocks noGrp="1"/>
          </p:cNvSpPr>
          <p:nvPr>
            <p:ph idx="1"/>
          </p:nvPr>
        </p:nvSpPr>
        <p:spPr/>
        <p:txBody>
          <a:bodyPr>
            <a:noAutofit/>
          </a:bodyPr>
          <a:lstStyle/>
          <a:p>
            <a:pPr algn="just">
              <a:tabLst>
                <a:tab pos="2292350" algn="l"/>
              </a:tabLst>
            </a:pPr>
            <a:r>
              <a:rPr lang="en-US" sz="3200" dirty="0">
                <a:latin typeface="Book Antiqua" panose="02040602050305030304" pitchFamily="18" charset="0"/>
              </a:rPr>
              <a:t>The development needs of professionals will be met on regular basis through access to a needs-based professional development infrastructure at district,  province, and national levels</a:t>
            </a:r>
          </a:p>
          <a:p>
            <a:pPr>
              <a:tabLst>
                <a:tab pos="2292350" algn="l"/>
              </a:tabLst>
            </a:pPr>
            <a:endParaRPr lang="en-US" sz="3200" dirty="0">
              <a:latin typeface="Book Antiqua" panose="02040602050305030304" pitchFamily="18" charset="0"/>
            </a:endParaRPr>
          </a:p>
          <a:p>
            <a:pPr>
              <a:tabLst>
                <a:tab pos="2292350" algn="l"/>
              </a:tabLst>
            </a:pPr>
            <a:r>
              <a:rPr lang="en-US" sz="3200" dirty="0">
                <a:latin typeface="Book Antiqua" panose="02040602050305030304" pitchFamily="18" charset="0"/>
              </a:rPr>
              <a:t>Teachers will assess their pupils on  continuous basis, helping them reflect on what they did right, what they did wrong, and how they could best learn from their mistakes. </a:t>
            </a:r>
          </a:p>
          <a:p>
            <a:pPr marL="457200" indent="-457200">
              <a:buFont typeface="+mj-lt"/>
              <a:buAutoNum type="arabicPeriod"/>
              <a:tabLst>
                <a:tab pos="2292350" algn="l"/>
              </a:tabLst>
            </a:pPr>
            <a:endParaRPr lang="en-US" sz="27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33</a:t>
            </a:fld>
            <a:endParaRPr lang="en-US"/>
          </a:p>
        </p:txBody>
      </p:sp>
    </p:spTree>
    <p:extLst>
      <p:ext uri="{BB962C8B-B14F-4D97-AF65-F5344CB8AC3E}">
        <p14:creationId xmlns:p14="http://schemas.microsoft.com/office/powerpoint/2010/main" val="36914725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45028"/>
            <a:ext cx="9144000" cy="1135415"/>
          </a:xfrm>
        </p:spPr>
        <p:txBody>
          <a:bodyPr>
            <a:normAutofit/>
          </a:bodyPr>
          <a:lstStyle/>
          <a:p>
            <a:r>
              <a:rPr lang="en-US" dirty="0">
                <a:latin typeface="Book Antiqua" panose="02040602050305030304" pitchFamily="18" charset="0"/>
              </a:rPr>
              <a:t>ii-Education for Peace </a:t>
            </a:r>
          </a:p>
        </p:txBody>
      </p:sp>
      <p:sp>
        <p:nvSpPr>
          <p:cNvPr id="3" name="Subtitle 2"/>
          <p:cNvSpPr>
            <a:spLocks noGrp="1"/>
          </p:cNvSpPr>
          <p:nvPr>
            <p:ph type="subTitle" idx="1"/>
          </p:nvPr>
        </p:nvSpPr>
        <p:spPr>
          <a:xfrm>
            <a:off x="632178" y="2133599"/>
            <a:ext cx="10950222" cy="4334933"/>
          </a:xfrm>
        </p:spPr>
        <p:txBody>
          <a:bodyPr>
            <a:noAutofit/>
          </a:bodyPr>
          <a:lstStyle/>
          <a:p>
            <a:pPr marL="457200" indent="-457200" algn="just">
              <a:buFont typeface="Arial" panose="020B0604020202020204" pitchFamily="34" charset="0"/>
              <a:buChar char="•"/>
            </a:pPr>
            <a:r>
              <a:rPr lang="en-US" sz="4400" dirty="0">
                <a:latin typeface="Book Antiqua" panose="02040602050305030304" pitchFamily="18" charset="0"/>
              </a:rPr>
              <a:t>Without an environment of peace and security, economic development can neither be meaningful nor sustainable. </a:t>
            </a:r>
          </a:p>
          <a:p>
            <a:pPr algn="l"/>
            <a:endParaRPr lang="en-US" sz="1050" dirty="0">
              <a:latin typeface="Book Antiqua" panose="02040602050305030304" pitchFamily="18" charset="0"/>
            </a:endParaRPr>
          </a:p>
          <a:p>
            <a:pPr algn="l"/>
            <a:endParaRPr lang="en-US" sz="1100" dirty="0">
              <a:latin typeface="Book Antiqua" panose="02040602050305030304" pitchFamily="18" charset="0"/>
            </a:endParaRPr>
          </a:p>
          <a:p>
            <a:pPr marL="457200" indent="-457200" algn="just">
              <a:buFont typeface="Arial" panose="020B0604020202020204" pitchFamily="34" charset="0"/>
              <a:buChar char="•"/>
            </a:pPr>
            <a:r>
              <a:rPr lang="en-US" sz="4400" dirty="0">
                <a:latin typeface="Book Antiqua" panose="02040602050305030304" pitchFamily="18" charset="0"/>
              </a:rPr>
              <a:t>Peace education is key to increased investment, growth and economic revival.</a:t>
            </a:r>
          </a:p>
          <a:p>
            <a:pPr algn="just"/>
            <a:r>
              <a:rPr lang="en-US" sz="4400" dirty="0">
                <a:latin typeface="Book Antiqua" panose="02040602050305030304" pitchFamily="18" charset="0"/>
              </a:rPr>
              <a:t> </a:t>
            </a:r>
            <a:br>
              <a:rPr lang="en-US" sz="4400" dirty="0">
                <a:latin typeface="Book Antiqua" panose="02040602050305030304" pitchFamily="18" charset="0"/>
              </a:rPr>
            </a:br>
            <a:endParaRPr lang="en-US" sz="4400" dirty="0">
              <a:latin typeface="Book Antiqua" panose="02040602050305030304" pitchFamily="18" charset="0"/>
            </a:endParaRPr>
          </a:p>
        </p:txBody>
      </p:sp>
    </p:spTree>
    <p:extLst>
      <p:ext uri="{BB962C8B-B14F-4D97-AF65-F5344CB8AC3E}">
        <p14:creationId xmlns:p14="http://schemas.microsoft.com/office/powerpoint/2010/main" val="402167293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45028"/>
            <a:ext cx="9144000" cy="1135415"/>
          </a:xfrm>
        </p:spPr>
        <p:txBody>
          <a:bodyPr>
            <a:noAutofit/>
          </a:bodyPr>
          <a:lstStyle/>
          <a:p>
            <a:r>
              <a:rPr lang="en-US" sz="3600" b="1" dirty="0">
                <a:latin typeface="Book Antiqua" panose="02040602050305030304" pitchFamily="18" charset="0"/>
              </a:rPr>
              <a:t>iii-HEC Vision: shift from paper to screen and pen to key board </a:t>
            </a:r>
          </a:p>
        </p:txBody>
      </p:sp>
      <p:sp>
        <p:nvSpPr>
          <p:cNvPr id="3" name="Subtitle 2"/>
          <p:cNvSpPr>
            <a:spLocks noGrp="1"/>
          </p:cNvSpPr>
          <p:nvPr>
            <p:ph type="subTitle" idx="1"/>
          </p:nvPr>
        </p:nvSpPr>
        <p:spPr>
          <a:xfrm>
            <a:off x="632178" y="2133599"/>
            <a:ext cx="10950222" cy="4334933"/>
          </a:xfrm>
        </p:spPr>
        <p:txBody>
          <a:bodyPr>
            <a:normAutofit/>
          </a:bodyPr>
          <a:lstStyle/>
          <a:p>
            <a:pPr marL="457200" indent="-457200" algn="just">
              <a:buFont typeface="Arial" panose="020B0604020202020204" pitchFamily="34" charset="0"/>
              <a:buChar char="•"/>
            </a:pPr>
            <a:r>
              <a:rPr lang="en-US" sz="3200" dirty="0">
                <a:latin typeface="Book Antiqua" panose="02040602050305030304" pitchFamily="18" charset="0"/>
              </a:rPr>
              <a:t>Pakistan Vision 2025 proposes e-education, mobile-education and online distance learning as the paradigm of literacy shifts from paper to computers and tablets.</a:t>
            </a:r>
          </a:p>
          <a:p>
            <a:pPr algn="l"/>
            <a:endParaRPr lang="en-US" sz="1050" dirty="0">
              <a:latin typeface="Book Antiqua" panose="02040602050305030304" pitchFamily="18" charset="0"/>
            </a:endParaRPr>
          </a:p>
          <a:p>
            <a:pPr marL="457200" indent="-457200" algn="l">
              <a:buFont typeface="Arial" panose="020B0604020202020204" pitchFamily="34" charset="0"/>
              <a:buChar char="•"/>
            </a:pPr>
            <a:r>
              <a:rPr lang="en-US" sz="3200" dirty="0">
                <a:latin typeface="Book Antiqua" panose="02040602050305030304" pitchFamily="18" charset="0"/>
              </a:rPr>
              <a:t>After the invention of papers it is a major shift, sooner we accept it more we will benefit </a:t>
            </a:r>
          </a:p>
          <a:p>
            <a:pPr algn="l"/>
            <a:endParaRPr lang="en-US" sz="1050" dirty="0">
              <a:latin typeface="Book Antiqua" panose="02040602050305030304" pitchFamily="18" charset="0"/>
            </a:endParaRPr>
          </a:p>
          <a:p>
            <a:pPr marL="457200" indent="-457200" algn="l">
              <a:buFont typeface="Arial" panose="020B0604020202020204" pitchFamily="34" charset="0"/>
              <a:buChar char="•"/>
            </a:pPr>
            <a:r>
              <a:rPr lang="en-US" sz="3200" dirty="0">
                <a:latin typeface="Book Antiqua" panose="02040602050305030304" pitchFamily="18" charset="0"/>
              </a:rPr>
              <a:t>Global languages will be introduced in schools to prepare students to take their place in a globalized world</a:t>
            </a:r>
            <a:r>
              <a:rPr lang="en-US" sz="4000" dirty="0">
                <a:latin typeface="Book Antiqua" panose="02040602050305030304" pitchFamily="18" charset="0"/>
              </a:rPr>
              <a:t> </a:t>
            </a:r>
            <a:endParaRPr lang="en-US" sz="3200" dirty="0">
              <a:latin typeface="Book Antiqua" panose="02040602050305030304" pitchFamily="18" charset="0"/>
            </a:endParaRPr>
          </a:p>
        </p:txBody>
      </p:sp>
    </p:spTree>
    <p:extLst>
      <p:ext uri="{BB962C8B-B14F-4D97-AF65-F5344CB8AC3E}">
        <p14:creationId xmlns:p14="http://schemas.microsoft.com/office/powerpoint/2010/main" val="15600805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CF1E1524-4554-4A0C-ADE0-FB3293821158}"/>
              </a:ext>
            </a:extLst>
          </p:cNvPr>
          <p:cNvSpPr>
            <a:spLocks noGrp="1"/>
          </p:cNvSpPr>
          <p:nvPr>
            <p:ph type="title"/>
          </p:nvPr>
        </p:nvSpPr>
        <p:spPr>
          <a:xfrm>
            <a:off x="838200" y="365125"/>
            <a:ext cx="10515600" cy="3914775"/>
          </a:xfrm>
        </p:spPr>
        <p:txBody>
          <a:bodyPr>
            <a:normAutofit/>
          </a:bodyPr>
          <a:lstStyle/>
          <a:p>
            <a:pPr algn="ctr"/>
            <a:r>
              <a:rPr lang="en-US" sz="7200" b="1" dirty="0"/>
              <a:t>Thank you very much listening  </a:t>
            </a:r>
            <a:endParaRPr lang="en-GB" sz="7200" b="1" dirty="0"/>
          </a:p>
        </p:txBody>
      </p:sp>
      <p:sp>
        <p:nvSpPr>
          <p:cNvPr id="2" name="Slide Number Placeholder 1"/>
          <p:cNvSpPr>
            <a:spLocks noGrp="1"/>
          </p:cNvSpPr>
          <p:nvPr>
            <p:ph type="sldNum" sz="quarter" idx="12"/>
          </p:nvPr>
        </p:nvSpPr>
        <p:spPr/>
        <p:txBody>
          <a:bodyPr/>
          <a:lstStyle/>
          <a:p>
            <a:fld id="{AF1669EA-B268-4053-8E76-36D7B0B0C144}" type="slidenum">
              <a:rPr lang="en-US" smtClean="0"/>
              <a:t>36</a:t>
            </a:fld>
            <a:endParaRPr lang="en-US"/>
          </a:p>
        </p:txBody>
      </p:sp>
    </p:spTree>
    <p:extLst>
      <p:ext uri="{BB962C8B-B14F-4D97-AF65-F5344CB8AC3E}">
        <p14:creationId xmlns:p14="http://schemas.microsoft.com/office/powerpoint/2010/main" val="33445009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775EFCB-070D-44F3-8FC4-063BB03E8C7F}"/>
              </a:ext>
            </a:extLst>
          </p:cNvPr>
          <p:cNvSpPr>
            <a:spLocks noGrp="1"/>
          </p:cNvSpPr>
          <p:nvPr>
            <p:ph type="title"/>
          </p:nvPr>
        </p:nvSpPr>
        <p:spPr/>
        <p:txBody>
          <a:bodyPr>
            <a:normAutofit/>
          </a:bodyPr>
          <a:lstStyle/>
          <a:p>
            <a:pPr algn="ctr"/>
            <a:r>
              <a:rPr lang="en-US" sz="8800" b="1" dirty="0"/>
              <a:t>A: Vision in General </a:t>
            </a:r>
            <a:endParaRPr lang="en-GB" sz="8800" dirty="0"/>
          </a:p>
        </p:txBody>
      </p:sp>
      <p:sp>
        <p:nvSpPr>
          <p:cNvPr id="4" name="Content Placeholder 3">
            <a:extLst>
              <a:ext uri="{FF2B5EF4-FFF2-40B4-BE49-F238E27FC236}">
                <a16:creationId xmlns:a16="http://schemas.microsoft.com/office/drawing/2014/main" xmlns="" id="{E82D6473-6F23-46AC-A54C-E418D4EBA765}"/>
              </a:ext>
            </a:extLst>
          </p:cNvPr>
          <p:cNvSpPr>
            <a:spLocks noGrp="1"/>
          </p:cNvSpPr>
          <p:nvPr>
            <p:ph idx="1"/>
          </p:nvPr>
        </p:nvSpPr>
        <p:spPr/>
        <p:txBody>
          <a:bodyPr>
            <a:normAutofit lnSpcReduction="10000"/>
          </a:bodyPr>
          <a:lstStyle/>
          <a:p>
            <a:pPr marL="571500" indent="-571500">
              <a:buFont typeface="+mj-lt"/>
              <a:buAutoNum type="romanUcPeriod"/>
            </a:pPr>
            <a:r>
              <a:rPr lang="en-US" dirty="0"/>
              <a:t>Vision: what is it </a:t>
            </a:r>
          </a:p>
          <a:p>
            <a:pPr marL="571500" indent="-571500">
              <a:buFont typeface="+mj-lt"/>
              <a:buAutoNum type="romanUcPeriod"/>
            </a:pPr>
            <a:r>
              <a:rPr lang="en-US" dirty="0"/>
              <a:t>Vision: why</a:t>
            </a:r>
          </a:p>
          <a:p>
            <a:pPr marL="571500" indent="-571500">
              <a:buFont typeface="+mj-lt"/>
              <a:buAutoNum type="romanUcPeriod"/>
            </a:pPr>
            <a:r>
              <a:rPr lang="en-US" dirty="0"/>
              <a:t>Vision and Pakistan</a:t>
            </a:r>
          </a:p>
          <a:p>
            <a:pPr marL="571500" indent="-571500">
              <a:buFont typeface="+mj-lt"/>
              <a:buAutoNum type="romanUcPeriod"/>
            </a:pPr>
            <a:r>
              <a:rPr lang="en-US" dirty="0"/>
              <a:t>Vision building </a:t>
            </a:r>
          </a:p>
          <a:p>
            <a:pPr marL="571500" indent="-571500">
              <a:buFont typeface="+mj-lt"/>
              <a:buAutoNum type="romanUcPeriod"/>
            </a:pPr>
            <a:r>
              <a:rPr lang="en-US" dirty="0"/>
              <a:t>International context </a:t>
            </a:r>
          </a:p>
          <a:p>
            <a:pPr marL="571500" indent="-571500">
              <a:buFont typeface="+mj-lt"/>
              <a:buAutoNum type="romanUcPeriod"/>
            </a:pPr>
            <a:r>
              <a:rPr lang="en-US" dirty="0"/>
              <a:t>Success of a vision </a:t>
            </a:r>
          </a:p>
          <a:p>
            <a:pPr marL="571500" indent="-571500">
              <a:buFont typeface="+mj-lt"/>
              <a:buAutoNum type="romanUcPeriod"/>
            </a:pPr>
            <a:r>
              <a:rPr lang="en-US" dirty="0"/>
              <a:t>Pakistan and Success </a:t>
            </a:r>
          </a:p>
          <a:p>
            <a:pPr marL="571500" indent="-571500">
              <a:buFont typeface="+mj-lt"/>
              <a:buAutoNum type="romanUcPeriod"/>
            </a:pPr>
            <a:r>
              <a:rPr lang="en-US" dirty="0"/>
              <a:t>Vision and Creation of Pakistan </a:t>
            </a:r>
          </a:p>
          <a:p>
            <a:pPr marL="571500" indent="-571500">
              <a:buFont typeface="+mj-lt"/>
              <a:buAutoNum type="romanUcPeriod"/>
            </a:pPr>
            <a:r>
              <a:rPr lang="en-US" dirty="0"/>
              <a:t>The Founding Vision </a:t>
            </a:r>
          </a:p>
          <a:p>
            <a:endParaRPr lang="en-GB" dirty="0"/>
          </a:p>
        </p:txBody>
      </p:sp>
      <p:sp>
        <p:nvSpPr>
          <p:cNvPr id="2" name="Slide Number Placeholder 1"/>
          <p:cNvSpPr>
            <a:spLocks noGrp="1"/>
          </p:cNvSpPr>
          <p:nvPr>
            <p:ph type="sldNum" sz="quarter" idx="12"/>
          </p:nvPr>
        </p:nvSpPr>
        <p:spPr/>
        <p:txBody>
          <a:bodyPr/>
          <a:lstStyle/>
          <a:p>
            <a:fld id="{AF1669EA-B268-4053-8E76-36D7B0B0C144}" type="slidenum">
              <a:rPr lang="en-US" smtClean="0"/>
              <a:t>4</a:t>
            </a:fld>
            <a:endParaRPr lang="en-US"/>
          </a:p>
        </p:txBody>
      </p:sp>
    </p:spTree>
    <p:extLst>
      <p:ext uri="{BB962C8B-B14F-4D97-AF65-F5344CB8AC3E}">
        <p14:creationId xmlns:p14="http://schemas.microsoft.com/office/powerpoint/2010/main" val="239741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AC879B-E278-4C9B-8C0C-8C7D56C57C7A}"/>
              </a:ext>
            </a:extLst>
          </p:cNvPr>
          <p:cNvSpPr>
            <a:spLocks noGrp="1"/>
          </p:cNvSpPr>
          <p:nvPr>
            <p:ph type="title"/>
          </p:nvPr>
        </p:nvSpPr>
        <p:spPr/>
        <p:txBody>
          <a:bodyPr>
            <a:normAutofit/>
          </a:bodyPr>
          <a:lstStyle/>
          <a:p>
            <a:pPr algn="ctr"/>
            <a:r>
              <a:rPr lang="en-US" sz="6600" b="1" dirty="0" err="1">
                <a:latin typeface="Book Antiqua" panose="02040602050305030304" pitchFamily="18" charset="0"/>
              </a:rPr>
              <a:t>i</a:t>
            </a:r>
            <a:r>
              <a:rPr lang="en-US" sz="6600" b="1" dirty="0">
                <a:latin typeface="Book Antiqua" panose="02040602050305030304" pitchFamily="18" charset="0"/>
              </a:rPr>
              <a:t>-Vision: What is it </a:t>
            </a:r>
            <a:endParaRPr lang="en-GB" sz="66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4C618FB2-E4F8-4AD1-BACB-4F7A33848B75}"/>
              </a:ext>
            </a:extLst>
          </p:cNvPr>
          <p:cNvSpPr>
            <a:spLocks noGrp="1"/>
          </p:cNvSpPr>
          <p:nvPr>
            <p:ph idx="1"/>
          </p:nvPr>
        </p:nvSpPr>
        <p:spPr/>
        <p:txBody>
          <a:bodyPr>
            <a:normAutofit/>
          </a:bodyPr>
          <a:lstStyle/>
          <a:p>
            <a:pPr algn="just"/>
            <a:r>
              <a:rPr lang="en-US" sz="4800" dirty="0">
                <a:latin typeface="Book Antiqua" panose="02040602050305030304" pitchFamily="18" charset="0"/>
              </a:rPr>
              <a:t>Vision is  a tool, which nations use to safeguard the wellbeing of their peoples in future  </a:t>
            </a:r>
          </a:p>
          <a:p>
            <a:r>
              <a:rPr lang="en-US" sz="4800" dirty="0">
                <a:latin typeface="Book Antiqua" panose="02040602050305030304" pitchFamily="18" charset="0"/>
              </a:rPr>
              <a:t>It is specification of future position of a nation , in terms of its internal and external functioning </a:t>
            </a:r>
            <a:endParaRPr lang="en-GB" sz="48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5</a:t>
            </a:fld>
            <a:endParaRPr lang="en-US"/>
          </a:p>
        </p:txBody>
      </p:sp>
    </p:spTree>
    <p:extLst>
      <p:ext uri="{BB962C8B-B14F-4D97-AF65-F5344CB8AC3E}">
        <p14:creationId xmlns:p14="http://schemas.microsoft.com/office/powerpoint/2010/main" val="1212326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72F4E8-9787-4579-9B52-5078D7858312}"/>
              </a:ext>
            </a:extLst>
          </p:cNvPr>
          <p:cNvSpPr>
            <a:spLocks noGrp="1"/>
          </p:cNvSpPr>
          <p:nvPr>
            <p:ph type="title"/>
          </p:nvPr>
        </p:nvSpPr>
        <p:spPr/>
        <p:txBody>
          <a:bodyPr>
            <a:normAutofit/>
          </a:bodyPr>
          <a:lstStyle/>
          <a:p>
            <a:pPr algn="ctr"/>
            <a:r>
              <a:rPr lang="en-US" sz="6000" b="1" dirty="0">
                <a:latin typeface="Book Antiqua" panose="02040602050305030304" pitchFamily="18" charset="0"/>
              </a:rPr>
              <a:t>ii-Vision: Why </a:t>
            </a:r>
            <a:endParaRPr lang="en-GB" sz="60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B30B124E-FF03-4902-9227-E4FC80D3F94A}"/>
              </a:ext>
            </a:extLst>
          </p:cNvPr>
          <p:cNvSpPr>
            <a:spLocks noGrp="1"/>
          </p:cNvSpPr>
          <p:nvPr>
            <p:ph idx="1"/>
          </p:nvPr>
        </p:nvSpPr>
        <p:spPr/>
        <p:txBody>
          <a:bodyPr>
            <a:noAutofit/>
          </a:bodyPr>
          <a:lstStyle/>
          <a:p>
            <a:pPr algn="just"/>
            <a:r>
              <a:rPr lang="en-US" sz="4800" dirty="0">
                <a:latin typeface="Book Antiqua" panose="02040602050305030304" pitchFamily="18" charset="0"/>
              </a:rPr>
              <a:t>A nation’s vision is meant to provide clarity about shared future of the nation  </a:t>
            </a:r>
          </a:p>
          <a:p>
            <a:pPr algn="just"/>
            <a:r>
              <a:rPr lang="en-US" sz="4400" dirty="0">
                <a:latin typeface="Book Antiqua" panose="02040602050305030304" pitchFamily="18" charset="0"/>
              </a:rPr>
              <a:t>A better-developed vision  can be a good tool to examine, align, and unify policies and plans</a:t>
            </a:r>
          </a:p>
          <a:p>
            <a:pPr marL="0" indent="0">
              <a:buNone/>
            </a:pPr>
            <a:endParaRPr lang="en-US" sz="4800" dirty="0">
              <a:latin typeface="Book Antiqua" panose="02040602050305030304" pitchFamily="18" charset="0"/>
            </a:endParaRPr>
          </a:p>
          <a:p>
            <a:pPr marL="0" indent="0">
              <a:buNone/>
            </a:pPr>
            <a:r>
              <a:rPr lang="en-US" sz="4400" dirty="0">
                <a:latin typeface="Book Antiqua" panose="02040602050305030304" pitchFamily="18" charset="0"/>
              </a:rPr>
              <a:t/>
            </a:r>
            <a:br>
              <a:rPr lang="en-US" sz="4400" dirty="0">
                <a:latin typeface="Book Antiqua" panose="02040602050305030304" pitchFamily="18" charset="0"/>
              </a:rPr>
            </a:br>
            <a:endParaRPr lang="en-US" sz="4400" dirty="0">
              <a:latin typeface="Book Antiqua" panose="02040602050305030304" pitchFamily="18" charset="0"/>
            </a:endParaRPr>
          </a:p>
          <a:p>
            <a:endParaRPr lang="en-GB" sz="44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6</a:t>
            </a:fld>
            <a:endParaRPr lang="en-US"/>
          </a:p>
        </p:txBody>
      </p:sp>
    </p:spTree>
    <p:extLst>
      <p:ext uri="{BB962C8B-B14F-4D97-AF65-F5344CB8AC3E}">
        <p14:creationId xmlns:p14="http://schemas.microsoft.com/office/powerpoint/2010/main" val="12005706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72F4E8-9787-4579-9B52-5078D7858312}"/>
              </a:ext>
            </a:extLst>
          </p:cNvPr>
          <p:cNvSpPr>
            <a:spLocks noGrp="1"/>
          </p:cNvSpPr>
          <p:nvPr>
            <p:ph type="title"/>
          </p:nvPr>
        </p:nvSpPr>
        <p:spPr/>
        <p:txBody>
          <a:bodyPr>
            <a:normAutofit/>
          </a:bodyPr>
          <a:lstStyle/>
          <a:p>
            <a:pPr algn="ctr"/>
            <a:r>
              <a:rPr lang="en-US" sz="6000" b="1" dirty="0">
                <a:latin typeface="Book Antiqua" panose="02040602050305030304" pitchFamily="18" charset="0"/>
              </a:rPr>
              <a:t>iii-Vision: Why </a:t>
            </a:r>
            <a:endParaRPr lang="en-GB" sz="60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B30B124E-FF03-4902-9227-E4FC80D3F94A}"/>
              </a:ext>
            </a:extLst>
          </p:cNvPr>
          <p:cNvSpPr>
            <a:spLocks noGrp="1"/>
          </p:cNvSpPr>
          <p:nvPr>
            <p:ph idx="1"/>
          </p:nvPr>
        </p:nvSpPr>
        <p:spPr/>
        <p:txBody>
          <a:bodyPr>
            <a:noAutofit/>
          </a:bodyPr>
          <a:lstStyle/>
          <a:p>
            <a:pPr algn="just"/>
            <a:r>
              <a:rPr lang="en-US" sz="4400" dirty="0">
                <a:latin typeface="Book Antiqua" panose="02040602050305030304" pitchFamily="18" charset="0"/>
              </a:rPr>
              <a:t>Without alignment, a coherent roadmap for action cannot be developed</a:t>
            </a:r>
          </a:p>
          <a:p>
            <a:pPr algn="just"/>
            <a:endParaRPr lang="en-US" sz="4400" dirty="0">
              <a:latin typeface="Book Antiqua" panose="02040602050305030304" pitchFamily="18" charset="0"/>
            </a:endParaRPr>
          </a:p>
          <a:p>
            <a:pPr algn="just"/>
            <a:r>
              <a:rPr lang="en-US" sz="4400" dirty="0">
                <a:latin typeface="Book Antiqua" panose="02040602050305030304" pitchFamily="18" charset="0"/>
              </a:rPr>
              <a:t>Without specification of their places in future (vision) cultures, communities and civilizations may perish.</a:t>
            </a:r>
          </a:p>
          <a:p>
            <a:pPr algn="just"/>
            <a:endParaRPr lang="en-US" sz="4800" dirty="0">
              <a:latin typeface="Book Antiqua" panose="02040602050305030304" pitchFamily="18" charset="0"/>
            </a:endParaRPr>
          </a:p>
          <a:p>
            <a:pPr marL="0" indent="0">
              <a:buNone/>
            </a:pPr>
            <a:r>
              <a:rPr lang="en-US" sz="4400" dirty="0">
                <a:latin typeface="Book Antiqua" panose="02040602050305030304" pitchFamily="18" charset="0"/>
              </a:rPr>
              <a:t/>
            </a:r>
            <a:br>
              <a:rPr lang="en-US" sz="4400" dirty="0">
                <a:latin typeface="Book Antiqua" panose="02040602050305030304" pitchFamily="18" charset="0"/>
              </a:rPr>
            </a:br>
            <a:endParaRPr lang="en-US" sz="4400" dirty="0">
              <a:latin typeface="Book Antiqua" panose="02040602050305030304" pitchFamily="18" charset="0"/>
            </a:endParaRPr>
          </a:p>
          <a:p>
            <a:endParaRPr lang="en-GB" sz="44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7</a:t>
            </a:fld>
            <a:endParaRPr lang="en-US"/>
          </a:p>
        </p:txBody>
      </p:sp>
    </p:spTree>
    <p:extLst>
      <p:ext uri="{BB962C8B-B14F-4D97-AF65-F5344CB8AC3E}">
        <p14:creationId xmlns:p14="http://schemas.microsoft.com/office/powerpoint/2010/main" val="200552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585DDF5-5D6F-4460-B314-D1AE4CF0F964}"/>
              </a:ext>
            </a:extLst>
          </p:cNvPr>
          <p:cNvSpPr>
            <a:spLocks noGrp="1"/>
          </p:cNvSpPr>
          <p:nvPr>
            <p:ph type="title"/>
          </p:nvPr>
        </p:nvSpPr>
        <p:spPr/>
        <p:txBody>
          <a:bodyPr>
            <a:normAutofit/>
          </a:bodyPr>
          <a:lstStyle/>
          <a:p>
            <a:pPr algn="ctr"/>
            <a:r>
              <a:rPr lang="en-US" sz="5400" b="1" dirty="0">
                <a:latin typeface="Book Antiqua" panose="02040602050305030304" pitchFamily="18" charset="0"/>
              </a:rPr>
              <a:t>iv-Vision Building </a:t>
            </a:r>
            <a:endParaRPr lang="en-GB" sz="5400" b="1" dirty="0">
              <a:latin typeface="Book Antiqua" panose="02040602050305030304" pitchFamily="18" charset="0"/>
            </a:endParaRPr>
          </a:p>
        </p:txBody>
      </p:sp>
      <p:sp>
        <p:nvSpPr>
          <p:cNvPr id="3" name="Content Placeholder 2">
            <a:extLst>
              <a:ext uri="{FF2B5EF4-FFF2-40B4-BE49-F238E27FC236}">
                <a16:creationId xmlns:a16="http://schemas.microsoft.com/office/drawing/2014/main" xmlns="" id="{FBB63C75-999E-4081-9951-58FFE335FE81}"/>
              </a:ext>
            </a:extLst>
          </p:cNvPr>
          <p:cNvSpPr>
            <a:spLocks noGrp="1"/>
          </p:cNvSpPr>
          <p:nvPr>
            <p:ph idx="1"/>
          </p:nvPr>
        </p:nvSpPr>
        <p:spPr/>
        <p:txBody>
          <a:bodyPr>
            <a:normAutofit/>
          </a:bodyPr>
          <a:lstStyle/>
          <a:p>
            <a:r>
              <a:rPr lang="en-US" sz="4400" dirty="0">
                <a:latin typeface="Book Antiqua" panose="02040602050305030304" pitchFamily="18" charset="0"/>
              </a:rPr>
              <a:t>Vision building aims to construct future scenario and link the present with the future. </a:t>
            </a:r>
          </a:p>
          <a:p>
            <a:endParaRPr lang="en-US" sz="4400" dirty="0">
              <a:latin typeface="Book Antiqua" panose="02040602050305030304" pitchFamily="18" charset="0"/>
            </a:endParaRPr>
          </a:p>
          <a:p>
            <a:r>
              <a:rPr lang="en-US" sz="4400" dirty="0">
                <a:latin typeface="Book Antiqua" panose="02040602050305030304" pitchFamily="18" charset="0"/>
              </a:rPr>
              <a:t>Vision, dreams and future expectations must merge into contemporary realities.</a:t>
            </a:r>
            <a:endParaRPr lang="en-GB" sz="4400"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8</a:t>
            </a:fld>
            <a:endParaRPr lang="en-US"/>
          </a:p>
        </p:txBody>
      </p:sp>
    </p:spTree>
    <p:extLst>
      <p:ext uri="{BB962C8B-B14F-4D97-AF65-F5344CB8AC3E}">
        <p14:creationId xmlns:p14="http://schemas.microsoft.com/office/powerpoint/2010/main" val="814419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DE108D4-857F-49DF-A629-C4D57AF6B3E8}"/>
              </a:ext>
            </a:extLst>
          </p:cNvPr>
          <p:cNvSpPr>
            <a:spLocks noGrp="1"/>
          </p:cNvSpPr>
          <p:nvPr>
            <p:ph type="title"/>
          </p:nvPr>
        </p:nvSpPr>
        <p:spPr/>
        <p:txBody>
          <a:bodyPr>
            <a:normAutofit/>
          </a:bodyPr>
          <a:lstStyle/>
          <a:p>
            <a:pPr algn="ctr"/>
            <a:r>
              <a:rPr lang="en-US" sz="5400" b="1" dirty="0">
                <a:latin typeface="Book Antiqua" panose="02040602050305030304" pitchFamily="18" charset="0"/>
              </a:rPr>
              <a:t>v-International Context</a:t>
            </a:r>
          </a:p>
        </p:txBody>
      </p:sp>
      <p:sp>
        <p:nvSpPr>
          <p:cNvPr id="3" name="Content Placeholder 2">
            <a:extLst>
              <a:ext uri="{FF2B5EF4-FFF2-40B4-BE49-F238E27FC236}">
                <a16:creationId xmlns:a16="http://schemas.microsoft.com/office/drawing/2014/main" xmlns="" id="{95710C62-5B33-42DD-BBED-988A8F061214}"/>
              </a:ext>
            </a:extLst>
          </p:cNvPr>
          <p:cNvSpPr>
            <a:spLocks noGrp="1"/>
          </p:cNvSpPr>
          <p:nvPr>
            <p:ph idx="1"/>
          </p:nvPr>
        </p:nvSpPr>
        <p:spPr/>
        <p:txBody>
          <a:bodyPr>
            <a:noAutofit/>
          </a:bodyPr>
          <a:lstStyle/>
          <a:p>
            <a:pPr algn="just"/>
            <a:r>
              <a:rPr lang="en-US" dirty="0">
                <a:latin typeface="Book Antiqua" panose="02040602050305030304" pitchFamily="18" charset="0"/>
              </a:rPr>
              <a:t>There are more than two hundred nations whose flags fly outside the UN Headquarters. </a:t>
            </a:r>
          </a:p>
          <a:p>
            <a:pPr marL="0" indent="0" algn="just">
              <a:buNone/>
            </a:pPr>
            <a:endParaRPr lang="en-US" sz="900" dirty="0">
              <a:latin typeface="Book Antiqua" panose="02040602050305030304" pitchFamily="18" charset="0"/>
            </a:endParaRPr>
          </a:p>
          <a:p>
            <a:pPr algn="just"/>
            <a:r>
              <a:rPr lang="en-US" dirty="0">
                <a:latin typeface="Book Antiqua" panose="02040602050305030304" pitchFamily="18" charset="0"/>
              </a:rPr>
              <a:t>Every nation aspires to become a developed country but the reality is that there are only a few dozen nations that are either developed or on the high growth trajectory to join this league of developed nations. </a:t>
            </a:r>
          </a:p>
          <a:p>
            <a:pPr marL="0" indent="0" algn="just">
              <a:buNone/>
            </a:pPr>
            <a:endParaRPr lang="en-US" sz="1000" dirty="0">
              <a:latin typeface="Book Antiqua" panose="02040602050305030304" pitchFamily="18" charset="0"/>
            </a:endParaRPr>
          </a:p>
          <a:p>
            <a:pPr algn="just"/>
            <a:r>
              <a:rPr lang="en-US" dirty="0">
                <a:latin typeface="Book Antiqua" panose="02040602050305030304" pitchFamily="18" charset="0"/>
              </a:rPr>
              <a:t>All successful countries and organizations have achieved success by developing shared visions. </a:t>
            </a:r>
          </a:p>
          <a:p>
            <a:pPr marL="0" indent="0" algn="just">
              <a:buNone/>
            </a:pPr>
            <a:r>
              <a:rPr lang="en-US" dirty="0">
                <a:latin typeface="Book Antiqua" panose="02040602050305030304" pitchFamily="18" charset="0"/>
              </a:rPr>
              <a:t>(Pakistan visons 2025)</a:t>
            </a:r>
          </a:p>
          <a:p>
            <a:pPr marL="0" indent="0" algn="just">
              <a:buNone/>
            </a:pPr>
            <a:r>
              <a:rPr lang="en-US" dirty="0">
                <a:latin typeface="Book Antiqua" panose="02040602050305030304" pitchFamily="18" charset="0"/>
              </a:rPr>
              <a:t/>
            </a:r>
            <a:br>
              <a:rPr lang="en-US" dirty="0">
                <a:latin typeface="Book Antiqua" panose="02040602050305030304" pitchFamily="18" charset="0"/>
              </a:rPr>
            </a:br>
            <a:endParaRPr lang="en-US" dirty="0">
              <a:latin typeface="Book Antiqua" panose="02040602050305030304" pitchFamily="18" charset="0"/>
            </a:endParaRPr>
          </a:p>
        </p:txBody>
      </p:sp>
      <p:sp>
        <p:nvSpPr>
          <p:cNvPr id="4" name="Slide Number Placeholder 3"/>
          <p:cNvSpPr>
            <a:spLocks noGrp="1"/>
          </p:cNvSpPr>
          <p:nvPr>
            <p:ph type="sldNum" sz="quarter" idx="12"/>
          </p:nvPr>
        </p:nvSpPr>
        <p:spPr/>
        <p:txBody>
          <a:bodyPr/>
          <a:lstStyle/>
          <a:p>
            <a:fld id="{AF1669EA-B268-4053-8E76-36D7B0B0C144}" type="slidenum">
              <a:rPr lang="en-US" smtClean="0"/>
              <a:t>9</a:t>
            </a:fld>
            <a:endParaRPr lang="en-US"/>
          </a:p>
        </p:txBody>
      </p:sp>
    </p:spTree>
    <p:extLst>
      <p:ext uri="{BB962C8B-B14F-4D97-AF65-F5344CB8AC3E}">
        <p14:creationId xmlns:p14="http://schemas.microsoft.com/office/powerpoint/2010/main" val="237276037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3153</TotalTime>
  <Words>1599</Words>
  <Application>Microsoft Office PowerPoint</Application>
  <PresentationFormat>Custom</PresentationFormat>
  <Paragraphs>215</Paragraphs>
  <Slides>36</Slides>
  <Notes>0</Notes>
  <HiddenSlides>0</HiddenSlides>
  <MMClips>0</MMClips>
  <ScaleCrop>false</ScaleCrop>
  <HeadingPairs>
    <vt:vector size="4" baseType="variant">
      <vt:variant>
        <vt:lpstr>Theme</vt:lpstr>
      </vt:variant>
      <vt:variant>
        <vt:i4>2</vt:i4>
      </vt:variant>
      <vt:variant>
        <vt:lpstr>Slide Titles</vt:lpstr>
      </vt:variant>
      <vt:variant>
        <vt:i4>36</vt:i4>
      </vt:variant>
    </vt:vector>
  </HeadingPairs>
  <TitlesOfParts>
    <vt:vector size="38" baseType="lpstr">
      <vt:lpstr>Office Theme</vt:lpstr>
      <vt:lpstr>Civic</vt:lpstr>
      <vt:lpstr>Vision of a Nation and Education System</vt:lpstr>
      <vt:lpstr>Profile</vt:lpstr>
      <vt:lpstr>The talk is  about </vt:lpstr>
      <vt:lpstr>A: Vision in General </vt:lpstr>
      <vt:lpstr>i-Vision: What is it </vt:lpstr>
      <vt:lpstr>ii-Vision: Why </vt:lpstr>
      <vt:lpstr>iii-Vision: Why </vt:lpstr>
      <vt:lpstr>iv-Vision Building </vt:lpstr>
      <vt:lpstr>v-International Context</vt:lpstr>
      <vt:lpstr>vi-Success of a Vision </vt:lpstr>
      <vt:lpstr> vii-Pakistan and Success  </vt:lpstr>
      <vt:lpstr> viii-Vision and Creation of Pakistan </vt:lpstr>
      <vt:lpstr>The Founding Vision</vt:lpstr>
      <vt:lpstr>B: Pakistan Vision 2025 </vt:lpstr>
      <vt:lpstr>1-Proposed Stages of  Vision 2025</vt:lpstr>
      <vt:lpstr>PowerPoint Presentation</vt:lpstr>
      <vt:lpstr> iii-Pakistan  Vision: Why  </vt:lpstr>
      <vt:lpstr>iv-Pakistan  Vision 2025</vt:lpstr>
      <vt:lpstr>v-Vision and Peoples </vt:lpstr>
      <vt:lpstr>v-Vision and Peoples </vt:lpstr>
      <vt:lpstr>vi-Knowledge and Vision  </vt:lpstr>
      <vt:lpstr>vii-Vision and Power: ( physical to mind) </vt:lpstr>
      <vt:lpstr>viii-Mal-Distribution of Knowledge </vt:lpstr>
      <vt:lpstr>ix-Knowledge and Education</vt:lpstr>
      <vt:lpstr>x-Gaps in Education </vt:lpstr>
      <vt:lpstr>C: HEC Vision 2025 </vt:lpstr>
      <vt:lpstr>i-Three tiered system of higher education</vt:lpstr>
      <vt:lpstr>ii-Smart sub-campuses and Distance Education </vt:lpstr>
      <vt:lpstr>iii-Paradigm  Shift from input to outputs </vt:lpstr>
      <vt:lpstr>iv-HEC Vision: Challenges</vt:lpstr>
      <vt:lpstr>v-HEC Vision: Involving Entrepreneurs in Teaching Learning Process </vt:lpstr>
      <vt:lpstr>D: Education System in 2025</vt:lpstr>
      <vt:lpstr>i-Training of Professionals and Assessment of  Students</vt:lpstr>
      <vt:lpstr>ii-Education for Peace </vt:lpstr>
      <vt:lpstr>iii-HEC Vision: shift from paper to screen and pen to key board </vt:lpstr>
      <vt:lpstr>Thank you very much listening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IIUI</cp:lastModifiedBy>
  <cp:revision>566</cp:revision>
  <dcterms:created xsi:type="dcterms:W3CDTF">2018-03-25T03:20:47Z</dcterms:created>
  <dcterms:modified xsi:type="dcterms:W3CDTF">2018-06-01T04:21:48Z</dcterms:modified>
</cp:coreProperties>
</file>