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1"/>
  </p:notesMasterIdLst>
  <p:sldIdLst>
    <p:sldId id="295" r:id="rId3"/>
    <p:sldId id="371" r:id="rId4"/>
    <p:sldId id="368" r:id="rId5"/>
    <p:sldId id="369" r:id="rId6"/>
    <p:sldId id="256" r:id="rId7"/>
    <p:sldId id="339" r:id="rId8"/>
    <p:sldId id="340" r:id="rId9"/>
    <p:sldId id="342" r:id="rId10"/>
    <p:sldId id="366" r:id="rId11"/>
    <p:sldId id="355" r:id="rId12"/>
    <p:sldId id="343" r:id="rId13"/>
    <p:sldId id="344" r:id="rId14"/>
    <p:sldId id="358" r:id="rId15"/>
    <p:sldId id="356" r:id="rId16"/>
    <p:sldId id="361" r:id="rId17"/>
    <p:sldId id="362" r:id="rId18"/>
    <p:sldId id="363" r:id="rId19"/>
    <p:sldId id="3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82" autoAdjust="0"/>
    <p:restoredTop sz="97687" autoAdjust="0"/>
  </p:normalViewPr>
  <p:slideViewPr>
    <p:cSldViewPr>
      <p:cViewPr>
        <p:scale>
          <a:sx n="70" d="100"/>
          <a:sy n="70" d="100"/>
        </p:scale>
        <p:origin x="-1068" y="-36"/>
      </p:cViewPr>
      <p:guideLst>
        <p:guide orient="horz" pos="2160"/>
        <p:guide pos="2880"/>
      </p:guideLst>
    </p:cSldViewPr>
  </p:slideViewPr>
  <p:outlineViewPr>
    <p:cViewPr>
      <p:scale>
        <a:sx n="33" d="100"/>
        <a:sy n="33" d="100"/>
      </p:scale>
      <p:origin x="0" y="1204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34E067-C8E9-4256-B9CD-B7099C2F3560}" type="datetimeFigureOut">
              <a:rPr lang="en-GB" smtClean="0"/>
              <a:pPr/>
              <a:t>04/06/2018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864BBB-1D82-4802-A954-0E2E8D7A7E08}" type="slidenum">
              <a:rPr lang="en-GB" smtClean="0"/>
              <a:pPr/>
              <a:t>‹#›</a:t>
            </a:fld>
            <a:endParaRPr lang="en-GB"/>
          </a:p>
        </p:txBody>
      </p:sp>
    </p:spTree>
    <p:extLst>
      <p:ext uri="{BB962C8B-B14F-4D97-AF65-F5344CB8AC3E}">
        <p14:creationId xmlns:p14="http://schemas.microsoft.com/office/powerpoint/2010/main" val="1439360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smtClean="0">
              <a:latin typeface="Arial" pitchFamily="34" charset="0"/>
            </a:endParaRPr>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pitchFamily="34" charset="0"/>
              </a:defRPr>
            </a:lvl1pPr>
            <a:lvl2pPr marL="742950" indent="-285750" eaLnBrk="0" hangingPunct="0">
              <a:spcBef>
                <a:spcPct val="30000"/>
              </a:spcBef>
              <a:defRPr sz="1200">
                <a:solidFill>
                  <a:schemeClr val="tx1"/>
                </a:solidFill>
                <a:latin typeface="Arial" pitchFamily="34" charset="0"/>
              </a:defRPr>
            </a:lvl2pPr>
            <a:lvl3pPr marL="1143000" indent="-228600" eaLnBrk="0" hangingPunct="0">
              <a:spcBef>
                <a:spcPct val="30000"/>
              </a:spcBef>
              <a:defRPr sz="1200">
                <a:solidFill>
                  <a:schemeClr val="tx1"/>
                </a:solidFill>
                <a:latin typeface="Arial" pitchFamily="34" charset="0"/>
              </a:defRPr>
            </a:lvl3pPr>
            <a:lvl4pPr marL="1600200" indent="-228600" eaLnBrk="0" hangingPunct="0">
              <a:spcBef>
                <a:spcPct val="30000"/>
              </a:spcBef>
              <a:defRPr sz="1200">
                <a:solidFill>
                  <a:schemeClr val="tx1"/>
                </a:solidFill>
                <a:latin typeface="Arial" pitchFamily="34" charset="0"/>
              </a:defRPr>
            </a:lvl4pPr>
            <a:lvl5pPr marL="2057400" indent="-228600"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C1B65EA5-D7EA-46C5-9630-24C220E932E9}" type="slidenum">
              <a:rPr lang="en-US" altLang="en-US"/>
              <a:pPr eaLnBrk="1" hangingPunct="1">
                <a:spcBef>
                  <a:spcPct val="0"/>
                </a:spcBef>
              </a:pPr>
              <a:t>1</a:t>
            </a:fld>
            <a:endParaRPr lang="en-US" altLang="en-US" dirty="0"/>
          </a:p>
        </p:txBody>
      </p:sp>
      <p:sp>
        <p:nvSpPr>
          <p:cNvPr id="3" name="Date Placeholder 2"/>
          <p:cNvSpPr>
            <a:spLocks noGrp="1"/>
          </p:cNvSpPr>
          <p:nvPr>
            <p:ph type="dt" idx="10"/>
          </p:nvPr>
        </p:nvSpPr>
        <p:spPr/>
        <p:txBody>
          <a:bodyPr/>
          <a:lstStyle/>
          <a:p>
            <a:fld id="{246325B7-51EC-45A0-92A2-47B67DB3920B}" type="datetime1">
              <a:rPr lang="en-GB" smtClean="0"/>
              <a:pPr/>
              <a:t>04/06/2018</a:t>
            </a:fld>
            <a:endParaRPr lang="en-GB" dirty="0"/>
          </a:p>
        </p:txBody>
      </p:sp>
      <p:sp>
        <p:nvSpPr>
          <p:cNvPr id="2" name="Header Placeholder 1"/>
          <p:cNvSpPr>
            <a:spLocks noGrp="1"/>
          </p:cNvSpPr>
          <p:nvPr>
            <p:ph type="hdr" sz="quarter" idx="11"/>
          </p:nvPr>
        </p:nvSpPr>
        <p:spPr/>
        <p:txBody>
          <a:bodyPr/>
          <a:lstStyle/>
          <a:p>
            <a:r>
              <a:rPr lang="en-GB" dirty="0" smtClean="0"/>
              <a:t>UK NARIC Webinar – Malaysia VQs Market </a:t>
            </a:r>
            <a:endParaRPr lang="en-GB" dirty="0"/>
          </a:p>
        </p:txBody>
      </p:sp>
    </p:spTree>
    <p:extLst>
      <p:ext uri="{BB962C8B-B14F-4D97-AF65-F5344CB8AC3E}">
        <p14:creationId xmlns:p14="http://schemas.microsoft.com/office/powerpoint/2010/main" val="2912093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11</a:t>
            </a:fld>
            <a:endParaRPr lang="en-GB"/>
          </a:p>
        </p:txBody>
      </p:sp>
    </p:spTree>
    <p:extLst>
      <p:ext uri="{BB962C8B-B14F-4D97-AF65-F5344CB8AC3E}">
        <p14:creationId xmlns:p14="http://schemas.microsoft.com/office/powerpoint/2010/main" val="4112122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12</a:t>
            </a:fld>
            <a:endParaRPr lang="en-GB"/>
          </a:p>
        </p:txBody>
      </p:sp>
    </p:spTree>
    <p:extLst>
      <p:ext uri="{BB962C8B-B14F-4D97-AF65-F5344CB8AC3E}">
        <p14:creationId xmlns:p14="http://schemas.microsoft.com/office/powerpoint/2010/main" val="1723803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13</a:t>
            </a:fld>
            <a:endParaRPr lang="en-GB"/>
          </a:p>
        </p:txBody>
      </p:sp>
    </p:spTree>
    <p:extLst>
      <p:ext uri="{BB962C8B-B14F-4D97-AF65-F5344CB8AC3E}">
        <p14:creationId xmlns:p14="http://schemas.microsoft.com/office/powerpoint/2010/main" val="899683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14</a:t>
            </a:fld>
            <a:endParaRPr lang="en-GB"/>
          </a:p>
        </p:txBody>
      </p:sp>
    </p:spTree>
    <p:extLst>
      <p:ext uri="{BB962C8B-B14F-4D97-AF65-F5344CB8AC3E}">
        <p14:creationId xmlns:p14="http://schemas.microsoft.com/office/powerpoint/2010/main" val="183799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15</a:t>
            </a:fld>
            <a:endParaRPr lang="en-GB"/>
          </a:p>
        </p:txBody>
      </p:sp>
    </p:spTree>
    <p:extLst>
      <p:ext uri="{BB962C8B-B14F-4D97-AF65-F5344CB8AC3E}">
        <p14:creationId xmlns:p14="http://schemas.microsoft.com/office/powerpoint/2010/main" val="2795010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16</a:t>
            </a:fld>
            <a:endParaRPr lang="en-GB"/>
          </a:p>
        </p:txBody>
      </p:sp>
    </p:spTree>
    <p:extLst>
      <p:ext uri="{BB962C8B-B14F-4D97-AF65-F5344CB8AC3E}">
        <p14:creationId xmlns:p14="http://schemas.microsoft.com/office/powerpoint/2010/main" val="474175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17</a:t>
            </a:fld>
            <a:endParaRPr lang="en-GB"/>
          </a:p>
        </p:txBody>
      </p:sp>
    </p:spTree>
    <p:extLst>
      <p:ext uri="{BB962C8B-B14F-4D97-AF65-F5344CB8AC3E}">
        <p14:creationId xmlns:p14="http://schemas.microsoft.com/office/powerpoint/2010/main" val="740098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18</a:t>
            </a:fld>
            <a:endParaRPr lang="en-GB"/>
          </a:p>
        </p:txBody>
      </p:sp>
    </p:spTree>
    <p:extLst>
      <p:ext uri="{BB962C8B-B14F-4D97-AF65-F5344CB8AC3E}">
        <p14:creationId xmlns:p14="http://schemas.microsoft.com/office/powerpoint/2010/main" val="94584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3</a:t>
            </a:fld>
            <a:endParaRPr lang="en-GB"/>
          </a:p>
        </p:txBody>
      </p:sp>
    </p:spTree>
    <p:extLst>
      <p:ext uri="{BB962C8B-B14F-4D97-AF65-F5344CB8AC3E}">
        <p14:creationId xmlns:p14="http://schemas.microsoft.com/office/powerpoint/2010/main" val="3003883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4</a:t>
            </a:fld>
            <a:endParaRPr lang="en-GB"/>
          </a:p>
        </p:txBody>
      </p:sp>
    </p:spTree>
    <p:extLst>
      <p:ext uri="{BB962C8B-B14F-4D97-AF65-F5344CB8AC3E}">
        <p14:creationId xmlns:p14="http://schemas.microsoft.com/office/powerpoint/2010/main" val="1519712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5</a:t>
            </a:fld>
            <a:endParaRPr lang="en-GB"/>
          </a:p>
        </p:txBody>
      </p:sp>
    </p:spTree>
    <p:extLst>
      <p:ext uri="{BB962C8B-B14F-4D97-AF65-F5344CB8AC3E}">
        <p14:creationId xmlns:p14="http://schemas.microsoft.com/office/powerpoint/2010/main" val="1804947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6</a:t>
            </a:fld>
            <a:endParaRPr lang="en-GB"/>
          </a:p>
        </p:txBody>
      </p:sp>
    </p:spTree>
    <p:extLst>
      <p:ext uri="{BB962C8B-B14F-4D97-AF65-F5344CB8AC3E}">
        <p14:creationId xmlns:p14="http://schemas.microsoft.com/office/powerpoint/2010/main" val="3011817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7</a:t>
            </a:fld>
            <a:endParaRPr lang="en-GB"/>
          </a:p>
        </p:txBody>
      </p:sp>
    </p:spTree>
    <p:extLst>
      <p:ext uri="{BB962C8B-B14F-4D97-AF65-F5344CB8AC3E}">
        <p14:creationId xmlns:p14="http://schemas.microsoft.com/office/powerpoint/2010/main" val="1402050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8</a:t>
            </a:fld>
            <a:endParaRPr lang="en-GB"/>
          </a:p>
        </p:txBody>
      </p:sp>
    </p:spTree>
    <p:extLst>
      <p:ext uri="{BB962C8B-B14F-4D97-AF65-F5344CB8AC3E}">
        <p14:creationId xmlns:p14="http://schemas.microsoft.com/office/powerpoint/2010/main" val="1821425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9</a:t>
            </a:fld>
            <a:endParaRPr lang="en-GB"/>
          </a:p>
        </p:txBody>
      </p:sp>
    </p:spTree>
    <p:extLst>
      <p:ext uri="{BB962C8B-B14F-4D97-AF65-F5344CB8AC3E}">
        <p14:creationId xmlns:p14="http://schemas.microsoft.com/office/powerpoint/2010/main" val="3943533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0864BBB-1D82-4802-A954-0E2E8D7A7E08}" type="slidenum">
              <a:rPr lang="en-GB" smtClean="0"/>
              <a:pPr/>
              <a:t>10</a:t>
            </a:fld>
            <a:endParaRPr lang="en-GB"/>
          </a:p>
        </p:txBody>
      </p:sp>
    </p:spTree>
    <p:extLst>
      <p:ext uri="{BB962C8B-B14F-4D97-AF65-F5344CB8AC3E}">
        <p14:creationId xmlns:p14="http://schemas.microsoft.com/office/powerpoint/2010/main" val="108562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CDC9461-03BC-4895-BF8E-DA8A64F879AF}"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3056520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CCAC8D9-D093-4B3F-8C70-CAB930C84704}"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160865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2287B7-BFEE-4222-8167-165A3E98B1E5}"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8246357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CDC9461-03BC-4895-BF8E-DA8A64F879AF}" type="datetime1">
              <a:rPr lang="en-GB" smtClean="0"/>
              <a:t>04/06/2018</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7525129-11BA-42E2-BD0E-C821C5A28136}"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904EC9B-4D6B-4453-9F68-91BF24FFCE67}"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57525129-11BA-42E2-BD0E-C821C5A28136}"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760708EB-603D-4815-ADD5-ACFB1C1502AA}" type="datetime1">
              <a:rPr lang="en-GB" smtClean="0"/>
              <a:t>04/06/2018</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7525129-11BA-42E2-BD0E-C821C5A28136}"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A65D240-8234-4D04-BCE5-F000DCD4913A}" type="datetime1">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525129-11BA-42E2-BD0E-C821C5A28136}"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45A6FD3-7986-4823-AC0F-BD8DD72A764E}" type="datetime1">
              <a:rPr lang="en-GB" smtClean="0"/>
              <a:t>04/06/2018</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7525129-11BA-42E2-BD0E-C821C5A28136}"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21B60E-A4D3-47BC-BD78-8A26AE65E399}" type="datetime1">
              <a:rPr lang="en-GB" smtClean="0"/>
              <a:t>04/06/2018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57525129-11BA-42E2-BD0E-C821C5A28136}" type="slidenum">
              <a:rPr lang="en-GB" smtClean="0"/>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11F42F9-5B85-4469-8B46-AB49A82FA947}" type="datetime1">
              <a:rPr lang="en-GB" smtClean="0"/>
              <a:t>04/06/2018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7525129-11BA-42E2-BD0E-C821C5A28136}" type="slidenum">
              <a:rPr lang="en-GB" smtClean="0"/>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7525129-11BA-42E2-BD0E-C821C5A28136}"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FED6947-C1F4-4E76-86EB-C6E0E8063E23}" type="datetime1">
              <a:rPr lang="en-GB" smtClean="0"/>
              <a:t>04/06/2018</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904EC9B-4D6B-4453-9F68-91BF24FFCE67}"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23664550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7525129-11BA-42E2-BD0E-C821C5A28136}"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7FE5247-E3F7-4865-BA4E-2B304863B911}" type="datetime1">
              <a:rPr lang="en-GB" smtClean="0"/>
              <a:t>04/06/2018</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CAC8D9-D093-4B3F-8C70-CAB930C84704}"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525129-11BA-42E2-BD0E-C821C5A2813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7525129-11BA-42E2-BD0E-C821C5A28136}"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22287B7-BFEE-4222-8167-165A3E98B1E5}"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0708EB-603D-4815-ADD5-ACFB1C1502AA}" type="datetime1">
              <a:rPr lang="en-GB" smtClean="0"/>
              <a:t>04/06/2018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862057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A65D240-8234-4D04-BCE5-F000DCD4913A}" type="datetime1">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900165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45A6FD3-7986-4823-AC0F-BD8DD72A764E}" type="datetime1">
              <a:rPr lang="en-GB" smtClean="0"/>
              <a:t>04/06/2018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2394015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921B60E-A4D3-47BC-BD78-8A26AE65E399}" type="datetime1">
              <a:rPr lang="en-GB" smtClean="0"/>
              <a:t>04/06/2018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2067231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1F42F9-5B85-4469-8B46-AB49A82FA947}" type="datetime1">
              <a:rPr lang="en-GB" smtClean="0"/>
              <a:t>04/06/2018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2638870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ED6947-C1F4-4E76-86EB-C6E0E8063E23}" type="datetime1">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3494290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FE5247-E3F7-4865-BA4E-2B304863B911}" type="datetime1">
              <a:rPr lang="en-GB" smtClean="0"/>
              <a:t>04/06/2018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525129-11BA-42E2-BD0E-C821C5A28136}" type="slidenum">
              <a:rPr lang="en-GB" smtClean="0"/>
              <a:pPr/>
              <a:t>‹#›</a:t>
            </a:fld>
            <a:endParaRPr lang="en-GB"/>
          </a:p>
        </p:txBody>
      </p:sp>
    </p:spTree>
    <p:extLst>
      <p:ext uri="{BB962C8B-B14F-4D97-AF65-F5344CB8AC3E}">
        <p14:creationId xmlns:p14="http://schemas.microsoft.com/office/powerpoint/2010/main" val="1937098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81EA04-9DD7-4A41-A52F-8C0004CF0E56}" type="datetime1">
              <a:rPr lang="en-GB" smtClean="0"/>
              <a:t>04/06/2018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25129-11BA-42E2-BD0E-C821C5A28136}" type="slidenum">
              <a:rPr lang="en-GB" smtClean="0"/>
              <a:pPr/>
              <a:t>‹#›</a:t>
            </a:fld>
            <a:endParaRPr lang="en-GB"/>
          </a:p>
        </p:txBody>
      </p:sp>
    </p:spTree>
    <p:extLst>
      <p:ext uri="{BB962C8B-B14F-4D97-AF65-F5344CB8AC3E}">
        <p14:creationId xmlns:p14="http://schemas.microsoft.com/office/powerpoint/2010/main" val="1844044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981EA04-9DD7-4A41-A52F-8C0004CF0E56}" type="datetime1">
              <a:rPr lang="en-GB" smtClean="0"/>
              <a:t>04/06/2018</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7525129-11BA-42E2-BD0E-C821C5A28136}"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www.un-documents.net/ocf-ov.ht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hyperlink" Target="http://www.un-documents.net/ocf-ov.htm"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C:\Users\Abigail_J\Desktop\IPG photos\shutterstock_9379637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633"/>
          <a:stretch/>
        </p:blipFill>
        <p:spPr bwMode="auto">
          <a:xfrm>
            <a:off x="379156" y="1"/>
            <a:ext cx="8450499" cy="5013176"/>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9"/>
          <p:cNvSpPr txBox="1">
            <a:spLocks noChangeArrowheads="1"/>
          </p:cNvSpPr>
          <p:nvPr/>
        </p:nvSpPr>
        <p:spPr bwMode="auto">
          <a:xfrm>
            <a:off x="24312" y="0"/>
            <a:ext cx="9119687"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000">
                <a:solidFill>
                  <a:schemeClr val="tx1"/>
                </a:solidFill>
                <a:latin typeface="Arial" pitchFamily="34" charset="0"/>
              </a:defRPr>
            </a:lvl1pPr>
            <a:lvl2pPr marL="742950" indent="-285750" eaLnBrk="0" hangingPunct="0">
              <a:spcBef>
                <a:spcPct val="20000"/>
              </a:spcBef>
              <a:buChar char="–"/>
              <a:defRPr>
                <a:solidFill>
                  <a:schemeClr val="tx1"/>
                </a:solidFill>
                <a:latin typeface="Arial" pitchFamily="34" charset="0"/>
              </a:defRPr>
            </a:lvl2pPr>
            <a:lvl3pPr marL="1143000" indent="-228600" eaLnBrk="0" hangingPunct="0">
              <a:spcBef>
                <a:spcPct val="20000"/>
              </a:spcBef>
              <a:buSzPct val="150000"/>
              <a:buFont typeface="Arial" pitchFamily="34" charset="0"/>
              <a:buChar char="◦"/>
              <a:defRPr sz="1600">
                <a:solidFill>
                  <a:schemeClr val="tx1"/>
                </a:solidFill>
                <a:latin typeface="Arial" pitchFamily="34" charset="0"/>
              </a:defRPr>
            </a:lvl3pPr>
            <a:lvl4pPr marL="1600200" indent="-228600" eaLnBrk="0" hangingPunct="0">
              <a:spcBef>
                <a:spcPct val="20000"/>
              </a:spcBef>
              <a:buChar char="–"/>
              <a:defRPr sz="1400">
                <a:solidFill>
                  <a:schemeClr val="tx1"/>
                </a:solidFill>
                <a:latin typeface="Arial" pitchFamily="34" charset="0"/>
              </a:defRPr>
            </a:lvl4pPr>
            <a:lvl5pPr marL="2057400" indent="-228600" eaLnBrk="0" hangingPunct="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eaLnBrk="1" hangingPunct="1">
              <a:spcBef>
                <a:spcPct val="50000"/>
              </a:spcBef>
              <a:buFontTx/>
              <a:buNone/>
            </a:pPr>
            <a:endParaRPr lang="en-GB" sz="2800" dirty="0" smtClean="0">
              <a:cs typeface="Arial" panose="020B0604020202020204" pitchFamily="34" charset="0"/>
            </a:endParaRPr>
          </a:p>
          <a:p>
            <a:pPr algn="r" eaLnBrk="1" hangingPunct="1">
              <a:spcBef>
                <a:spcPct val="50000"/>
              </a:spcBef>
              <a:buFontTx/>
              <a:buNone/>
            </a:pPr>
            <a:endParaRPr lang="en-GB" sz="2400" dirty="0" smtClean="0">
              <a:solidFill>
                <a:srgbClr val="005284"/>
              </a:solidFill>
              <a:cs typeface="Arial" panose="020B0604020202020204" pitchFamily="34" charset="0"/>
            </a:endParaRPr>
          </a:p>
          <a:p>
            <a:pPr algn="r" eaLnBrk="1" hangingPunct="1">
              <a:spcBef>
                <a:spcPct val="50000"/>
              </a:spcBef>
              <a:buFontTx/>
              <a:buNone/>
            </a:pPr>
            <a:endParaRPr lang="en-GB" sz="2400" dirty="0">
              <a:solidFill>
                <a:srgbClr val="005284"/>
              </a:solidFill>
              <a:cs typeface="Arial" panose="020B0604020202020204" pitchFamily="34" charset="0"/>
            </a:endParaRPr>
          </a:p>
          <a:p>
            <a:pPr algn="r" eaLnBrk="1" hangingPunct="1">
              <a:spcBef>
                <a:spcPct val="50000"/>
              </a:spcBef>
              <a:buFontTx/>
              <a:buNone/>
            </a:pPr>
            <a:endParaRPr lang="en-GB" sz="2400" dirty="0" smtClean="0">
              <a:solidFill>
                <a:srgbClr val="005284"/>
              </a:solidFill>
              <a:cs typeface="Arial" panose="020B0604020202020204" pitchFamily="34" charset="0"/>
            </a:endParaRPr>
          </a:p>
          <a:p>
            <a:pPr algn="r" eaLnBrk="1" hangingPunct="1">
              <a:spcBef>
                <a:spcPct val="50000"/>
              </a:spcBef>
              <a:buFontTx/>
              <a:buNone/>
            </a:pPr>
            <a:endParaRPr lang="en-GB" sz="2400" dirty="0" smtClean="0">
              <a:solidFill>
                <a:srgbClr val="005284"/>
              </a:solidFill>
              <a:cs typeface="Arial" panose="020B0604020202020204" pitchFamily="34" charset="0"/>
            </a:endParaRPr>
          </a:p>
          <a:p>
            <a:pPr algn="r" eaLnBrk="1" hangingPunct="1">
              <a:spcBef>
                <a:spcPct val="50000"/>
              </a:spcBef>
              <a:buFontTx/>
              <a:buNone/>
            </a:pPr>
            <a:endParaRPr lang="en-GB" sz="2400" dirty="0">
              <a:solidFill>
                <a:srgbClr val="005284"/>
              </a:solidFill>
              <a:cs typeface="Arial" panose="020B0604020202020204" pitchFamily="34" charset="0"/>
            </a:endParaRPr>
          </a:p>
          <a:p>
            <a:pPr algn="ctr" eaLnBrk="1" hangingPunct="1">
              <a:spcBef>
                <a:spcPct val="50000"/>
              </a:spcBef>
              <a:buFontTx/>
              <a:buNone/>
            </a:pPr>
            <a:r>
              <a:rPr lang="en-GB" altLang="en-US" sz="3600" dirty="0" smtClean="0">
                <a:solidFill>
                  <a:srgbClr val="005284"/>
                </a:solidFill>
                <a:latin typeface="Bodoni MT" panose="02070603080606020203" pitchFamily="18" charset="0"/>
                <a:cs typeface="Adobe Devanagari" panose="02040503050201020203" pitchFamily="18" charset="0"/>
              </a:rPr>
              <a:t> </a:t>
            </a:r>
            <a:r>
              <a:rPr lang="en-GB" altLang="en-US" sz="3600" b="1" dirty="0" smtClean="0">
                <a:solidFill>
                  <a:srgbClr val="005284"/>
                </a:solidFill>
                <a:latin typeface="Bodoni MT" panose="02070603080606020203" pitchFamily="18" charset="0"/>
                <a:cs typeface="Adobe Devanagari" panose="02040503050201020203" pitchFamily="18" charset="0"/>
              </a:rPr>
              <a:t>Barriers in National Development</a:t>
            </a:r>
          </a:p>
          <a:p>
            <a:pPr algn="ctr" eaLnBrk="1" hangingPunct="1">
              <a:spcBef>
                <a:spcPts val="0"/>
              </a:spcBef>
              <a:buFontTx/>
              <a:buNone/>
            </a:pPr>
            <a:r>
              <a:rPr lang="en-GB" altLang="en-US" b="1" dirty="0" err="1" smtClean="0">
                <a:solidFill>
                  <a:srgbClr val="7030A0"/>
                </a:solidFill>
                <a:latin typeface="Bell MT" panose="02020503060305020303" pitchFamily="18" charset="0"/>
                <a:cs typeface="Arial" panose="020B0604020202020204" pitchFamily="34" charset="0"/>
              </a:rPr>
              <a:t>Dr.</a:t>
            </a:r>
            <a:r>
              <a:rPr lang="en-GB" altLang="en-US" b="1" dirty="0" smtClean="0">
                <a:solidFill>
                  <a:srgbClr val="7030A0"/>
                </a:solidFill>
                <a:latin typeface="Bell MT" panose="02020503060305020303" pitchFamily="18" charset="0"/>
                <a:cs typeface="Arial" panose="020B0604020202020204" pitchFamily="34" charset="0"/>
              </a:rPr>
              <a:t> Muhammad Nasir Khan</a:t>
            </a:r>
          </a:p>
          <a:p>
            <a:pPr algn="ctr" eaLnBrk="1" hangingPunct="1">
              <a:spcBef>
                <a:spcPts val="0"/>
              </a:spcBef>
              <a:buFontTx/>
              <a:buNone/>
            </a:pPr>
            <a:r>
              <a:rPr lang="en-US" b="1" dirty="0" smtClean="0">
                <a:solidFill>
                  <a:srgbClr val="7030A0"/>
                </a:solidFill>
                <a:latin typeface="Bell MT" panose="02020503060305020303" pitchFamily="18" charset="0"/>
                <a:cs typeface="Arial" panose="020B0604020202020204" pitchFamily="34" charset="0"/>
              </a:rPr>
              <a:t>Researcher, </a:t>
            </a:r>
            <a:r>
              <a:rPr lang="en-US" b="1" dirty="0" smtClean="0">
                <a:solidFill>
                  <a:srgbClr val="7030A0"/>
                </a:solidFill>
                <a:latin typeface="Bell MT" panose="02020503060305020303" pitchFamily="18" charset="0"/>
                <a:cs typeface="Arial" panose="020B0604020202020204" pitchFamily="34" charset="0"/>
              </a:rPr>
              <a:t>University </a:t>
            </a:r>
            <a:r>
              <a:rPr lang="en-US" b="1" dirty="0">
                <a:solidFill>
                  <a:srgbClr val="7030A0"/>
                </a:solidFill>
                <a:latin typeface="Bell MT" panose="02020503060305020303" pitchFamily="18" charset="0"/>
                <a:cs typeface="Arial" panose="020B0604020202020204" pitchFamily="34" charset="0"/>
              </a:rPr>
              <a:t>of </a:t>
            </a:r>
            <a:r>
              <a:rPr lang="en-US" b="1" dirty="0" smtClean="0">
                <a:solidFill>
                  <a:srgbClr val="7030A0"/>
                </a:solidFill>
                <a:latin typeface="Bell MT" panose="02020503060305020303" pitchFamily="18" charset="0"/>
                <a:cs typeface="Arial" panose="020B0604020202020204" pitchFamily="34" charset="0"/>
              </a:rPr>
              <a:t>Vienna</a:t>
            </a:r>
          </a:p>
          <a:p>
            <a:pPr algn="ctr" eaLnBrk="1" hangingPunct="1">
              <a:spcBef>
                <a:spcPts val="0"/>
              </a:spcBef>
              <a:buNone/>
            </a:pPr>
            <a:r>
              <a:rPr lang="en-US" b="1" dirty="0">
                <a:solidFill>
                  <a:srgbClr val="7030A0"/>
                </a:solidFill>
                <a:latin typeface="Bell MT" panose="02020503060305020303" pitchFamily="18" charset="0"/>
                <a:cs typeface="Arial" panose="020B0604020202020204" pitchFamily="34" charset="0"/>
              </a:rPr>
              <a:t>Ambassador for Peace: Universal Peace Federation, Austria</a:t>
            </a:r>
          </a:p>
          <a:p>
            <a:pPr algn="ctr" eaLnBrk="1" hangingPunct="1">
              <a:spcBef>
                <a:spcPts val="0"/>
              </a:spcBef>
              <a:buFontTx/>
              <a:buNone/>
            </a:pPr>
            <a:endParaRPr lang="en-GB" altLang="en-US" b="1" dirty="0">
              <a:solidFill>
                <a:srgbClr val="005284"/>
              </a:solidFill>
              <a:latin typeface="Bell MT" panose="02020503060305020303" pitchFamily="18" charset="0"/>
              <a:cs typeface="Arial" panose="020B0604020202020204" pitchFamily="34" charset="0"/>
            </a:endParaRPr>
          </a:p>
        </p:txBody>
      </p:sp>
      <p:sp>
        <p:nvSpPr>
          <p:cNvPr id="2" name="TextBox 1"/>
          <p:cNvSpPr txBox="1"/>
          <p:nvPr/>
        </p:nvSpPr>
        <p:spPr>
          <a:xfrm>
            <a:off x="1259632" y="5301208"/>
            <a:ext cx="6984776" cy="1200329"/>
          </a:xfrm>
          <a:prstGeom prst="rect">
            <a:avLst/>
          </a:prstGeom>
          <a:noFill/>
        </p:spPr>
        <p:txBody>
          <a:bodyPr wrap="square" rtlCol="0">
            <a:spAutoFit/>
          </a:bodyPr>
          <a:lstStyle/>
          <a:p>
            <a:pPr algn="ctr"/>
            <a:r>
              <a:rPr lang="en-US" sz="2400" b="1" dirty="0"/>
              <a:t>Keynote Presented at Two Day International Seminar “Education for National Development” organized by Department of Education, IIUI on 11-12 April 2018</a:t>
            </a:r>
            <a:endParaRPr lang="en-US" sz="2400" dirty="0"/>
          </a:p>
        </p:txBody>
      </p:sp>
    </p:spTree>
    <p:extLst>
      <p:ext uri="{BB962C8B-B14F-4D97-AF65-F5344CB8AC3E}">
        <p14:creationId xmlns:p14="http://schemas.microsoft.com/office/powerpoint/2010/main" val="258886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Barrier in National Development</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149591" cy="5586145"/>
          </a:xfrm>
          <a:prstGeom prst="rect">
            <a:avLst/>
          </a:prstGeom>
          <a:noFill/>
        </p:spPr>
        <p:txBody>
          <a:bodyPr wrap="square" rtlCol="0">
            <a:spAutoFit/>
          </a:bodyPr>
          <a:lstStyle/>
          <a:p>
            <a:pPr algn="just">
              <a:lnSpc>
                <a:spcPct val="150000"/>
              </a:lnSpc>
            </a:pPr>
            <a:r>
              <a:rPr lang="en-US" dirty="0" smtClean="0"/>
              <a:t>World </a:t>
            </a:r>
            <a:r>
              <a:rPr lang="en-US" dirty="0"/>
              <a:t>Bank reports suggests that 24 million children are out of schools in the P</a:t>
            </a:r>
            <a:r>
              <a:rPr lang="en-US" dirty="0" smtClean="0"/>
              <a:t>akistan, </a:t>
            </a:r>
            <a:r>
              <a:rPr lang="en-US" dirty="0"/>
              <a:t>and alone in </a:t>
            </a:r>
            <a:r>
              <a:rPr lang="en-US" dirty="0" err="1"/>
              <a:t>Balochistan</a:t>
            </a:r>
            <a:r>
              <a:rPr lang="en-US" dirty="0"/>
              <a:t>, it is 10 million, which portrays the </a:t>
            </a:r>
            <a:r>
              <a:rPr lang="en-US" dirty="0" smtClean="0"/>
              <a:t>miserable </a:t>
            </a:r>
            <a:r>
              <a:rPr lang="en-US" dirty="0"/>
              <a:t>situation of country’s education system, enrollment and retention of children. However, in the poverty </a:t>
            </a:r>
            <a:r>
              <a:rPr lang="en-US" dirty="0" smtClean="0"/>
              <a:t>suffering </a:t>
            </a:r>
            <a:r>
              <a:rPr lang="en-US" dirty="0"/>
              <a:t>and underdeveloped area the situation is even worse, likewise in </a:t>
            </a:r>
            <a:r>
              <a:rPr lang="en-US" dirty="0" err="1" smtClean="0"/>
              <a:t>Balochistan</a:t>
            </a:r>
            <a:r>
              <a:rPr lang="en-US" dirty="0" smtClean="0"/>
              <a:t>, with </a:t>
            </a:r>
            <a:r>
              <a:rPr lang="en-US" dirty="0"/>
              <a:t>300,000 fake registrations of students have been </a:t>
            </a:r>
            <a:r>
              <a:rPr lang="en-US" dirty="0" smtClean="0"/>
              <a:t>identified</a:t>
            </a:r>
            <a:r>
              <a:rPr lang="en-US" dirty="0"/>
              <a:t> </a:t>
            </a:r>
            <a:r>
              <a:rPr lang="en-US" dirty="0" smtClean="0"/>
              <a:t>and </a:t>
            </a:r>
            <a:r>
              <a:rPr lang="en-US" dirty="0"/>
              <a:t>no record of 15,000 teachers. </a:t>
            </a:r>
            <a:endParaRPr lang="en-US" dirty="0" smtClean="0"/>
          </a:p>
          <a:p>
            <a:pPr algn="just">
              <a:lnSpc>
                <a:spcPct val="150000"/>
              </a:lnSpc>
            </a:pPr>
            <a:endParaRPr lang="en-US" dirty="0"/>
          </a:p>
          <a:p>
            <a:pPr algn="just">
              <a:lnSpc>
                <a:spcPct val="150000"/>
              </a:lnSpc>
            </a:pPr>
            <a:endParaRPr lang="en-US" dirty="0" smtClean="0"/>
          </a:p>
          <a:p>
            <a:pPr algn="just">
              <a:lnSpc>
                <a:spcPct val="150000"/>
              </a:lnSpc>
            </a:pPr>
            <a:endParaRPr lang="en-US" dirty="0" smtClean="0"/>
          </a:p>
          <a:p>
            <a:pPr algn="just">
              <a:lnSpc>
                <a:spcPct val="150000"/>
              </a:lnSpc>
            </a:pPr>
            <a:endParaRPr lang="en-US" dirty="0"/>
          </a:p>
          <a:p>
            <a:pPr fontAlgn="base"/>
            <a:r>
              <a:rPr lang="en-US" sz="1200" dirty="0" smtClean="0"/>
              <a:t>Abdul </a:t>
            </a:r>
            <a:r>
              <a:rPr lang="en-US" sz="1200" dirty="0" err="1" smtClean="0"/>
              <a:t>Qadir</a:t>
            </a:r>
            <a:r>
              <a:rPr lang="en-US" sz="1200" dirty="0" smtClean="0"/>
              <a:t>(2017).</a:t>
            </a:r>
            <a:r>
              <a:rPr lang="en-US" sz="1200" dirty="0"/>
              <a:t> Challenges for Pakistan in Achieving Sustainable Development Goals. http://www.atlascorps.org/blog/challenges-for-pakistan-in-achieving-sustainable-development-goals/</a:t>
            </a:r>
          </a:p>
          <a:p>
            <a:r>
              <a:rPr lang="en-US" dirty="0"/>
              <a:t/>
            </a:r>
            <a:br>
              <a:rPr lang="en-US" dirty="0"/>
            </a:br>
            <a:endParaRPr lang="en-GB" dirty="0"/>
          </a:p>
        </p:txBody>
      </p:sp>
    </p:spTree>
    <p:extLst>
      <p:ext uri="{BB962C8B-B14F-4D97-AF65-F5344CB8AC3E}">
        <p14:creationId xmlns:p14="http://schemas.microsoft.com/office/powerpoint/2010/main" val="2923881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Education &amp; National Development: Some Realities</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115616" y="1556792"/>
            <a:ext cx="6825980" cy="3139321"/>
          </a:xfrm>
          <a:prstGeom prst="rect">
            <a:avLst/>
          </a:prstGeom>
          <a:noFill/>
        </p:spPr>
        <p:txBody>
          <a:bodyPr wrap="square" rtlCol="0">
            <a:spAutoFit/>
          </a:bodyPr>
          <a:lstStyle/>
          <a:p>
            <a:pPr algn="just"/>
            <a:r>
              <a:rPr lang="en-US" dirty="0"/>
              <a:t>Of all regions, sub-Saharan Africa has the highest rates of education exclusion. Over one-fifth of children between the ages of about 6 and 11 are out of school, followed by one-third of youth between the ages of about 12 and 14. A</a:t>
            </a:r>
            <a:r>
              <a:rPr lang="en-US" dirty="0" smtClean="0"/>
              <a:t>lmost </a:t>
            </a:r>
            <a:r>
              <a:rPr lang="en-US" dirty="0"/>
              <a:t>60% of youth between the ages of about 15 and 17 are not in </a:t>
            </a:r>
            <a:r>
              <a:rPr lang="en-US" dirty="0" smtClean="0"/>
              <a:t>school(UNESCO,2017).</a:t>
            </a:r>
          </a:p>
          <a:p>
            <a:r>
              <a:rPr lang="en-US" dirty="0"/>
              <a:t>There are an estimated 11.3 million primary, and 20.6 million </a:t>
            </a:r>
            <a:r>
              <a:rPr lang="en-US" dirty="0" smtClean="0"/>
              <a:t>lower secondary</a:t>
            </a:r>
            <a:r>
              <a:rPr lang="en-US" dirty="0"/>
              <a:t> </a:t>
            </a:r>
            <a:r>
              <a:rPr lang="en-US" dirty="0" smtClean="0"/>
              <a:t>out-of-school </a:t>
            </a:r>
            <a:r>
              <a:rPr lang="en-US" dirty="0"/>
              <a:t>children in South </a:t>
            </a:r>
            <a:r>
              <a:rPr lang="en-US" dirty="0" smtClean="0"/>
              <a:t>Asia(UNICEF, 2017).</a:t>
            </a:r>
          </a:p>
          <a:p>
            <a:endParaRPr lang="en-US" dirty="0"/>
          </a:p>
          <a:p>
            <a:pPr algn="just"/>
            <a:r>
              <a:rPr lang="en-US" dirty="0" smtClean="0"/>
              <a:t>In </a:t>
            </a:r>
            <a:r>
              <a:rPr lang="en-US" dirty="0"/>
              <a:t>this situation, when a sufficient number of children is out of school, how national development is possible?</a:t>
            </a:r>
          </a:p>
          <a:p>
            <a:pPr algn="just"/>
            <a:endParaRPr lang="en-GB" dirty="0"/>
          </a:p>
        </p:txBody>
      </p:sp>
    </p:spTree>
    <p:extLst>
      <p:ext uri="{BB962C8B-B14F-4D97-AF65-F5344CB8AC3E}">
        <p14:creationId xmlns:p14="http://schemas.microsoft.com/office/powerpoint/2010/main" val="4168117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Reaffirming Humanistic Approach in Education</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293607" cy="5756769"/>
          </a:xfrm>
          <a:prstGeom prst="rect">
            <a:avLst/>
          </a:prstGeom>
          <a:noFill/>
        </p:spPr>
        <p:txBody>
          <a:bodyPr wrap="square" rtlCol="0">
            <a:spAutoFit/>
          </a:bodyPr>
          <a:lstStyle/>
          <a:p>
            <a:pPr>
              <a:lnSpc>
                <a:spcPct val="107000"/>
              </a:lnSpc>
            </a:pPr>
            <a:r>
              <a:rPr lang="en-GB" sz="2400" dirty="0">
                <a:solidFill>
                  <a:srgbClr val="C00000"/>
                </a:solidFill>
                <a:latin typeface="Calibri" panose="020F0502020204030204" pitchFamily="34" charset="0"/>
                <a:ea typeface="Calibri" panose="020F0502020204030204" pitchFamily="34" charset="0"/>
                <a:cs typeface="Times New Roman" panose="02020603050405020304" pitchFamily="18" charset="0"/>
              </a:rPr>
              <a:t>Fundamental purpose of education</a:t>
            </a:r>
          </a:p>
          <a:p>
            <a:pPr lvl="0">
              <a:lnSpc>
                <a:spcPct val="107000"/>
              </a:lnSpc>
              <a:spcAft>
                <a:spcPts val="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To </a:t>
            </a:r>
            <a:r>
              <a:rPr lang="en-GB" sz="2000" dirty="0">
                <a:latin typeface="Calibri" panose="020F0502020204030204" pitchFamily="34" charset="0"/>
                <a:ea typeface="Calibri" panose="020F0502020204030204" pitchFamily="34" charset="0"/>
                <a:cs typeface="Times New Roman" panose="02020603050405020304" pitchFamily="18" charset="0"/>
              </a:rPr>
              <a:t>enhance and sustain the dignity and capacity of the human person in relation to others and to nature</a:t>
            </a:r>
            <a:endParaRPr lang="fr-FR" sz="20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endPar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Fundamental </a:t>
            </a:r>
            <a:r>
              <a:rPr lang="en-GB" sz="2000" dirty="0">
                <a:solidFill>
                  <a:srgbClr val="C00000"/>
                </a:solidFill>
                <a:latin typeface="Calibri" panose="020F0502020204030204" pitchFamily="34" charset="0"/>
                <a:ea typeface="Calibri" panose="020F0502020204030204" pitchFamily="34" charset="0"/>
                <a:cs typeface="Times New Roman" panose="02020603050405020304" pitchFamily="18" charset="0"/>
              </a:rPr>
              <a:t>Principles</a:t>
            </a:r>
          </a:p>
          <a:p>
            <a:pPr marL="342900" lvl="0" indent="-342900">
              <a:lnSpc>
                <a:spcPct val="107000"/>
              </a:lnSpc>
              <a:buFont typeface="Wingdings" panose="05000000000000000000" pitchFamily="2" charset="2"/>
              <a:buChar char="Ø"/>
            </a:pPr>
            <a:r>
              <a:rPr lang="en-GB" dirty="0" smtClean="0">
                <a:latin typeface="Calibri" panose="020F0502020204030204" pitchFamily="34" charset="0"/>
                <a:ea typeface="Calibri" panose="020F0502020204030204" pitchFamily="34" charset="0"/>
                <a:cs typeface="Times New Roman" panose="02020603050405020304" pitchFamily="18" charset="0"/>
              </a:rPr>
              <a:t>Concern </a:t>
            </a:r>
            <a:r>
              <a:rPr lang="en-GB" dirty="0">
                <a:latin typeface="Calibri" panose="020F0502020204030204" pitchFamily="34" charset="0"/>
                <a:ea typeface="Calibri" panose="020F0502020204030204" pitchFamily="34" charset="0"/>
                <a:cs typeface="Times New Roman" panose="02020603050405020304" pitchFamily="18" charset="0"/>
              </a:rPr>
              <a:t>for sustainable human and social development</a:t>
            </a:r>
          </a:p>
          <a:p>
            <a:pPr>
              <a:lnSpc>
                <a:spcPct val="107000"/>
              </a:lnSpc>
            </a:pPr>
            <a:endParaRPr lang="fr-FR"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r>
              <a:rPr lang="en-GB" dirty="0">
                <a:latin typeface="Calibri" panose="020F0502020204030204" pitchFamily="34" charset="0"/>
                <a:ea typeface="Calibri" panose="020F0502020204030204" pitchFamily="34" charset="0"/>
                <a:cs typeface="Times New Roman" panose="02020603050405020304" pitchFamily="18" charset="0"/>
              </a:rPr>
              <a:t>Recognizing the diversity of lived realities while reaffirming a core of universal ethical </a:t>
            </a:r>
            <a:r>
              <a:rPr lang="en-GB" dirty="0" smtClean="0">
                <a:latin typeface="Calibri" panose="020F0502020204030204" pitchFamily="34" charset="0"/>
                <a:ea typeface="Calibri" panose="020F0502020204030204" pitchFamily="34" charset="0"/>
                <a:cs typeface="Times New Roman" panose="02020603050405020304" pitchFamily="18" charset="0"/>
              </a:rPr>
              <a:t>values</a:t>
            </a:r>
          </a:p>
          <a:p>
            <a:pPr>
              <a:lnSpc>
                <a:spcPct val="107000"/>
              </a:lnSpc>
            </a:pPr>
            <a:r>
              <a:rPr lang="en-GB" sz="1200" dirty="0" smtClean="0"/>
              <a:t> </a:t>
            </a:r>
          </a:p>
          <a:p>
            <a:pPr>
              <a:lnSpc>
                <a:spcPct val="107000"/>
              </a:lnSpc>
            </a:pPr>
            <a:endParaRPr lang="en-GB" sz="1200" dirty="0"/>
          </a:p>
          <a:p>
            <a:pPr>
              <a:lnSpc>
                <a:spcPct val="107000"/>
              </a:lnSpc>
            </a:pPr>
            <a:endParaRPr lang="en-GB" sz="1200" dirty="0" smtClean="0"/>
          </a:p>
          <a:p>
            <a:pPr>
              <a:lnSpc>
                <a:spcPct val="107000"/>
              </a:lnSpc>
            </a:pPr>
            <a:endParaRPr lang="en-GB" sz="1200" dirty="0"/>
          </a:p>
          <a:p>
            <a:pPr>
              <a:lnSpc>
                <a:spcPct val="107000"/>
              </a:lnSpc>
            </a:pPr>
            <a:endParaRPr lang="en-GB" sz="1200" dirty="0" smtClean="0"/>
          </a:p>
          <a:p>
            <a:pPr>
              <a:lnSpc>
                <a:spcPct val="107000"/>
              </a:lnSpc>
            </a:pPr>
            <a:endParaRPr lang="en-GB" sz="1200" dirty="0"/>
          </a:p>
          <a:p>
            <a:pPr>
              <a:lnSpc>
                <a:spcPct val="107000"/>
              </a:lnSpc>
            </a:pPr>
            <a:endParaRPr lang="en-GB" sz="1200" dirty="0" smtClean="0"/>
          </a:p>
          <a:p>
            <a:pPr>
              <a:lnSpc>
                <a:spcPct val="107000"/>
              </a:lnSpc>
            </a:pPr>
            <a:endParaRPr lang="en-GB" sz="1200" dirty="0"/>
          </a:p>
          <a:p>
            <a:pPr>
              <a:lnSpc>
                <a:spcPct val="107000"/>
              </a:lnSpc>
            </a:pPr>
            <a:endParaRPr lang="en-GB" sz="1200" dirty="0" smtClean="0"/>
          </a:p>
          <a:p>
            <a:pPr>
              <a:lnSpc>
                <a:spcPct val="107000"/>
              </a:lnSpc>
            </a:pPr>
            <a:endParaRPr lang="en-GB" sz="1200" dirty="0"/>
          </a:p>
          <a:p>
            <a:pPr>
              <a:lnSpc>
                <a:spcPct val="107000"/>
              </a:lnSpc>
            </a:pPr>
            <a:r>
              <a:rPr lang="en-GB" sz="1200" dirty="0" smtClean="0"/>
              <a:t> UNESCO(2015) </a:t>
            </a:r>
            <a:r>
              <a:rPr lang="en-GB" sz="1200" dirty="0"/>
              <a:t>Rethinking Education; http://unesdoc.unesco.org/images/0023/002325/232555e.pdf</a:t>
            </a:r>
          </a:p>
          <a:p>
            <a:pPr>
              <a:lnSpc>
                <a:spcPct val="107000"/>
              </a:lnSpc>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81438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  University Education &amp; Society Building </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9" y="1556792"/>
            <a:ext cx="4629312" cy="5888407"/>
          </a:xfrm>
          <a:prstGeom prst="rect">
            <a:avLst/>
          </a:prstGeom>
          <a:noFill/>
        </p:spPr>
        <p:txBody>
          <a:bodyPr wrap="square" rtlCol="0">
            <a:spAutoFit/>
          </a:bodyPr>
          <a:lstStyle/>
          <a:p>
            <a:pPr lvl="0" algn="just">
              <a:lnSpc>
                <a:spcPct val="107000"/>
              </a:lnSpc>
            </a:pPr>
            <a:r>
              <a:rPr lang="en-US" sz="2000" dirty="0" smtClean="0"/>
              <a:t> “A </a:t>
            </a:r>
            <a:r>
              <a:rPr lang="en-US" sz="2000" dirty="0"/>
              <a:t>fundamental purpose of the University is to shape, and constantly reshape, society. Just as society is reflected in the University, the University has the ability to shape society. It does this through the knowledge it produces, but much more by the habits of the mind that it instills in its students... </a:t>
            </a:r>
            <a:r>
              <a:rPr lang="en-US" sz="2000" dirty="0" smtClean="0"/>
              <a:t>(We </a:t>
            </a:r>
            <a:r>
              <a:rPr lang="en-US" sz="2000" dirty="0"/>
              <a:t>must not </a:t>
            </a:r>
            <a:r>
              <a:rPr lang="en-US" sz="2000" dirty="0" smtClean="0"/>
              <a:t>only) </a:t>
            </a:r>
            <a:r>
              <a:rPr lang="en-US" sz="2000" dirty="0"/>
              <a:t>focus on how we teach science, how much science we teach, but also – and importantly – what we teach beyond science, ....especially, in how the humanities and social sciences are </a:t>
            </a:r>
            <a:r>
              <a:rPr lang="en-US" sz="2000" dirty="0" smtClean="0"/>
              <a:t>incorporated”.</a:t>
            </a:r>
            <a:endParaRPr lang="en-US" sz="1200" dirty="0" smtClean="0">
              <a:solidFill>
                <a:srgbClr val="C00000"/>
              </a:solidFill>
            </a:endParaRPr>
          </a:p>
          <a:p>
            <a:pPr lvl="0" algn="just">
              <a:lnSpc>
                <a:spcPct val="107000"/>
              </a:lnSpc>
            </a:pPr>
            <a:endParaRPr lang="en-US" sz="2000" dirty="0" smtClean="0">
              <a:solidFill>
                <a:srgbClr val="C00000"/>
              </a:solidFill>
            </a:endParaRPr>
          </a:p>
          <a:p>
            <a:pPr lvl="0">
              <a:lnSpc>
                <a:spcPct val="107000"/>
              </a:lnSpc>
            </a:pPr>
            <a:r>
              <a:rPr lang="en-US" sz="1200" dirty="0" err="1"/>
              <a:t>Adil</a:t>
            </a:r>
            <a:r>
              <a:rPr lang="en-US" sz="1200" dirty="0"/>
              <a:t> </a:t>
            </a:r>
            <a:r>
              <a:rPr lang="en-US" sz="1200" dirty="0" err="1"/>
              <a:t>Najam</a:t>
            </a:r>
            <a:r>
              <a:rPr lang="en-US" sz="1200" dirty="0"/>
              <a:t> Dean, Frederick S. </a:t>
            </a:r>
            <a:r>
              <a:rPr lang="en-US" sz="1200" dirty="0" err="1"/>
              <a:t>Pardee</a:t>
            </a:r>
            <a:r>
              <a:rPr lang="en-US" sz="1200" dirty="0"/>
              <a:t> School of Global Studies Boston University (USA)</a:t>
            </a:r>
            <a:endParaRPr lang="en-GB" sz="12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dirty="0" smtClean="0"/>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1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1412776"/>
            <a:ext cx="2915816" cy="5445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3921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  Higher Education &amp; Development in Muslim World</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293607" cy="6876241"/>
          </a:xfrm>
          <a:prstGeom prst="rect">
            <a:avLst/>
          </a:prstGeom>
          <a:noFill/>
        </p:spPr>
        <p:txBody>
          <a:bodyPr wrap="square" rtlCol="0">
            <a:spAutoFit/>
          </a:bodyPr>
          <a:lstStyle/>
          <a:p>
            <a:pPr lvl="0">
              <a:lnSpc>
                <a:spcPct val="107000"/>
              </a:lnSpc>
            </a:pPr>
            <a:r>
              <a:rPr lang="en-US" sz="2000" dirty="0"/>
              <a:t>It is well-known that the 1.6 billion Muslims of the world contribute an extremely small share to its knowledge. This can be seen in the number of Nobel laureates in the sciences (only three) from the 57 countries with a Muslim majority population (the OIC), in the number of books or patents produced there, or lately in the number of universities from OIC countries in the top 400 of world </a:t>
            </a:r>
            <a:r>
              <a:rPr lang="en-US" sz="2000" dirty="0" smtClean="0"/>
              <a:t>rankings.</a:t>
            </a:r>
          </a:p>
          <a:p>
            <a:pPr lvl="0">
              <a:lnSpc>
                <a:spcPct val="107000"/>
              </a:lnSpc>
            </a:pPr>
            <a:endParaRPr lang="en-US" sz="2000" dirty="0">
              <a:solidFill>
                <a:srgbClr val="C00000"/>
              </a:solidFill>
            </a:endParaRPr>
          </a:p>
          <a:p>
            <a:pPr lvl="0">
              <a:lnSpc>
                <a:spcPct val="107000"/>
              </a:lnSpc>
            </a:pPr>
            <a:r>
              <a:rPr lang="en-US" sz="2000" dirty="0"/>
              <a:t>Beyond these factoids, there is a widely shared view that science in the Muslim world is significantly lagging. This view is partly based on indicators, including research spending, researchers per million people, performance of pre-university students in science and math, global university rankings, etc. </a:t>
            </a:r>
            <a:endParaRPr lang="en-US" sz="2000" dirty="0" smtClean="0"/>
          </a:p>
          <a:p>
            <a:pPr lvl="0">
              <a:lnSpc>
                <a:spcPct val="107000"/>
              </a:lnSpc>
            </a:pPr>
            <a:endParaRPr lang="en-US" sz="2000" dirty="0"/>
          </a:p>
          <a:p>
            <a:pPr lvl="0">
              <a:lnSpc>
                <a:spcPct val="107000"/>
              </a:lnSpc>
            </a:pPr>
            <a:endParaRPr lang="en-US" sz="2000" dirty="0" smtClean="0"/>
          </a:p>
          <a:p>
            <a:pPr lvl="0">
              <a:lnSpc>
                <a:spcPct val="107000"/>
              </a:lnSpc>
            </a:pPr>
            <a:endParaRPr lang="en-US" sz="2000" dirty="0"/>
          </a:p>
          <a:p>
            <a:pPr lvl="0">
              <a:lnSpc>
                <a:spcPct val="107000"/>
              </a:lnSpc>
            </a:pPr>
            <a:r>
              <a:rPr lang="en-US" sz="1200" dirty="0"/>
              <a:t>Muslim World Science Initiative, 2015, Report of </a:t>
            </a:r>
            <a:r>
              <a:rPr lang="en-US" sz="1200" dirty="0" err="1"/>
              <a:t>Zakri</a:t>
            </a:r>
            <a:r>
              <a:rPr lang="en-US" sz="1200" dirty="0"/>
              <a:t> Task Force on Science at Universities of the Muslim World, London and </a:t>
            </a:r>
            <a:r>
              <a:rPr lang="en-US" sz="1200" dirty="0" smtClean="0"/>
              <a:t>Islamabad-p-9</a:t>
            </a:r>
            <a:endParaRPr lang="en-US" sz="1200" dirty="0" smtClean="0">
              <a:solidFill>
                <a:srgbClr val="C00000"/>
              </a:solidFill>
            </a:endParaRPr>
          </a:p>
          <a:p>
            <a:pPr lvl="0">
              <a:lnSpc>
                <a:spcPct val="107000"/>
              </a:lnSpc>
            </a:pPr>
            <a:endParaRPr lang="en-US" sz="2000" dirty="0" smtClean="0">
              <a:solidFill>
                <a:srgbClr val="C00000"/>
              </a:solidFill>
            </a:endParaRPr>
          </a:p>
          <a:p>
            <a:pPr lvl="0">
              <a:lnSpc>
                <a:spcPct val="107000"/>
              </a:lnSpc>
            </a:pPr>
            <a:endPar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dirty="0" smtClean="0"/>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0871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  Higher Education &amp; Development in Muslim World</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293607" cy="6217600"/>
          </a:xfrm>
          <a:prstGeom prst="rect">
            <a:avLst/>
          </a:prstGeom>
          <a:noFill/>
        </p:spPr>
        <p:txBody>
          <a:bodyPr wrap="square" rtlCol="0">
            <a:spAutoFit/>
          </a:bodyPr>
          <a:lstStyle/>
          <a:p>
            <a:pPr lvl="0" algn="just">
              <a:lnSpc>
                <a:spcPct val="107000"/>
              </a:lnSpc>
            </a:pPr>
            <a:r>
              <a:rPr lang="en-US" sz="2000" dirty="0"/>
              <a:t>A major challenge before universities in the Muslim world is that they often reside in societies that still view science in civilizational terms. Policymakers who wish to improve the quality of science education in the Muslim world have often focused all their attention and investment towards what happens inside Universities and ignored the societal conditions necessary for these investments to pay dividend</a:t>
            </a:r>
            <a:r>
              <a:rPr lang="en-US" sz="2000" dirty="0" smtClean="0"/>
              <a:t>.</a:t>
            </a:r>
          </a:p>
          <a:p>
            <a:pPr lvl="0">
              <a:lnSpc>
                <a:spcPct val="107000"/>
              </a:lnSpc>
            </a:pPr>
            <a:endParaRPr lang="en-US" sz="2000" dirty="0"/>
          </a:p>
          <a:p>
            <a:pPr lvl="0">
              <a:lnSpc>
                <a:spcPct val="107000"/>
              </a:lnSpc>
            </a:pPr>
            <a:endParaRPr lang="en-US" sz="2000" dirty="0" smtClean="0"/>
          </a:p>
          <a:p>
            <a:pPr lvl="0">
              <a:lnSpc>
                <a:spcPct val="107000"/>
              </a:lnSpc>
            </a:pPr>
            <a:endParaRPr lang="en-US" sz="2000" dirty="0"/>
          </a:p>
          <a:p>
            <a:pPr lvl="0">
              <a:lnSpc>
                <a:spcPct val="107000"/>
              </a:lnSpc>
            </a:pPr>
            <a:endParaRPr lang="en-US" sz="2000" dirty="0"/>
          </a:p>
          <a:p>
            <a:pPr lvl="0">
              <a:lnSpc>
                <a:spcPct val="107000"/>
              </a:lnSpc>
            </a:pPr>
            <a:endParaRPr lang="en-US" sz="2000" dirty="0" smtClean="0"/>
          </a:p>
          <a:p>
            <a:pPr lvl="0">
              <a:lnSpc>
                <a:spcPct val="107000"/>
              </a:lnSpc>
            </a:pPr>
            <a:endParaRPr lang="en-US" sz="2000" dirty="0"/>
          </a:p>
          <a:p>
            <a:pPr lvl="0">
              <a:lnSpc>
                <a:spcPct val="107000"/>
              </a:lnSpc>
            </a:pPr>
            <a:r>
              <a:rPr lang="en-US" sz="1200" dirty="0"/>
              <a:t>Muslim World Science Initiative, 2015, Report of </a:t>
            </a:r>
            <a:r>
              <a:rPr lang="en-US" sz="1200" dirty="0" err="1"/>
              <a:t>Zakri</a:t>
            </a:r>
            <a:r>
              <a:rPr lang="en-US" sz="1200" dirty="0"/>
              <a:t> Task Force on Science at Universities of the Muslim World, London and </a:t>
            </a:r>
            <a:r>
              <a:rPr lang="en-US" sz="1200" dirty="0" smtClean="0"/>
              <a:t>Islamabad</a:t>
            </a:r>
            <a:r>
              <a:rPr lang="en-US" sz="1200" dirty="0"/>
              <a:t>-</a:t>
            </a:r>
            <a:r>
              <a:rPr lang="en-US" sz="1200" dirty="0" smtClean="0"/>
              <a:t>p-10</a:t>
            </a:r>
            <a:endParaRPr lang="en-US" sz="1200" dirty="0" smtClean="0">
              <a:solidFill>
                <a:srgbClr val="C00000"/>
              </a:solidFill>
            </a:endParaRPr>
          </a:p>
          <a:p>
            <a:pPr lvl="0">
              <a:lnSpc>
                <a:spcPct val="107000"/>
              </a:lnSpc>
            </a:pPr>
            <a:endParaRPr lang="en-US" sz="2000" dirty="0" smtClean="0">
              <a:solidFill>
                <a:srgbClr val="C00000"/>
              </a:solidFill>
            </a:endParaRPr>
          </a:p>
          <a:p>
            <a:pPr lvl="0">
              <a:lnSpc>
                <a:spcPct val="107000"/>
              </a:lnSpc>
            </a:pPr>
            <a:endPar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dirty="0" smtClean="0"/>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1843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  Higher Education &amp; Development in Muslim World</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293607" cy="5888279"/>
          </a:xfrm>
          <a:prstGeom prst="rect">
            <a:avLst/>
          </a:prstGeom>
          <a:noFill/>
        </p:spPr>
        <p:txBody>
          <a:bodyPr wrap="square" rtlCol="0">
            <a:spAutoFit/>
          </a:bodyPr>
          <a:lstStyle/>
          <a:p>
            <a:pPr lvl="0" algn="just">
              <a:lnSpc>
                <a:spcPct val="107000"/>
              </a:lnSpc>
            </a:pPr>
            <a:r>
              <a:rPr lang="en-US" sz="2000" dirty="0" smtClean="0"/>
              <a:t>Beyond </a:t>
            </a:r>
            <a:r>
              <a:rPr lang="en-US" sz="2000" dirty="0"/>
              <a:t>the two vital issues of what must be taught and in what language (English/French vs. local/native languages), the question of how science should be taught is also of critical importance. With few exceptions, science curricula at universities of the Muslim world tend to be heavily loaded, with extensive ‘coverage’ of topics, instead of aiming for a deeper understanding of how the sciences work and scientists think, and how to analyze problems. </a:t>
            </a:r>
          </a:p>
          <a:p>
            <a:pPr lvl="0" algn="just">
              <a:lnSpc>
                <a:spcPct val="107000"/>
              </a:lnSpc>
            </a:pPr>
            <a:endParaRPr lang="en-US" sz="2000" dirty="0" smtClean="0"/>
          </a:p>
          <a:p>
            <a:pPr lvl="0">
              <a:lnSpc>
                <a:spcPct val="107000"/>
              </a:lnSpc>
            </a:pPr>
            <a:endParaRPr lang="en-US" sz="2000" dirty="0"/>
          </a:p>
          <a:p>
            <a:pPr lvl="0">
              <a:lnSpc>
                <a:spcPct val="107000"/>
              </a:lnSpc>
            </a:pPr>
            <a:endParaRPr lang="en-US" sz="2000" dirty="0"/>
          </a:p>
          <a:p>
            <a:pPr lvl="0">
              <a:lnSpc>
                <a:spcPct val="107000"/>
              </a:lnSpc>
            </a:pPr>
            <a:endParaRPr lang="en-US" sz="2000" dirty="0" smtClean="0"/>
          </a:p>
          <a:p>
            <a:pPr lvl="0">
              <a:lnSpc>
                <a:spcPct val="107000"/>
              </a:lnSpc>
            </a:pPr>
            <a:endParaRPr lang="en-US" sz="2000" dirty="0"/>
          </a:p>
          <a:p>
            <a:pPr lvl="0">
              <a:lnSpc>
                <a:spcPct val="107000"/>
              </a:lnSpc>
            </a:pPr>
            <a:r>
              <a:rPr lang="en-US" sz="1200" dirty="0"/>
              <a:t>Muslim World Science Initiative, 2015, Report of </a:t>
            </a:r>
            <a:r>
              <a:rPr lang="en-US" sz="1200" dirty="0" err="1"/>
              <a:t>Zakri</a:t>
            </a:r>
            <a:r>
              <a:rPr lang="en-US" sz="1200" dirty="0"/>
              <a:t> Task Force on Science at Universities of the Muslim World, London and </a:t>
            </a:r>
            <a:r>
              <a:rPr lang="en-US" sz="1200" dirty="0" smtClean="0"/>
              <a:t>Islamabad</a:t>
            </a:r>
            <a:r>
              <a:rPr lang="en-US" sz="1200" dirty="0"/>
              <a:t>-</a:t>
            </a:r>
            <a:r>
              <a:rPr lang="en-US" sz="1200" dirty="0" smtClean="0"/>
              <a:t>p-11</a:t>
            </a:r>
            <a:endParaRPr lang="en-US" sz="1200" dirty="0" smtClean="0">
              <a:solidFill>
                <a:srgbClr val="C00000"/>
              </a:solidFill>
            </a:endParaRPr>
          </a:p>
          <a:p>
            <a:pPr lvl="0">
              <a:lnSpc>
                <a:spcPct val="107000"/>
              </a:lnSpc>
            </a:pPr>
            <a:endParaRPr lang="en-US" sz="2000" dirty="0" smtClean="0">
              <a:solidFill>
                <a:srgbClr val="C00000"/>
              </a:solidFill>
            </a:endParaRPr>
          </a:p>
          <a:p>
            <a:pPr lvl="0">
              <a:lnSpc>
                <a:spcPct val="107000"/>
              </a:lnSpc>
            </a:pPr>
            <a:endPar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dirty="0" smtClean="0"/>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7576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  Higher Education &amp; Development in Muslim World</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293607" cy="7337521"/>
          </a:xfrm>
          <a:prstGeom prst="rect">
            <a:avLst/>
          </a:prstGeom>
          <a:noFill/>
        </p:spPr>
        <p:txBody>
          <a:bodyPr wrap="square" rtlCol="0">
            <a:spAutoFit/>
          </a:bodyPr>
          <a:lstStyle/>
          <a:p>
            <a:pPr lvl="0" algn="just">
              <a:lnSpc>
                <a:spcPct val="107000"/>
              </a:lnSpc>
            </a:pPr>
            <a:r>
              <a:rPr lang="en-US" sz="2000" dirty="0" smtClean="0"/>
              <a:t>Quality </a:t>
            </a:r>
            <a:r>
              <a:rPr lang="en-US" sz="2000" dirty="0"/>
              <a:t>and merit should be the primary goals driving decision-making in our universities, rather than quantity and deceptive targets. This should apply to administrative as well as curricular and research aspects. Our universities must hire good faculty, fund and support their development as scientists, thinkers, teachers, and communicators, and foster the right values for all to thrive in a complex and competitive world</a:t>
            </a:r>
            <a:r>
              <a:rPr lang="en-US" sz="2000" dirty="0" smtClean="0"/>
              <a:t>.</a:t>
            </a:r>
          </a:p>
          <a:p>
            <a:pPr lvl="0" algn="just">
              <a:lnSpc>
                <a:spcPct val="107000"/>
              </a:lnSpc>
            </a:pPr>
            <a:endParaRPr lang="en-US" sz="2000" dirty="0" smtClean="0"/>
          </a:p>
          <a:p>
            <a:pPr lvl="0" algn="just">
              <a:lnSpc>
                <a:spcPct val="107000"/>
              </a:lnSpc>
            </a:pPr>
            <a:r>
              <a:rPr lang="en-US" sz="2000" dirty="0" smtClean="0"/>
              <a:t>Unfortunately, there are just five(05) universities from the Muslim world that are currently listed in the top 250 universities of the </a:t>
            </a:r>
            <a:r>
              <a:rPr lang="en-US" sz="2000" dirty="0" err="1" smtClean="0"/>
              <a:t>wolrd</a:t>
            </a:r>
            <a:r>
              <a:rPr lang="en-US" sz="2000" dirty="0" smtClean="0"/>
              <a:t> as per the QS </a:t>
            </a:r>
            <a:r>
              <a:rPr lang="en-US" sz="2000" dirty="0" err="1" smtClean="0"/>
              <a:t>Wolrd</a:t>
            </a:r>
            <a:r>
              <a:rPr lang="en-US" sz="2000" dirty="0" smtClean="0"/>
              <a:t> Universities Ranking 2018.</a:t>
            </a:r>
            <a:endParaRPr lang="en-US" sz="2000" dirty="0"/>
          </a:p>
          <a:p>
            <a:pPr lvl="0">
              <a:lnSpc>
                <a:spcPct val="107000"/>
              </a:lnSpc>
            </a:pPr>
            <a:endParaRPr lang="en-US" sz="2000" dirty="0"/>
          </a:p>
          <a:p>
            <a:pPr lvl="0">
              <a:lnSpc>
                <a:spcPct val="107000"/>
              </a:lnSpc>
            </a:pPr>
            <a:endParaRPr lang="en-US" sz="2000" dirty="0" smtClean="0"/>
          </a:p>
          <a:p>
            <a:pPr lvl="0">
              <a:lnSpc>
                <a:spcPct val="107000"/>
              </a:lnSpc>
            </a:pPr>
            <a:endParaRPr lang="en-US" sz="2000" dirty="0"/>
          </a:p>
          <a:p>
            <a:pPr lvl="0">
              <a:lnSpc>
                <a:spcPct val="107000"/>
              </a:lnSpc>
            </a:pPr>
            <a:endParaRPr lang="en-US" sz="1200" dirty="0" smtClean="0"/>
          </a:p>
          <a:p>
            <a:pPr lvl="0">
              <a:lnSpc>
                <a:spcPct val="107000"/>
              </a:lnSpc>
            </a:pPr>
            <a:endParaRPr lang="en-US" sz="1200" dirty="0"/>
          </a:p>
          <a:p>
            <a:pPr lvl="0">
              <a:lnSpc>
                <a:spcPct val="107000"/>
              </a:lnSpc>
            </a:pPr>
            <a:endParaRPr lang="en-US" sz="1200" dirty="0" smtClean="0"/>
          </a:p>
          <a:p>
            <a:pPr lvl="0">
              <a:lnSpc>
                <a:spcPct val="107000"/>
              </a:lnSpc>
            </a:pPr>
            <a:endParaRPr lang="en-US" sz="1200" dirty="0"/>
          </a:p>
          <a:p>
            <a:pPr lvl="0">
              <a:lnSpc>
                <a:spcPct val="107000"/>
              </a:lnSpc>
            </a:pPr>
            <a:endParaRPr lang="en-US" sz="1200" dirty="0" smtClean="0"/>
          </a:p>
          <a:p>
            <a:pPr lvl="0">
              <a:lnSpc>
                <a:spcPct val="107000"/>
              </a:lnSpc>
            </a:pPr>
            <a:r>
              <a:rPr lang="en-US" sz="1200" dirty="0" smtClean="0"/>
              <a:t>Muslim </a:t>
            </a:r>
            <a:r>
              <a:rPr lang="en-US" sz="1200" dirty="0"/>
              <a:t>World Science Initiative, 2015, Report of </a:t>
            </a:r>
            <a:r>
              <a:rPr lang="en-US" sz="1200" dirty="0" err="1"/>
              <a:t>Zakri</a:t>
            </a:r>
            <a:r>
              <a:rPr lang="en-US" sz="1200" dirty="0"/>
              <a:t> Task Force on Science at Universities of the Muslim World, London and </a:t>
            </a:r>
            <a:r>
              <a:rPr lang="en-US" sz="1200" dirty="0" smtClean="0"/>
              <a:t>Islamabad-p-12</a:t>
            </a:r>
            <a:endParaRPr lang="en-US" sz="1200" dirty="0" smtClean="0">
              <a:solidFill>
                <a:srgbClr val="C00000"/>
              </a:solidFill>
            </a:endParaRPr>
          </a:p>
          <a:p>
            <a:pPr lvl="0">
              <a:lnSpc>
                <a:spcPct val="107000"/>
              </a:lnSpc>
            </a:pPr>
            <a:endParaRPr lang="en-US" sz="2000" dirty="0" smtClean="0">
              <a:solidFill>
                <a:srgbClr val="C00000"/>
              </a:solidFill>
            </a:endParaRPr>
          </a:p>
          <a:p>
            <a:pPr lvl="0">
              <a:lnSpc>
                <a:spcPct val="107000"/>
              </a:lnSpc>
            </a:pPr>
            <a:endPar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dirty="0" smtClean="0"/>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37642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  Higher Education &amp; Development in Muslim World</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382848" y="1556792"/>
            <a:ext cx="7293607" cy="6711453"/>
          </a:xfrm>
          <a:prstGeom prst="rect">
            <a:avLst/>
          </a:prstGeom>
          <a:noFill/>
        </p:spPr>
        <p:txBody>
          <a:bodyPr wrap="square" rtlCol="0">
            <a:spAutoFit/>
          </a:bodyPr>
          <a:lstStyle/>
          <a:p>
            <a:pPr algn="just">
              <a:lnSpc>
                <a:spcPct val="107000"/>
              </a:lnSpc>
            </a:pPr>
            <a:r>
              <a:rPr lang="en-US" dirty="0"/>
              <a:t>H</a:t>
            </a:r>
            <a:r>
              <a:rPr lang="en-US" dirty="0" smtClean="0"/>
              <a:t>igher </a:t>
            </a:r>
            <a:r>
              <a:rPr lang="en-US" dirty="0"/>
              <a:t>education institutions need to </a:t>
            </a:r>
            <a:r>
              <a:rPr lang="en-US" dirty="0" smtClean="0"/>
              <a:t>focus to promote </a:t>
            </a:r>
            <a:r>
              <a:rPr lang="en-US" dirty="0"/>
              <a:t>and internalizing a culture of evaluation and accountability at every level among administrators, faculty, and students. Attention should be given to assessing teaching, program quality, and student outcomes. </a:t>
            </a:r>
            <a:endParaRPr lang="en-US" dirty="0" smtClean="0"/>
          </a:p>
          <a:p>
            <a:pPr algn="just">
              <a:lnSpc>
                <a:spcPct val="107000"/>
              </a:lnSpc>
            </a:pPr>
            <a:r>
              <a:rPr lang="en-US" dirty="0" smtClean="0"/>
              <a:t>Educational </a:t>
            </a:r>
            <a:r>
              <a:rPr lang="en-US" dirty="0"/>
              <a:t>outcomes, such as success in the job market, should be evaluated through alumni networks and working together with community stakeholders. </a:t>
            </a:r>
            <a:endParaRPr lang="en-US" dirty="0" smtClean="0"/>
          </a:p>
          <a:p>
            <a:pPr algn="just">
              <a:lnSpc>
                <a:spcPct val="107000"/>
              </a:lnSpc>
            </a:pPr>
            <a:endParaRPr lang="en-US" dirty="0"/>
          </a:p>
          <a:p>
            <a:pPr algn="just">
              <a:lnSpc>
                <a:spcPct val="107000"/>
              </a:lnSpc>
            </a:pPr>
            <a:r>
              <a:rPr lang="en-US" dirty="0"/>
              <a:t>Today, more than ever before, the Muslim world is in need of a transformation of its universities into intellectual powerhouses of ideas - new and old - platforms for a free and vigorous debate, critical inquiry and freedom of thought and expression for the national development.</a:t>
            </a:r>
          </a:p>
          <a:p>
            <a:pPr algn="just">
              <a:lnSpc>
                <a:spcPct val="107000"/>
              </a:lnSpc>
            </a:pPr>
            <a:endParaRPr lang="de-DE" dirty="0"/>
          </a:p>
          <a:p>
            <a:pPr algn="just">
              <a:lnSpc>
                <a:spcPct val="107000"/>
              </a:lnSpc>
            </a:pPr>
            <a:endParaRPr lang="en-US" sz="2000" dirty="0" smtClean="0"/>
          </a:p>
          <a:p>
            <a:pPr lvl="0">
              <a:lnSpc>
                <a:spcPct val="107000"/>
              </a:lnSpc>
            </a:pPr>
            <a:endParaRPr lang="en-US" sz="1200" dirty="0"/>
          </a:p>
          <a:p>
            <a:pPr lvl="0">
              <a:lnSpc>
                <a:spcPct val="107000"/>
              </a:lnSpc>
            </a:pPr>
            <a:endParaRPr lang="en-US" sz="1200" dirty="0" smtClean="0"/>
          </a:p>
          <a:p>
            <a:pPr lvl="0">
              <a:lnSpc>
                <a:spcPct val="107000"/>
              </a:lnSpc>
            </a:pPr>
            <a:endParaRPr lang="en-US" sz="1200" dirty="0"/>
          </a:p>
          <a:p>
            <a:pPr lvl="0">
              <a:lnSpc>
                <a:spcPct val="107000"/>
              </a:lnSpc>
            </a:pPr>
            <a:endParaRPr lang="en-US" sz="1200" dirty="0"/>
          </a:p>
          <a:p>
            <a:pPr lvl="0">
              <a:lnSpc>
                <a:spcPct val="107000"/>
              </a:lnSpc>
            </a:pPr>
            <a:endParaRPr lang="en-US" sz="1200" dirty="0" smtClean="0"/>
          </a:p>
          <a:p>
            <a:pPr lvl="0">
              <a:lnSpc>
                <a:spcPct val="107000"/>
              </a:lnSpc>
            </a:pPr>
            <a:endParaRPr lang="en-US" sz="1200" dirty="0" smtClean="0">
              <a:solidFill>
                <a:srgbClr val="C00000"/>
              </a:solidFill>
            </a:endParaRPr>
          </a:p>
          <a:p>
            <a:pPr lvl="0">
              <a:lnSpc>
                <a:spcPct val="107000"/>
              </a:lnSpc>
            </a:pPr>
            <a:endParaRPr lang="en-US" sz="2000" dirty="0" smtClean="0">
              <a:solidFill>
                <a:srgbClr val="C00000"/>
              </a:solidFill>
            </a:endParaRPr>
          </a:p>
          <a:p>
            <a:pPr lvl="0">
              <a:lnSpc>
                <a:spcPct val="107000"/>
              </a:lnSpc>
            </a:pPr>
            <a:endParaRPr lang="en-GB" sz="2000"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en-GB" dirty="0" smtClean="0"/>
              <a:t>		</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Wingdings" panose="05000000000000000000" pitchFamily="2" charset="2"/>
              <a:buChar char="Ø"/>
            </a:pPr>
            <a:endParaRPr lang="en-GB"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2630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Profile</a:t>
            </a:r>
            <a:endParaRPr lang="en-US" b="1" dirty="0"/>
          </a:p>
        </p:txBody>
      </p:sp>
      <p:sp>
        <p:nvSpPr>
          <p:cNvPr id="4" name="Slide Number Placeholder 3"/>
          <p:cNvSpPr>
            <a:spLocks noGrp="1"/>
          </p:cNvSpPr>
          <p:nvPr>
            <p:ph type="sldNum" sz="quarter" idx="12"/>
          </p:nvPr>
        </p:nvSpPr>
        <p:spPr/>
        <p:txBody>
          <a:bodyPr/>
          <a:lstStyle/>
          <a:p>
            <a:fld id="{57525129-11BA-42E2-BD0E-C821C5A28136}" type="slidenum">
              <a:rPr lang="en-GB" smtClean="0"/>
              <a:pPr/>
              <a:t>2</a:t>
            </a:fld>
            <a:endParaRPr lang="en-GB" dirty="0"/>
          </a:p>
        </p:txBody>
      </p:sp>
      <p:sp>
        <p:nvSpPr>
          <p:cNvPr id="3" name="Content Placeholder 2"/>
          <p:cNvSpPr>
            <a:spLocks noGrp="1"/>
          </p:cNvSpPr>
          <p:nvPr>
            <p:ph sz="quarter" idx="1"/>
          </p:nvPr>
        </p:nvSpPr>
        <p:spPr>
          <a:xfrm>
            <a:off x="179512" y="1527048"/>
            <a:ext cx="8712968" cy="4782272"/>
          </a:xfrm>
        </p:spPr>
        <p:txBody>
          <a:bodyPr>
            <a:normAutofit fontScale="92500"/>
          </a:bodyPr>
          <a:lstStyle/>
          <a:p>
            <a:r>
              <a:rPr lang="en-US" dirty="0"/>
              <a:t>Dr. Muhammad Nasir Khan has been working as Teaching/ Research Associate: Department of Education, International Islamic University Islamabad. He did his PhD in Education from International Islamic University Islamabad. His area of interest is Challenging Behavior and School Violence. </a:t>
            </a:r>
            <a:endParaRPr lang="en-US" dirty="0" smtClean="0"/>
          </a:p>
          <a:p>
            <a:r>
              <a:rPr lang="en-US" dirty="0" smtClean="0"/>
              <a:t>During </a:t>
            </a:r>
            <a:r>
              <a:rPr lang="en-US" dirty="0"/>
              <a:t>his stay in the University of Vienna </a:t>
            </a:r>
            <a:r>
              <a:rPr lang="en-US" dirty="0" smtClean="0"/>
              <a:t>he </a:t>
            </a:r>
            <a:r>
              <a:rPr lang="en-US" dirty="0"/>
              <a:t>has been involved in Research projects at university of Vienna. He is an Ambassador for Peace: Universal Peace Federation, Austria, and Vice-President: Global Psychology and Language Learning Association, and Advisor: Institute for Academic Researchers, Colombo, Sri Lanka </a:t>
            </a:r>
          </a:p>
          <a:p>
            <a:endParaRPr lang="en-US" dirty="0"/>
          </a:p>
        </p:txBody>
      </p:sp>
    </p:spTree>
    <p:extLst>
      <p:ext uri="{BB962C8B-B14F-4D97-AF65-F5344CB8AC3E}">
        <p14:creationId xmlns:p14="http://schemas.microsoft.com/office/powerpoint/2010/main" val="2638944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lumMod val="75000"/>
                  </a:schemeClr>
                </a:solidFill>
                <a:latin typeface="Bodoni MT Condensed" panose="02070606080606020203" pitchFamily="18" charset="0"/>
              </a:rPr>
              <a:t>Barrier in National Development</a:t>
            </a:r>
            <a:endParaRPr lang="en-GB" sz="3200" b="1" dirty="0">
              <a:latin typeface="Bodoni MT Condensed" panose="02070606080606020203" pitchFamily="18" charset="0"/>
            </a:endParaRPr>
          </a:p>
        </p:txBody>
      </p:sp>
      <p:sp>
        <p:nvSpPr>
          <p:cNvPr id="7" name="TextBox 6"/>
          <p:cNvSpPr txBox="1"/>
          <p:nvPr/>
        </p:nvSpPr>
        <p:spPr>
          <a:xfrm>
            <a:off x="1382849" y="1700808"/>
            <a:ext cx="3333168" cy="7925246"/>
          </a:xfrm>
          <a:prstGeom prst="rect">
            <a:avLst/>
          </a:prstGeom>
          <a:noFill/>
        </p:spPr>
        <p:txBody>
          <a:bodyPr wrap="square" rtlCol="0">
            <a:spAutoFit/>
          </a:bodyPr>
          <a:lstStyle/>
          <a:p>
            <a:pPr algn="just">
              <a:defRPr/>
            </a:pPr>
            <a:r>
              <a:rPr lang="de-DE" dirty="0" smtClean="0"/>
              <a:t>“ </a:t>
            </a:r>
            <a:r>
              <a:rPr lang="de-DE" dirty="0" err="1" smtClean="0"/>
              <a:t>Two</a:t>
            </a:r>
            <a:r>
              <a:rPr lang="de-DE" dirty="0" smtClean="0"/>
              <a:t> </a:t>
            </a:r>
            <a:r>
              <a:rPr lang="de-DE" dirty="0" err="1"/>
              <a:t>major</a:t>
            </a:r>
            <a:r>
              <a:rPr lang="de-DE" dirty="0"/>
              <a:t> </a:t>
            </a:r>
            <a:r>
              <a:rPr lang="de-DE" dirty="0" err="1"/>
              <a:t>barriers</a:t>
            </a:r>
            <a:r>
              <a:rPr lang="de-DE" dirty="0"/>
              <a:t> </a:t>
            </a:r>
            <a:r>
              <a:rPr lang="de-DE" dirty="0" err="1"/>
              <a:t>are</a:t>
            </a:r>
            <a:r>
              <a:rPr lang="de-DE" dirty="0"/>
              <a:t> </a:t>
            </a:r>
            <a:r>
              <a:rPr lang="de-DE" dirty="0" err="1"/>
              <a:t>existing</a:t>
            </a:r>
            <a:r>
              <a:rPr lang="de-DE" dirty="0"/>
              <a:t> in national </a:t>
            </a:r>
            <a:r>
              <a:rPr lang="de-DE" dirty="0" err="1"/>
              <a:t>development</a:t>
            </a:r>
            <a:r>
              <a:rPr lang="de-DE" dirty="0"/>
              <a:t> </a:t>
            </a:r>
            <a:r>
              <a:rPr lang="de-DE" dirty="0" smtClean="0"/>
              <a:t>in  </a:t>
            </a:r>
            <a:r>
              <a:rPr lang="de-DE" dirty="0" err="1"/>
              <a:t>developing</a:t>
            </a:r>
            <a:r>
              <a:rPr lang="de-DE" dirty="0"/>
              <a:t> countries. 1st. </a:t>
            </a:r>
            <a:r>
              <a:rPr lang="de-DE" dirty="0" err="1"/>
              <a:t>when</a:t>
            </a:r>
            <a:r>
              <a:rPr lang="de-DE" dirty="0"/>
              <a:t> a </a:t>
            </a:r>
            <a:r>
              <a:rPr lang="de-DE" dirty="0" err="1"/>
              <a:t>state</a:t>
            </a:r>
            <a:r>
              <a:rPr lang="de-DE" dirty="0"/>
              <a:t> </a:t>
            </a:r>
            <a:r>
              <a:rPr lang="de-DE" dirty="0" err="1"/>
              <a:t>is</a:t>
            </a:r>
            <a:r>
              <a:rPr lang="de-DE" dirty="0"/>
              <a:t> </a:t>
            </a:r>
            <a:r>
              <a:rPr lang="de-DE" dirty="0" err="1"/>
              <a:t>going</a:t>
            </a:r>
            <a:r>
              <a:rPr lang="de-DE" dirty="0"/>
              <a:t> </a:t>
            </a:r>
            <a:r>
              <a:rPr lang="de-DE" dirty="0" err="1"/>
              <a:t>to</a:t>
            </a:r>
            <a:r>
              <a:rPr lang="de-DE" dirty="0"/>
              <a:t> </a:t>
            </a:r>
            <a:r>
              <a:rPr lang="de-DE" dirty="0" err="1"/>
              <a:t>appoint</a:t>
            </a:r>
            <a:r>
              <a:rPr lang="de-DE" dirty="0"/>
              <a:t> </a:t>
            </a:r>
            <a:r>
              <a:rPr lang="de-DE" dirty="0" err="1"/>
              <a:t>teachers</a:t>
            </a:r>
            <a:r>
              <a:rPr lang="de-DE" dirty="0"/>
              <a:t> </a:t>
            </a:r>
            <a:r>
              <a:rPr lang="de-DE" dirty="0" err="1"/>
              <a:t>who</a:t>
            </a:r>
            <a:r>
              <a:rPr lang="de-DE" dirty="0"/>
              <a:t> </a:t>
            </a:r>
            <a:r>
              <a:rPr lang="de-DE" dirty="0" err="1"/>
              <a:t>are</a:t>
            </a:r>
            <a:r>
              <a:rPr lang="de-DE" dirty="0"/>
              <a:t> not real </a:t>
            </a:r>
            <a:r>
              <a:rPr lang="de-DE" dirty="0" err="1"/>
              <a:t>teachers</a:t>
            </a:r>
            <a:r>
              <a:rPr lang="de-DE" dirty="0"/>
              <a:t> in </a:t>
            </a:r>
            <a:r>
              <a:rPr lang="de-DE" dirty="0" err="1"/>
              <a:t>any</a:t>
            </a:r>
            <a:r>
              <a:rPr lang="de-DE" dirty="0"/>
              <a:t> sense </a:t>
            </a:r>
            <a:r>
              <a:rPr lang="de-DE" dirty="0" err="1"/>
              <a:t>including</a:t>
            </a:r>
            <a:r>
              <a:rPr lang="de-DE" dirty="0"/>
              <a:t> </a:t>
            </a:r>
            <a:r>
              <a:rPr lang="de-DE" dirty="0" err="1"/>
              <a:t>incapabiltiy</a:t>
            </a:r>
            <a:r>
              <a:rPr lang="de-DE" dirty="0"/>
              <a:t> in professional </a:t>
            </a:r>
            <a:r>
              <a:rPr lang="de-DE" dirty="0" err="1"/>
              <a:t>expertise</a:t>
            </a:r>
            <a:r>
              <a:rPr lang="de-DE" dirty="0"/>
              <a:t> </a:t>
            </a:r>
            <a:r>
              <a:rPr lang="de-DE" dirty="0" err="1"/>
              <a:t>or</a:t>
            </a:r>
            <a:r>
              <a:rPr lang="de-DE" dirty="0"/>
              <a:t> </a:t>
            </a:r>
            <a:r>
              <a:rPr lang="de-DE" dirty="0" err="1"/>
              <a:t>joing</a:t>
            </a:r>
            <a:r>
              <a:rPr lang="de-DE" dirty="0"/>
              <a:t> </a:t>
            </a:r>
            <a:r>
              <a:rPr lang="de-DE" dirty="0" err="1"/>
              <a:t>teaching</a:t>
            </a:r>
            <a:r>
              <a:rPr lang="de-DE" dirty="0"/>
              <a:t> </a:t>
            </a:r>
            <a:r>
              <a:rPr lang="de-DE" dirty="0" err="1"/>
              <a:t>profession</a:t>
            </a:r>
            <a:r>
              <a:rPr lang="de-DE" dirty="0"/>
              <a:t> </a:t>
            </a:r>
            <a:r>
              <a:rPr lang="de-DE" dirty="0" err="1"/>
              <a:t>by</a:t>
            </a:r>
            <a:r>
              <a:rPr lang="de-DE" dirty="0"/>
              <a:t> </a:t>
            </a:r>
            <a:r>
              <a:rPr lang="de-DE" dirty="0" err="1"/>
              <a:t>chance</a:t>
            </a:r>
            <a:r>
              <a:rPr lang="de-DE" dirty="0" smtClean="0"/>
              <a:t>.</a:t>
            </a:r>
          </a:p>
          <a:p>
            <a:pPr algn="just">
              <a:defRPr/>
            </a:pPr>
            <a:r>
              <a:rPr lang="de-DE" dirty="0" smtClean="0"/>
              <a:t> </a:t>
            </a:r>
            <a:r>
              <a:rPr lang="de-DE" dirty="0"/>
              <a:t>2nd. </a:t>
            </a:r>
            <a:r>
              <a:rPr lang="de-DE" dirty="0" err="1"/>
              <a:t>When</a:t>
            </a:r>
            <a:r>
              <a:rPr lang="de-DE" dirty="0"/>
              <a:t> </a:t>
            </a:r>
            <a:r>
              <a:rPr lang="de-DE" dirty="0" err="1"/>
              <a:t>school</a:t>
            </a:r>
            <a:r>
              <a:rPr lang="de-DE" dirty="0"/>
              <a:t> </a:t>
            </a:r>
            <a:r>
              <a:rPr lang="de-DE" dirty="0" err="1"/>
              <a:t>curriculum</a:t>
            </a:r>
            <a:r>
              <a:rPr lang="de-DE" dirty="0"/>
              <a:t> </a:t>
            </a:r>
            <a:r>
              <a:rPr lang="de-DE" dirty="0" err="1"/>
              <a:t>is</a:t>
            </a:r>
            <a:r>
              <a:rPr lang="de-DE" dirty="0"/>
              <a:t> </a:t>
            </a:r>
            <a:r>
              <a:rPr lang="de-DE" dirty="0" err="1"/>
              <a:t>insufficient</a:t>
            </a:r>
            <a:r>
              <a:rPr lang="de-DE" dirty="0"/>
              <a:t> in </a:t>
            </a:r>
            <a:r>
              <a:rPr lang="de-DE" dirty="0" err="1"/>
              <a:t>incorporating</a:t>
            </a:r>
            <a:r>
              <a:rPr lang="de-DE" dirty="0"/>
              <a:t> </a:t>
            </a:r>
            <a:r>
              <a:rPr lang="de-DE" dirty="0" err="1"/>
              <a:t>social</a:t>
            </a:r>
            <a:r>
              <a:rPr lang="de-DE" dirty="0"/>
              <a:t> </a:t>
            </a:r>
            <a:r>
              <a:rPr lang="de-DE" dirty="0" err="1"/>
              <a:t>justice</a:t>
            </a:r>
            <a:r>
              <a:rPr lang="de-DE" dirty="0"/>
              <a:t> </a:t>
            </a:r>
            <a:r>
              <a:rPr lang="de-DE" dirty="0" err="1"/>
              <a:t>and</a:t>
            </a:r>
            <a:r>
              <a:rPr lang="de-DE" dirty="0"/>
              <a:t> </a:t>
            </a:r>
            <a:r>
              <a:rPr lang="de-DE" dirty="0" err="1"/>
              <a:t>values</a:t>
            </a:r>
            <a:r>
              <a:rPr lang="de-DE" dirty="0"/>
              <a:t> in </a:t>
            </a:r>
            <a:r>
              <a:rPr lang="de-DE" dirty="0" err="1" smtClean="0"/>
              <a:t>youth</a:t>
            </a:r>
            <a:r>
              <a:rPr lang="de-DE" dirty="0" smtClean="0"/>
              <a:t>“.  </a:t>
            </a:r>
          </a:p>
          <a:p>
            <a:pPr algn="just">
              <a:defRPr/>
            </a:pPr>
            <a:endParaRPr lang="de-DE" b="1" dirty="0"/>
          </a:p>
          <a:p>
            <a:pPr algn="just">
              <a:defRPr/>
            </a:pPr>
            <a:endParaRPr lang="de-DE" b="1" dirty="0" smtClean="0"/>
          </a:p>
          <a:p>
            <a:pPr algn="just">
              <a:defRPr/>
            </a:pPr>
            <a:endParaRPr lang="de-DE" b="1" dirty="0"/>
          </a:p>
          <a:p>
            <a:pPr algn="just">
              <a:defRPr/>
            </a:pPr>
            <a:endParaRPr lang="de-DE" sz="1100" dirty="0" smtClean="0">
              <a:latin typeface="Times New Roman" panose="02020603050405020304" pitchFamily="18" charset="0"/>
              <a:cs typeface="Times New Roman" panose="02020603050405020304" pitchFamily="18" charset="0"/>
            </a:endParaRPr>
          </a:p>
          <a:p>
            <a:pPr algn="just">
              <a:defRPr/>
            </a:pPr>
            <a:endParaRPr lang="de-DE" sz="1100" dirty="0">
              <a:latin typeface="Times New Roman" panose="02020603050405020304" pitchFamily="18" charset="0"/>
              <a:cs typeface="Times New Roman" panose="02020603050405020304" pitchFamily="18" charset="0"/>
            </a:endParaRPr>
          </a:p>
          <a:p>
            <a:pPr algn="just">
              <a:defRPr/>
            </a:pPr>
            <a:endParaRPr lang="de-DE" sz="1100" dirty="0" smtClean="0">
              <a:latin typeface="Times New Roman" panose="02020603050405020304" pitchFamily="18" charset="0"/>
              <a:cs typeface="Times New Roman" panose="02020603050405020304" pitchFamily="18" charset="0"/>
            </a:endParaRPr>
          </a:p>
          <a:p>
            <a:pPr algn="just">
              <a:defRPr/>
            </a:pPr>
            <a:endParaRPr lang="de-DE" sz="1100" dirty="0" smtClean="0">
              <a:latin typeface="Times New Roman" panose="02020603050405020304" pitchFamily="18" charset="0"/>
              <a:cs typeface="Times New Roman" panose="02020603050405020304" pitchFamily="18" charset="0"/>
            </a:endParaRPr>
          </a:p>
          <a:p>
            <a:pPr algn="just">
              <a:defRPr/>
            </a:pPr>
            <a:endParaRPr lang="de-DE" sz="1100" dirty="0">
              <a:latin typeface="Times New Roman" panose="02020603050405020304" pitchFamily="18" charset="0"/>
              <a:cs typeface="Times New Roman" panose="02020603050405020304" pitchFamily="18" charset="0"/>
            </a:endParaRPr>
          </a:p>
          <a:p>
            <a:pPr algn="just">
              <a:defRPr/>
            </a:pPr>
            <a:r>
              <a:rPr lang="de-DE" sz="1100" dirty="0" err="1" smtClean="0">
                <a:latin typeface="Times New Roman" panose="02020603050405020304" pitchFamily="18" charset="0"/>
                <a:cs typeface="Times New Roman" panose="02020603050405020304" pitchFamily="18" charset="0"/>
              </a:rPr>
              <a:t>Univi</a:t>
            </a:r>
            <a:r>
              <a:rPr lang="de-DE" sz="1100" dirty="0" smtClean="0">
                <a:latin typeface="Times New Roman" panose="02020603050405020304" pitchFamily="18" charset="0"/>
                <a:cs typeface="Times New Roman" panose="02020603050405020304" pitchFamily="18" charset="0"/>
              </a:rPr>
              <a:t>. Prof. </a:t>
            </a:r>
            <a:r>
              <a:rPr lang="de-DE" sz="1100" dirty="0" err="1" smtClean="0">
                <a:latin typeface="Times New Roman" panose="02020603050405020304" pitchFamily="18" charset="0"/>
                <a:cs typeface="Times New Roman" panose="02020603050405020304" pitchFamily="18" charset="0"/>
              </a:rPr>
              <a:t>Dr.Henning</a:t>
            </a:r>
            <a:r>
              <a:rPr lang="de-DE" sz="1100" dirty="0" smtClean="0">
                <a:latin typeface="Times New Roman" panose="02020603050405020304" pitchFamily="18" charset="0"/>
                <a:cs typeface="Times New Roman" panose="02020603050405020304" pitchFamily="18" charset="0"/>
              </a:rPr>
              <a:t> </a:t>
            </a:r>
            <a:r>
              <a:rPr lang="de-DE" sz="1100" dirty="0" err="1" smtClean="0">
                <a:latin typeface="Times New Roman" panose="02020603050405020304" pitchFamily="18" charset="0"/>
                <a:cs typeface="Times New Roman" panose="02020603050405020304" pitchFamily="18" charset="0"/>
              </a:rPr>
              <a:t>Schluß</a:t>
            </a:r>
            <a:r>
              <a:rPr lang="de-DE" sz="1100" dirty="0" smtClean="0">
                <a:latin typeface="Times New Roman" panose="02020603050405020304" pitchFamily="18" charset="0"/>
                <a:cs typeface="Times New Roman" panose="02020603050405020304" pitchFamily="18" charset="0"/>
              </a:rPr>
              <a:t>, University </a:t>
            </a:r>
            <a:r>
              <a:rPr lang="de-DE" sz="1100" dirty="0" err="1" smtClean="0">
                <a:latin typeface="Times New Roman" panose="02020603050405020304" pitchFamily="18" charset="0"/>
                <a:cs typeface="Times New Roman" panose="02020603050405020304" pitchFamily="18" charset="0"/>
              </a:rPr>
              <a:t>of</a:t>
            </a:r>
            <a:r>
              <a:rPr lang="de-DE" sz="1100" dirty="0" smtClean="0">
                <a:latin typeface="Times New Roman" panose="02020603050405020304" pitchFamily="18" charset="0"/>
                <a:cs typeface="Times New Roman" panose="02020603050405020304" pitchFamily="18" charset="0"/>
              </a:rPr>
              <a:t> Vienna</a:t>
            </a:r>
            <a:endParaRPr lang="en-US" sz="1100" dirty="0">
              <a:latin typeface="Times New Roman" panose="02020603050405020304" pitchFamily="18" charset="0"/>
              <a:cs typeface="Times New Roman" panose="02020603050405020304" pitchFamily="18" charset="0"/>
            </a:endParaRPr>
          </a:p>
          <a:p>
            <a:pPr algn="just">
              <a:defRPr/>
            </a:pPr>
            <a:endParaRPr lang="en-US" sz="1100" dirty="0" smtClean="0">
              <a:latin typeface="Times New Roman" panose="02020603050405020304" pitchFamily="18" charset="0"/>
              <a:cs typeface="Times New Roman" panose="02020603050405020304" pitchFamily="18" charset="0"/>
            </a:endParaRPr>
          </a:p>
          <a:p>
            <a:pPr>
              <a:defRPr/>
            </a:pPr>
            <a:endParaRPr lang="en-US" dirty="0"/>
          </a:p>
          <a:p>
            <a:pPr>
              <a:defRPr/>
            </a:pPr>
            <a:endParaRPr lang="en-US" dirty="0" smtClean="0"/>
          </a:p>
          <a:p>
            <a:pPr>
              <a:defRPr/>
            </a:pPr>
            <a:endParaRPr lang="en-US" dirty="0" smtClean="0"/>
          </a:p>
          <a:p>
            <a:pPr>
              <a:defRPr/>
            </a:pPr>
            <a:endParaRPr lang="en-US" dirty="0"/>
          </a:p>
          <a:p>
            <a:pPr>
              <a:defRPr/>
            </a:pPr>
            <a:endParaRPr lang="en-US" dirty="0" smtClean="0"/>
          </a:p>
          <a:p>
            <a:pPr>
              <a:defRPr/>
            </a:pPr>
            <a:endParaRPr lang="en-US" dirty="0"/>
          </a:p>
          <a:p>
            <a:pPr>
              <a:defRPr/>
            </a:pPr>
            <a:endParaRPr lang="en-US" sz="1200" dirty="0" smtClean="0"/>
          </a:p>
          <a:p>
            <a:pPr>
              <a:defRPr/>
            </a:pPr>
            <a:endParaRPr lang="en-US" sz="1200" dirty="0"/>
          </a:p>
          <a:p>
            <a:pPr>
              <a:defRPr/>
            </a:pPr>
            <a:r>
              <a:rPr lang="en-US" sz="1200" dirty="0" smtClean="0"/>
              <a:t>Influential </a:t>
            </a:r>
            <a:r>
              <a:rPr lang="en-US" sz="1200" dirty="0" err="1" smtClean="0"/>
              <a:t>Brundtland</a:t>
            </a:r>
            <a:r>
              <a:rPr lang="en-US" sz="1200" dirty="0" smtClean="0"/>
              <a:t> report ‘Our Common Future’ (World Commission on Environment and Development, 1987, </a:t>
            </a:r>
            <a:r>
              <a:rPr lang="en-US" sz="1200" dirty="0" smtClean="0">
                <a:hlinkClick r:id="rId3"/>
              </a:rPr>
              <a:t>http://www.un-documents.net/ocf-ov.htm#I.3</a:t>
            </a:r>
            <a:r>
              <a:rPr lang="en-US" sz="1200" dirty="0" smtClean="0"/>
              <a:t>) </a:t>
            </a:r>
            <a:endParaRPr lang="en-US" sz="1200" dirty="0"/>
          </a:p>
        </p:txBody>
      </p:sp>
      <p:pic>
        <p:nvPicPr>
          <p:cNvPr id="2058" name="Picture 10" descr="Nation clipar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412776"/>
            <a:ext cx="4211960"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903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lumMod val="75000"/>
                  </a:schemeClr>
                </a:solidFill>
                <a:latin typeface="Bodoni MT Condensed" panose="02070606080606020203" pitchFamily="18" charset="0"/>
              </a:rPr>
              <a:t>Barrier in National Development</a:t>
            </a:r>
            <a:endParaRPr lang="en-GB" sz="3200" b="1" dirty="0">
              <a:latin typeface="Bodoni MT Condensed" panose="02070606080606020203" pitchFamily="18" charset="0"/>
            </a:endParaRPr>
          </a:p>
        </p:txBody>
      </p:sp>
      <p:sp>
        <p:nvSpPr>
          <p:cNvPr id="7" name="TextBox 6"/>
          <p:cNvSpPr txBox="1"/>
          <p:nvPr/>
        </p:nvSpPr>
        <p:spPr>
          <a:xfrm>
            <a:off x="1382849" y="1700808"/>
            <a:ext cx="3333168" cy="8032968"/>
          </a:xfrm>
          <a:prstGeom prst="rect">
            <a:avLst/>
          </a:prstGeom>
          <a:noFill/>
        </p:spPr>
        <p:txBody>
          <a:bodyPr wrap="square" rtlCol="0">
            <a:spAutoFit/>
          </a:bodyPr>
          <a:lstStyle/>
          <a:p>
            <a:pPr algn="just">
              <a:defRPr/>
            </a:pPr>
            <a:r>
              <a:rPr lang="de-DE" dirty="0" smtClean="0"/>
              <a:t> In Pakistan, </a:t>
            </a:r>
            <a:r>
              <a:rPr lang="de-DE" dirty="0" err="1"/>
              <a:t>more</a:t>
            </a:r>
            <a:r>
              <a:rPr lang="de-DE" dirty="0"/>
              <a:t>  </a:t>
            </a:r>
            <a:r>
              <a:rPr lang="de-DE" dirty="0" err="1"/>
              <a:t>than</a:t>
            </a:r>
            <a:r>
              <a:rPr lang="de-DE" dirty="0"/>
              <a:t> 70 </a:t>
            </a:r>
            <a:r>
              <a:rPr lang="de-DE" dirty="0" err="1"/>
              <a:t>percent</a:t>
            </a:r>
            <a:r>
              <a:rPr lang="de-DE" dirty="0"/>
              <a:t> </a:t>
            </a:r>
            <a:r>
              <a:rPr lang="de-DE" dirty="0" err="1"/>
              <a:t>teachers</a:t>
            </a:r>
            <a:r>
              <a:rPr lang="de-DE" dirty="0"/>
              <a:t> </a:t>
            </a:r>
            <a:r>
              <a:rPr lang="de-DE" dirty="0" err="1"/>
              <a:t>teaching</a:t>
            </a:r>
            <a:r>
              <a:rPr lang="de-DE" dirty="0"/>
              <a:t> at </a:t>
            </a:r>
            <a:r>
              <a:rPr lang="de-DE" dirty="0" err="1"/>
              <a:t>primary</a:t>
            </a:r>
            <a:r>
              <a:rPr lang="de-DE" dirty="0"/>
              <a:t> </a:t>
            </a:r>
            <a:r>
              <a:rPr lang="de-DE" dirty="0" err="1"/>
              <a:t>school</a:t>
            </a:r>
            <a:r>
              <a:rPr lang="de-DE" dirty="0"/>
              <a:t> </a:t>
            </a:r>
            <a:r>
              <a:rPr lang="de-DE" dirty="0" err="1"/>
              <a:t>level</a:t>
            </a:r>
            <a:r>
              <a:rPr lang="de-DE" dirty="0"/>
              <a:t> </a:t>
            </a:r>
            <a:r>
              <a:rPr lang="de-DE" dirty="0" err="1" smtClean="0"/>
              <a:t>are</a:t>
            </a:r>
            <a:r>
              <a:rPr lang="de-DE" dirty="0" smtClean="0"/>
              <a:t> </a:t>
            </a:r>
            <a:r>
              <a:rPr lang="de-DE" dirty="0" err="1"/>
              <a:t>entirely</a:t>
            </a:r>
            <a:r>
              <a:rPr lang="de-DE" dirty="0"/>
              <a:t> not </a:t>
            </a:r>
            <a:r>
              <a:rPr lang="de-DE" dirty="0" err="1"/>
              <a:t>interested</a:t>
            </a:r>
            <a:r>
              <a:rPr lang="de-DE" dirty="0"/>
              <a:t> in </a:t>
            </a:r>
            <a:r>
              <a:rPr lang="de-DE" dirty="0" err="1"/>
              <a:t>joining</a:t>
            </a:r>
            <a:r>
              <a:rPr lang="de-DE" dirty="0"/>
              <a:t> </a:t>
            </a:r>
            <a:r>
              <a:rPr lang="de-DE" dirty="0" err="1"/>
              <a:t>the</a:t>
            </a:r>
            <a:r>
              <a:rPr lang="de-DE" dirty="0"/>
              <a:t> </a:t>
            </a:r>
            <a:r>
              <a:rPr lang="de-DE" dirty="0" err="1"/>
              <a:t>profession</a:t>
            </a:r>
            <a:r>
              <a:rPr lang="de-DE" dirty="0"/>
              <a:t> </a:t>
            </a:r>
            <a:r>
              <a:rPr lang="de-DE" dirty="0" err="1"/>
              <a:t>of</a:t>
            </a:r>
            <a:r>
              <a:rPr lang="de-DE" dirty="0"/>
              <a:t> </a:t>
            </a:r>
            <a:r>
              <a:rPr lang="de-DE" dirty="0" err="1"/>
              <a:t>teaching</a:t>
            </a:r>
            <a:r>
              <a:rPr lang="de-DE" dirty="0"/>
              <a:t> </a:t>
            </a:r>
            <a:r>
              <a:rPr lang="de-DE" dirty="0" err="1"/>
              <a:t>and</a:t>
            </a:r>
            <a:r>
              <a:rPr lang="de-DE" dirty="0"/>
              <a:t> </a:t>
            </a:r>
            <a:r>
              <a:rPr lang="de-DE" dirty="0" err="1"/>
              <a:t>they</a:t>
            </a:r>
            <a:r>
              <a:rPr lang="de-DE" dirty="0"/>
              <a:t> </a:t>
            </a:r>
            <a:r>
              <a:rPr lang="de-DE" dirty="0" err="1"/>
              <a:t>joined</a:t>
            </a:r>
            <a:r>
              <a:rPr lang="de-DE" dirty="0"/>
              <a:t> </a:t>
            </a:r>
            <a:r>
              <a:rPr lang="de-DE" dirty="0" err="1"/>
              <a:t>this</a:t>
            </a:r>
            <a:r>
              <a:rPr lang="de-DE" dirty="0"/>
              <a:t> </a:t>
            </a:r>
            <a:r>
              <a:rPr lang="de-DE" dirty="0" err="1"/>
              <a:t>profession</a:t>
            </a:r>
            <a:r>
              <a:rPr lang="de-DE" dirty="0"/>
              <a:t> just </a:t>
            </a:r>
            <a:r>
              <a:rPr lang="de-DE" dirty="0" err="1"/>
              <a:t>as</a:t>
            </a:r>
            <a:r>
              <a:rPr lang="de-DE" dirty="0"/>
              <a:t> a </a:t>
            </a:r>
            <a:r>
              <a:rPr lang="de-DE" dirty="0" err="1"/>
              <a:t>source</a:t>
            </a:r>
            <a:r>
              <a:rPr lang="de-DE" dirty="0"/>
              <a:t> </a:t>
            </a:r>
            <a:r>
              <a:rPr lang="de-DE" dirty="0" err="1"/>
              <a:t>of</a:t>
            </a:r>
            <a:r>
              <a:rPr lang="de-DE" dirty="0"/>
              <a:t> </a:t>
            </a:r>
            <a:r>
              <a:rPr lang="de-DE" dirty="0" err="1" smtClean="0"/>
              <a:t>earning</a:t>
            </a:r>
            <a:r>
              <a:rPr lang="de-DE" dirty="0" smtClean="0"/>
              <a:t>. Most </a:t>
            </a:r>
            <a:r>
              <a:rPr lang="de-DE" dirty="0" err="1"/>
              <a:t>of</a:t>
            </a:r>
            <a:r>
              <a:rPr lang="de-DE" dirty="0"/>
              <a:t> </a:t>
            </a:r>
            <a:r>
              <a:rPr lang="de-DE" dirty="0" err="1"/>
              <a:t>the</a:t>
            </a:r>
            <a:r>
              <a:rPr lang="de-DE" dirty="0"/>
              <a:t> </a:t>
            </a:r>
            <a:r>
              <a:rPr lang="de-DE" dirty="0" err="1"/>
              <a:t>school</a:t>
            </a:r>
            <a:r>
              <a:rPr lang="de-DE" dirty="0"/>
              <a:t> </a:t>
            </a:r>
            <a:r>
              <a:rPr lang="de-DE" dirty="0" err="1"/>
              <a:t>teachers</a:t>
            </a:r>
            <a:r>
              <a:rPr lang="de-DE" dirty="0"/>
              <a:t> </a:t>
            </a:r>
            <a:r>
              <a:rPr lang="de-DE" dirty="0" err="1" smtClean="0"/>
              <a:t>failed</a:t>
            </a:r>
            <a:r>
              <a:rPr lang="de-DE" dirty="0"/>
              <a:t> </a:t>
            </a:r>
            <a:r>
              <a:rPr lang="de-DE" dirty="0" smtClean="0"/>
              <a:t>in </a:t>
            </a:r>
            <a:r>
              <a:rPr lang="de-DE" dirty="0" err="1"/>
              <a:t>promoting</a:t>
            </a:r>
            <a:r>
              <a:rPr lang="de-DE" dirty="0"/>
              <a:t> </a:t>
            </a:r>
            <a:r>
              <a:rPr lang="de-DE" dirty="0" err="1"/>
              <a:t>learning</a:t>
            </a:r>
            <a:r>
              <a:rPr lang="de-DE" dirty="0"/>
              <a:t> </a:t>
            </a:r>
            <a:r>
              <a:rPr lang="de-DE" dirty="0" err="1"/>
              <a:t>interest</a:t>
            </a:r>
            <a:r>
              <a:rPr lang="de-DE" dirty="0"/>
              <a:t> in </a:t>
            </a:r>
            <a:r>
              <a:rPr lang="de-DE" dirty="0" err="1"/>
              <a:t>the</a:t>
            </a:r>
            <a:r>
              <a:rPr lang="de-DE" dirty="0"/>
              <a:t> </a:t>
            </a:r>
            <a:r>
              <a:rPr lang="de-DE" dirty="0" err="1"/>
              <a:t>student</a:t>
            </a:r>
            <a:r>
              <a:rPr lang="de-DE" dirty="0"/>
              <a:t>. In </a:t>
            </a:r>
            <a:r>
              <a:rPr lang="de-DE" dirty="0" err="1"/>
              <a:t>this</a:t>
            </a:r>
            <a:r>
              <a:rPr lang="de-DE" dirty="0"/>
              <a:t> </a:t>
            </a:r>
            <a:r>
              <a:rPr lang="de-DE" dirty="0" err="1"/>
              <a:t>situation</a:t>
            </a:r>
            <a:r>
              <a:rPr lang="de-DE" dirty="0"/>
              <a:t>, </a:t>
            </a:r>
            <a:r>
              <a:rPr lang="de-DE" dirty="0" err="1"/>
              <a:t>how</a:t>
            </a:r>
            <a:r>
              <a:rPr lang="de-DE" dirty="0"/>
              <a:t> </a:t>
            </a:r>
            <a:r>
              <a:rPr lang="de-DE" dirty="0" err="1"/>
              <a:t>could</a:t>
            </a:r>
            <a:r>
              <a:rPr lang="de-DE" dirty="0"/>
              <a:t> </a:t>
            </a:r>
            <a:r>
              <a:rPr lang="de-DE" dirty="0" err="1" smtClean="0"/>
              <a:t>we</a:t>
            </a:r>
            <a:r>
              <a:rPr lang="de-DE" dirty="0" smtClean="0"/>
              <a:t> </a:t>
            </a:r>
            <a:r>
              <a:rPr lang="de-DE" dirty="0" err="1" smtClean="0"/>
              <a:t>expect</a:t>
            </a:r>
            <a:r>
              <a:rPr lang="de-DE" dirty="0" smtClean="0"/>
              <a:t> </a:t>
            </a:r>
            <a:r>
              <a:rPr lang="de-DE" dirty="0" err="1"/>
              <a:t>that</a:t>
            </a:r>
            <a:r>
              <a:rPr lang="de-DE" dirty="0"/>
              <a:t> </a:t>
            </a:r>
            <a:r>
              <a:rPr lang="de-DE" dirty="0" err="1"/>
              <a:t>your</a:t>
            </a:r>
            <a:r>
              <a:rPr lang="de-DE" dirty="0"/>
              <a:t> </a:t>
            </a:r>
            <a:r>
              <a:rPr lang="de-DE" dirty="0" err="1"/>
              <a:t>new</a:t>
            </a:r>
            <a:r>
              <a:rPr lang="de-DE" dirty="0"/>
              <a:t> </a:t>
            </a:r>
            <a:r>
              <a:rPr lang="de-DE" dirty="0" err="1"/>
              <a:t>generation</a:t>
            </a:r>
            <a:r>
              <a:rPr lang="de-DE" dirty="0"/>
              <a:t> </a:t>
            </a:r>
            <a:r>
              <a:rPr lang="de-DE" dirty="0" err="1"/>
              <a:t>would</a:t>
            </a:r>
            <a:r>
              <a:rPr lang="de-DE" dirty="0"/>
              <a:t> </a:t>
            </a:r>
            <a:r>
              <a:rPr lang="de-DE" dirty="0" err="1"/>
              <a:t>be</a:t>
            </a:r>
            <a:r>
              <a:rPr lang="de-DE" dirty="0"/>
              <a:t> </a:t>
            </a:r>
            <a:r>
              <a:rPr lang="de-DE" dirty="0" err="1"/>
              <a:t>responsible</a:t>
            </a:r>
            <a:r>
              <a:rPr lang="de-DE" dirty="0"/>
              <a:t> </a:t>
            </a:r>
            <a:r>
              <a:rPr lang="de-DE" dirty="0" err="1"/>
              <a:t>for</a:t>
            </a:r>
            <a:r>
              <a:rPr lang="de-DE" dirty="0"/>
              <a:t> national </a:t>
            </a:r>
            <a:r>
              <a:rPr lang="de-DE" dirty="0" err="1"/>
              <a:t>development</a:t>
            </a:r>
            <a:r>
              <a:rPr lang="de-DE" dirty="0"/>
              <a:t>. </a:t>
            </a:r>
            <a:endParaRPr lang="de-DE" b="1" dirty="0"/>
          </a:p>
          <a:p>
            <a:pPr algn="just">
              <a:defRPr/>
            </a:pPr>
            <a:endParaRPr lang="de-DE" b="1" dirty="0" smtClean="0"/>
          </a:p>
          <a:p>
            <a:pPr algn="just">
              <a:defRPr/>
            </a:pPr>
            <a:endParaRPr lang="de-DE" b="1" dirty="0"/>
          </a:p>
          <a:p>
            <a:pPr algn="just">
              <a:defRPr/>
            </a:pPr>
            <a:endParaRPr lang="de-DE" sz="1100" dirty="0">
              <a:latin typeface="Times New Roman" panose="02020603050405020304" pitchFamily="18" charset="0"/>
              <a:cs typeface="Times New Roman" panose="02020603050405020304" pitchFamily="18" charset="0"/>
            </a:endParaRPr>
          </a:p>
          <a:p>
            <a:pPr algn="just">
              <a:defRPr/>
            </a:pPr>
            <a:endParaRPr lang="de-DE" sz="1100" dirty="0" smtClean="0">
              <a:latin typeface="Times New Roman" panose="02020603050405020304" pitchFamily="18" charset="0"/>
              <a:cs typeface="Times New Roman" panose="02020603050405020304" pitchFamily="18" charset="0"/>
            </a:endParaRPr>
          </a:p>
          <a:p>
            <a:pPr algn="just">
              <a:defRPr/>
            </a:pPr>
            <a:endParaRPr lang="de-DE" sz="1100" dirty="0" smtClean="0">
              <a:latin typeface="Times New Roman" panose="02020603050405020304" pitchFamily="18" charset="0"/>
              <a:cs typeface="Times New Roman" panose="02020603050405020304" pitchFamily="18" charset="0"/>
            </a:endParaRPr>
          </a:p>
          <a:p>
            <a:pPr algn="just">
              <a:defRPr/>
            </a:pPr>
            <a:endParaRPr lang="de-DE" sz="1100" dirty="0">
              <a:latin typeface="Times New Roman" panose="02020603050405020304" pitchFamily="18" charset="0"/>
              <a:cs typeface="Times New Roman" panose="02020603050405020304" pitchFamily="18" charset="0"/>
            </a:endParaRPr>
          </a:p>
          <a:p>
            <a:pPr algn="just">
              <a:defRPr/>
            </a:pPr>
            <a:r>
              <a:rPr lang="de-DE" sz="1100" dirty="0" err="1" smtClean="0">
                <a:latin typeface="Times New Roman" panose="02020603050405020304" pitchFamily="18" charset="0"/>
                <a:cs typeface="Times New Roman" panose="02020603050405020304" pitchFamily="18" charset="0"/>
              </a:rPr>
              <a:t>Univi</a:t>
            </a:r>
            <a:r>
              <a:rPr lang="de-DE" sz="1100" dirty="0" smtClean="0">
                <a:latin typeface="Times New Roman" panose="02020603050405020304" pitchFamily="18" charset="0"/>
                <a:cs typeface="Times New Roman" panose="02020603050405020304" pitchFamily="18" charset="0"/>
              </a:rPr>
              <a:t>. Prof. </a:t>
            </a:r>
            <a:r>
              <a:rPr lang="de-DE" sz="1100" dirty="0" err="1" smtClean="0">
                <a:latin typeface="Times New Roman" panose="02020603050405020304" pitchFamily="18" charset="0"/>
                <a:cs typeface="Times New Roman" panose="02020603050405020304" pitchFamily="18" charset="0"/>
              </a:rPr>
              <a:t>Dr.Henning</a:t>
            </a:r>
            <a:r>
              <a:rPr lang="de-DE" sz="1100" dirty="0" smtClean="0">
                <a:latin typeface="Times New Roman" panose="02020603050405020304" pitchFamily="18" charset="0"/>
                <a:cs typeface="Times New Roman" panose="02020603050405020304" pitchFamily="18" charset="0"/>
              </a:rPr>
              <a:t> </a:t>
            </a:r>
            <a:r>
              <a:rPr lang="de-DE" sz="1100" dirty="0" err="1" smtClean="0">
                <a:latin typeface="Times New Roman" panose="02020603050405020304" pitchFamily="18" charset="0"/>
                <a:cs typeface="Times New Roman" panose="02020603050405020304" pitchFamily="18" charset="0"/>
              </a:rPr>
              <a:t>Schluß</a:t>
            </a:r>
            <a:r>
              <a:rPr lang="de-DE" sz="1100" dirty="0" smtClean="0">
                <a:latin typeface="Times New Roman" panose="02020603050405020304" pitchFamily="18" charset="0"/>
                <a:cs typeface="Times New Roman" panose="02020603050405020304" pitchFamily="18" charset="0"/>
              </a:rPr>
              <a:t>, University </a:t>
            </a:r>
            <a:r>
              <a:rPr lang="de-DE" sz="1100" dirty="0" err="1" smtClean="0">
                <a:latin typeface="Times New Roman" panose="02020603050405020304" pitchFamily="18" charset="0"/>
                <a:cs typeface="Times New Roman" panose="02020603050405020304" pitchFamily="18" charset="0"/>
              </a:rPr>
              <a:t>of</a:t>
            </a:r>
            <a:r>
              <a:rPr lang="de-DE" sz="1100" dirty="0" smtClean="0">
                <a:latin typeface="Times New Roman" panose="02020603050405020304" pitchFamily="18" charset="0"/>
                <a:cs typeface="Times New Roman" panose="02020603050405020304" pitchFamily="18" charset="0"/>
              </a:rPr>
              <a:t> Vienna</a:t>
            </a:r>
            <a:endParaRPr lang="en-US" sz="1100" dirty="0">
              <a:latin typeface="Times New Roman" panose="02020603050405020304" pitchFamily="18" charset="0"/>
              <a:cs typeface="Times New Roman" panose="02020603050405020304" pitchFamily="18" charset="0"/>
            </a:endParaRPr>
          </a:p>
          <a:p>
            <a:pPr algn="just">
              <a:defRPr/>
            </a:pPr>
            <a:endParaRPr lang="en-US" sz="1100" dirty="0" smtClean="0">
              <a:latin typeface="Times New Roman" panose="02020603050405020304" pitchFamily="18" charset="0"/>
              <a:cs typeface="Times New Roman" panose="02020603050405020304" pitchFamily="18" charset="0"/>
            </a:endParaRPr>
          </a:p>
          <a:p>
            <a:pPr>
              <a:defRPr/>
            </a:pPr>
            <a:endParaRPr lang="en-US" dirty="0"/>
          </a:p>
          <a:p>
            <a:pPr>
              <a:defRPr/>
            </a:pPr>
            <a:endParaRPr lang="en-US" dirty="0" smtClean="0"/>
          </a:p>
          <a:p>
            <a:pPr>
              <a:defRPr/>
            </a:pPr>
            <a:endParaRPr lang="en-US" dirty="0" smtClean="0"/>
          </a:p>
          <a:p>
            <a:pPr>
              <a:defRPr/>
            </a:pPr>
            <a:endParaRPr lang="en-US" dirty="0"/>
          </a:p>
          <a:p>
            <a:pPr>
              <a:defRPr/>
            </a:pPr>
            <a:endParaRPr lang="en-US" dirty="0" smtClean="0"/>
          </a:p>
          <a:p>
            <a:pPr>
              <a:defRPr/>
            </a:pPr>
            <a:endParaRPr lang="en-US" dirty="0"/>
          </a:p>
          <a:p>
            <a:pPr>
              <a:defRPr/>
            </a:pPr>
            <a:endParaRPr lang="en-US" sz="1200" dirty="0" smtClean="0"/>
          </a:p>
          <a:p>
            <a:pPr>
              <a:defRPr/>
            </a:pPr>
            <a:endParaRPr lang="en-US" sz="1200" dirty="0"/>
          </a:p>
          <a:p>
            <a:pPr>
              <a:defRPr/>
            </a:pPr>
            <a:r>
              <a:rPr lang="en-US" sz="1200" dirty="0" smtClean="0"/>
              <a:t>Influential </a:t>
            </a:r>
            <a:r>
              <a:rPr lang="en-US" sz="1200" dirty="0" err="1" smtClean="0"/>
              <a:t>Brundtland</a:t>
            </a:r>
            <a:r>
              <a:rPr lang="en-US" sz="1200" dirty="0" smtClean="0"/>
              <a:t> report ‘Our Common Future’ (World Commission on Environment and Development, 1987, </a:t>
            </a:r>
            <a:r>
              <a:rPr lang="en-US" sz="1200" dirty="0" smtClean="0">
                <a:hlinkClick r:id="rId3"/>
              </a:rPr>
              <a:t>http://www.un-documents.net/ocf-ov.htm#I.3</a:t>
            </a:r>
            <a:r>
              <a:rPr lang="en-US" sz="1200" dirty="0" smtClean="0"/>
              <a:t>) </a:t>
            </a:r>
            <a:endParaRPr lang="en-US" sz="1200" dirty="0"/>
          </a:p>
        </p:txBody>
      </p:sp>
      <p:pic>
        <p:nvPicPr>
          <p:cNvPr id="2058" name="Picture 10" descr="Nation clipar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412776"/>
            <a:ext cx="4211960"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540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lumMod val="75000"/>
                  </a:schemeClr>
                </a:solidFill>
                <a:latin typeface="Bodoni MT Condensed" panose="02070606080606020203" pitchFamily="18" charset="0"/>
              </a:rPr>
              <a:t>Identity of National Development</a:t>
            </a:r>
            <a:endParaRPr lang="en-GB" sz="3200" b="1" dirty="0">
              <a:latin typeface="Bodoni MT Condensed" panose="02070606080606020203" pitchFamily="18" charset="0"/>
            </a:endParaRPr>
          </a:p>
        </p:txBody>
      </p:sp>
      <p:sp>
        <p:nvSpPr>
          <p:cNvPr id="7" name="TextBox 6"/>
          <p:cNvSpPr txBox="1"/>
          <p:nvPr/>
        </p:nvSpPr>
        <p:spPr>
          <a:xfrm>
            <a:off x="179512" y="1556792"/>
            <a:ext cx="6055810" cy="7755969"/>
          </a:xfrm>
          <a:prstGeom prst="rect">
            <a:avLst/>
          </a:prstGeom>
          <a:noFill/>
        </p:spPr>
        <p:txBody>
          <a:bodyPr wrap="square" rtlCol="0">
            <a:spAutoFit/>
          </a:bodyPr>
          <a:lstStyle/>
          <a:p>
            <a:pPr algn="just"/>
            <a:r>
              <a:rPr lang="en-GB" dirty="0" smtClean="0"/>
              <a:t>“Its true that identity of national development can be found from the existing gaps and barriers between education policies and practices in any nation of the world”. </a:t>
            </a:r>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smtClean="0"/>
          </a:p>
          <a:p>
            <a:pPr algn="just"/>
            <a:endParaRPr lang="en-GB" dirty="0"/>
          </a:p>
          <a:p>
            <a:pPr algn="just"/>
            <a:endParaRPr lang="en-GB" dirty="0" smtClean="0"/>
          </a:p>
          <a:p>
            <a:pPr algn="just"/>
            <a:r>
              <a:rPr lang="en-GB" sz="1200" dirty="0" smtClean="0"/>
              <a:t>Paresh.J(2017) Role of Education in National Development; </a:t>
            </a:r>
            <a:r>
              <a:rPr lang="en-GB" sz="1200" dirty="0" err="1" smtClean="0"/>
              <a:t>Semur</a:t>
            </a:r>
            <a:r>
              <a:rPr lang="en-GB" sz="1200" dirty="0" smtClean="0"/>
              <a:t> </a:t>
            </a:r>
            <a:r>
              <a:rPr lang="en-GB" sz="1200" dirty="0" err="1" smtClean="0"/>
              <a:t>Publishers.Brazil</a:t>
            </a:r>
            <a:endParaRPr lang="en-GB" sz="1200" dirty="0" smtClean="0"/>
          </a:p>
          <a:p>
            <a:endParaRPr lang="en-GB" dirty="0"/>
          </a:p>
          <a:p>
            <a:pPr algn="just"/>
            <a:endParaRPr lang="en-GB" dirty="0"/>
          </a:p>
          <a:p>
            <a:pPr algn="just"/>
            <a:r>
              <a:rPr lang="en-GB" dirty="0"/>
              <a:t> </a:t>
            </a:r>
            <a:r>
              <a:rPr lang="en-GB" dirty="0" smtClean="0"/>
              <a:t> </a:t>
            </a:r>
            <a:endParaRPr lang="en-GB" dirty="0"/>
          </a:p>
          <a:p>
            <a:pPr marL="285750" indent="-285750" algn="just">
              <a:buFont typeface="Arial" panose="020B0604020202020204" pitchFamily="34" charset="0"/>
              <a:buChar char="•"/>
            </a:pPr>
            <a:endParaRPr lang="en-GB" dirty="0"/>
          </a:p>
          <a:p>
            <a:pPr algn="just"/>
            <a:endParaRPr lang="en-GB" dirty="0"/>
          </a:p>
          <a:p>
            <a:endParaRPr lang="en-GB" dirty="0" smtClean="0"/>
          </a:p>
          <a:p>
            <a:endParaRPr lang="en-GB" dirty="0"/>
          </a:p>
          <a:p>
            <a:endParaRPr lang="en-GB" dirty="0"/>
          </a:p>
          <a:p>
            <a:endParaRPr lang="en-GB"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8120" y="2420888"/>
            <a:ext cx="4517740" cy="3384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4778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lumMod val="75000"/>
                  </a:schemeClr>
                </a:solidFill>
                <a:latin typeface="Bodoni MT Condensed" panose="02070606080606020203" pitchFamily="18" charset="0"/>
              </a:rPr>
              <a:t>Losing  National Identity</a:t>
            </a:r>
            <a:endParaRPr lang="en-GB" sz="3200" b="1" dirty="0">
              <a:latin typeface="Bodoni MT Condensed" panose="02070606080606020203" pitchFamily="18" charset="0"/>
            </a:endParaRPr>
          </a:p>
        </p:txBody>
      </p:sp>
      <p:sp>
        <p:nvSpPr>
          <p:cNvPr id="7" name="TextBox 6"/>
          <p:cNvSpPr txBox="1"/>
          <p:nvPr/>
        </p:nvSpPr>
        <p:spPr>
          <a:xfrm>
            <a:off x="1115616" y="1556792"/>
            <a:ext cx="6825980" cy="13942278"/>
          </a:xfrm>
          <a:prstGeom prst="rect">
            <a:avLst/>
          </a:prstGeom>
          <a:noFill/>
        </p:spPr>
        <p:txBody>
          <a:bodyPr wrap="square" rtlCol="0">
            <a:spAutoFit/>
          </a:bodyPr>
          <a:lstStyle/>
          <a:p>
            <a:pPr algn="just"/>
            <a:r>
              <a:rPr lang="en-GB" dirty="0"/>
              <a:t>“When education agenda </a:t>
            </a:r>
            <a:r>
              <a:rPr lang="en-GB" dirty="0" smtClean="0"/>
              <a:t>of  a nation is going to fail </a:t>
            </a:r>
            <a:r>
              <a:rPr lang="en-GB" dirty="0"/>
              <a:t>in </a:t>
            </a:r>
            <a:r>
              <a:rPr lang="en-GB" dirty="0" smtClean="0"/>
              <a:t>incorporating ideology of a nation </a:t>
            </a:r>
            <a:r>
              <a:rPr lang="en-GB" dirty="0"/>
              <a:t>in youth then it means a nation is going to </a:t>
            </a:r>
            <a:r>
              <a:rPr lang="en-GB" dirty="0" smtClean="0"/>
              <a:t>lose </a:t>
            </a:r>
            <a:r>
              <a:rPr lang="en-GB" dirty="0"/>
              <a:t>identity</a:t>
            </a:r>
            <a:r>
              <a:rPr lang="en-GB" dirty="0" smtClean="0"/>
              <a:t>”.</a:t>
            </a:r>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r>
              <a:rPr lang="en-GB" sz="1200" dirty="0"/>
              <a:t>Paresh.J(2017) Role of Education in National Development; </a:t>
            </a:r>
            <a:r>
              <a:rPr lang="en-GB" sz="1200" dirty="0" err="1"/>
              <a:t>Semur</a:t>
            </a:r>
            <a:r>
              <a:rPr lang="en-GB" sz="1200" dirty="0"/>
              <a:t> </a:t>
            </a:r>
            <a:r>
              <a:rPr lang="en-GB" sz="1200" dirty="0" err="1"/>
              <a:t>Publishers.Brazil</a:t>
            </a:r>
            <a:endParaRPr lang="en-GB" sz="1200"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p:txBody>
      </p:sp>
      <p:pic>
        <p:nvPicPr>
          <p:cNvPr id="2052" name="Picture 4" descr="Image result for picture of glo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2420888"/>
            <a:ext cx="4536504"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8376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lumMod val="75000"/>
                  </a:schemeClr>
                </a:solidFill>
                <a:latin typeface="Bodoni MT Condensed" panose="02070606080606020203" pitchFamily="18" charset="0"/>
              </a:rPr>
              <a:t>Justice with Education &amp; National Development</a:t>
            </a:r>
            <a:endParaRPr lang="en-GB" sz="3200" b="1" dirty="0">
              <a:latin typeface="Bodoni MT Condensed" panose="02070606080606020203" pitchFamily="18" charset="0"/>
            </a:endParaRPr>
          </a:p>
        </p:txBody>
      </p:sp>
      <p:sp>
        <p:nvSpPr>
          <p:cNvPr id="7" name="TextBox 6"/>
          <p:cNvSpPr txBox="1"/>
          <p:nvPr/>
        </p:nvSpPr>
        <p:spPr>
          <a:xfrm>
            <a:off x="53605" y="1277471"/>
            <a:ext cx="5108309" cy="15650438"/>
          </a:xfrm>
          <a:prstGeom prst="rect">
            <a:avLst/>
          </a:prstGeom>
          <a:noFill/>
        </p:spPr>
        <p:txBody>
          <a:bodyPr wrap="square" rtlCol="0">
            <a:spAutoFit/>
          </a:bodyPr>
          <a:lstStyle/>
          <a:p>
            <a:pPr algn="just"/>
            <a:endParaRPr lang="en-US" dirty="0"/>
          </a:p>
          <a:p>
            <a:pPr algn="just"/>
            <a:r>
              <a:rPr lang="en-US" dirty="0" smtClean="0"/>
              <a:t>                       "</a:t>
            </a:r>
            <a:r>
              <a:rPr lang="en-US" dirty="0"/>
              <a:t>Justice with education in a state is </a:t>
            </a:r>
            <a:r>
              <a:rPr lang="en-US" dirty="0" smtClean="0"/>
              <a:t>the</a:t>
            </a:r>
          </a:p>
          <a:p>
            <a:pPr algn="just"/>
            <a:r>
              <a:rPr lang="en-US" dirty="0"/>
              <a:t> </a:t>
            </a:r>
            <a:r>
              <a:rPr lang="en-US" dirty="0" smtClean="0"/>
              <a:t>                      supreme justice </a:t>
            </a:r>
            <a:r>
              <a:rPr lang="en-US" dirty="0"/>
              <a:t>with a </a:t>
            </a:r>
            <a:r>
              <a:rPr lang="en-US" dirty="0" smtClean="0"/>
              <a:t>nation</a:t>
            </a:r>
            <a:r>
              <a:rPr lang="en-US" dirty="0"/>
              <a:t>. </a:t>
            </a:r>
            <a:r>
              <a:rPr lang="en-US" dirty="0" smtClean="0"/>
              <a:t>When an</a:t>
            </a:r>
          </a:p>
          <a:p>
            <a:pPr algn="just"/>
            <a:r>
              <a:rPr lang="en-US" dirty="0"/>
              <a:t> </a:t>
            </a:r>
            <a:r>
              <a:rPr lang="en-US" dirty="0" smtClean="0"/>
              <a:t>                      </a:t>
            </a:r>
            <a:r>
              <a:rPr lang="en-US" dirty="0"/>
              <a:t>education system is going to fail </a:t>
            </a:r>
            <a:r>
              <a:rPr lang="en-US" dirty="0" smtClean="0"/>
              <a:t>in</a:t>
            </a:r>
          </a:p>
          <a:p>
            <a:pPr algn="just"/>
            <a:r>
              <a:rPr lang="en-US" dirty="0"/>
              <a:t> </a:t>
            </a:r>
            <a:r>
              <a:rPr lang="en-US" dirty="0" smtClean="0"/>
              <a:t>                      </a:t>
            </a:r>
            <a:r>
              <a:rPr lang="en-US" dirty="0"/>
              <a:t>promoting </a:t>
            </a:r>
            <a:r>
              <a:rPr lang="en-US" dirty="0" smtClean="0"/>
              <a:t>social </a:t>
            </a:r>
            <a:r>
              <a:rPr lang="en-US" dirty="0"/>
              <a:t>ethics, peace, </a:t>
            </a:r>
            <a:r>
              <a:rPr lang="en-US" dirty="0" smtClean="0"/>
              <a:t>human</a:t>
            </a:r>
          </a:p>
          <a:p>
            <a:pPr algn="just"/>
            <a:r>
              <a:rPr lang="en-US" dirty="0"/>
              <a:t> </a:t>
            </a:r>
            <a:r>
              <a:rPr lang="en-US" dirty="0" smtClean="0"/>
              <a:t>                      </a:t>
            </a:r>
            <a:r>
              <a:rPr lang="en-US" dirty="0"/>
              <a:t>rights and the citizens are </a:t>
            </a:r>
            <a:r>
              <a:rPr lang="en-US" dirty="0" smtClean="0"/>
              <a:t>not</a:t>
            </a:r>
          </a:p>
          <a:p>
            <a:pPr algn="just"/>
            <a:r>
              <a:rPr lang="en-US" dirty="0"/>
              <a:t> </a:t>
            </a:r>
            <a:r>
              <a:rPr lang="en-US" dirty="0" smtClean="0"/>
              <a:t>                      responsible </a:t>
            </a:r>
            <a:r>
              <a:rPr lang="en-US" dirty="0"/>
              <a:t>citizens then it looks </a:t>
            </a:r>
            <a:r>
              <a:rPr lang="en-US" dirty="0" smtClean="0"/>
              <a:t>stupid</a:t>
            </a:r>
          </a:p>
          <a:p>
            <a:pPr algn="just"/>
            <a:r>
              <a:rPr lang="en-US" dirty="0"/>
              <a:t> </a:t>
            </a:r>
            <a:r>
              <a:rPr lang="en-US" dirty="0" smtClean="0"/>
              <a:t>                      to </a:t>
            </a:r>
            <a:r>
              <a:rPr lang="en-US" dirty="0"/>
              <a:t>hope for Justice, political </a:t>
            </a:r>
            <a:r>
              <a:rPr lang="en-US" dirty="0" smtClean="0"/>
              <a:t>stability</a:t>
            </a:r>
          </a:p>
          <a:p>
            <a:pPr algn="just"/>
            <a:r>
              <a:rPr lang="en-US" dirty="0"/>
              <a:t> </a:t>
            </a:r>
            <a:r>
              <a:rPr lang="en-US" dirty="0" smtClean="0"/>
              <a:t>                      and </a:t>
            </a:r>
            <a:r>
              <a:rPr lang="en-US" dirty="0"/>
              <a:t>development of a state in a </a:t>
            </a:r>
            <a:r>
              <a:rPr lang="en-US" dirty="0" smtClean="0"/>
              <a:t>violent</a:t>
            </a:r>
          </a:p>
          <a:p>
            <a:pPr algn="just"/>
            <a:r>
              <a:rPr lang="en-US" dirty="0"/>
              <a:t> </a:t>
            </a:r>
            <a:r>
              <a:rPr lang="en-US" dirty="0" smtClean="0"/>
              <a:t>                       society</a:t>
            </a:r>
            <a:r>
              <a:rPr lang="en-US" dirty="0"/>
              <a:t>”. </a:t>
            </a:r>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endParaRPr lang="en-US" dirty="0" smtClean="0"/>
          </a:p>
          <a:p>
            <a:pPr algn="just"/>
            <a:endParaRPr lang="en-US" dirty="0"/>
          </a:p>
          <a:p>
            <a:pPr algn="just"/>
            <a:r>
              <a:rPr lang="en-GB" sz="1200" dirty="0" err="1" smtClean="0"/>
              <a:t>Joseph.S</a:t>
            </a:r>
            <a:r>
              <a:rPr lang="en-GB" sz="1200" dirty="0" smtClean="0"/>
              <a:t>(2017) Justice with Education; Horizon </a:t>
            </a:r>
            <a:r>
              <a:rPr lang="en-GB" sz="1200" dirty="0" err="1" smtClean="0"/>
              <a:t>Publishers.Argentina</a:t>
            </a:r>
            <a:endParaRPr lang="en-GB" sz="1200" dirty="0"/>
          </a:p>
          <a:p>
            <a:pPr algn="just"/>
            <a:endParaRPr lang="en-US" dirty="0" smtClean="0"/>
          </a:p>
          <a:p>
            <a:pPr algn="just"/>
            <a:endParaRPr lang="de-DE" dirty="0"/>
          </a:p>
          <a:p>
            <a:pPr algn="just"/>
            <a:r>
              <a:rPr lang="de-DE" dirty="0"/>
              <a:t> </a:t>
            </a:r>
          </a:p>
          <a:p>
            <a:pPr algn="just"/>
            <a:endParaRPr lang="en-US" dirty="0" smtClean="0"/>
          </a:p>
          <a:p>
            <a:pPr algn="just"/>
            <a:endParaRPr lang="en-US" dirty="0" smtClean="0"/>
          </a:p>
          <a:p>
            <a:pPr algn="just"/>
            <a:endParaRPr lang="en-US" sz="900" dirty="0" smtClean="0">
              <a:solidFill>
                <a:srgbClr val="C00000"/>
              </a:solidFill>
            </a:endParaRP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just"/>
            <a:r>
              <a:rPr lang="en-US" dirty="0" smtClean="0"/>
              <a:t>	                                                                            </a:t>
            </a: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just"/>
            <a:endParaRPr lang="en-US" sz="900" dirty="0" smtClean="0">
              <a:solidFill>
                <a:srgbClr val="C00000"/>
              </a:solidFill>
            </a:endParaRPr>
          </a:p>
          <a:p>
            <a:pPr algn="just"/>
            <a:endParaRPr lang="en-US" sz="900" dirty="0">
              <a:solidFill>
                <a:srgbClr val="C00000"/>
              </a:solidFill>
            </a:endParaRPr>
          </a:p>
          <a:p>
            <a:pPr algn="ctr"/>
            <a:endParaRPr lang="en-US" sz="900" dirty="0" smtClean="0">
              <a:solidFill>
                <a:srgbClr val="C00000"/>
              </a:solidFill>
            </a:endParaRPr>
          </a:p>
          <a:p>
            <a:pPr algn="ctr"/>
            <a:r>
              <a:rPr lang="en-US" sz="900" dirty="0">
                <a:solidFill>
                  <a:srgbClr val="C00000"/>
                </a:solidFill>
              </a:rPr>
              <a:t>	</a:t>
            </a:r>
            <a:r>
              <a:rPr lang="en-US" sz="900" dirty="0" smtClean="0">
                <a:solidFill>
                  <a:srgbClr val="C00000"/>
                </a:solidFill>
              </a:rPr>
              <a:t>				</a:t>
            </a:r>
            <a:endParaRPr lang="en-US" sz="2000" dirty="0" smtClean="0">
              <a:solidFill>
                <a:srgbClr val="C00000"/>
              </a:solidFill>
            </a:endParaRPr>
          </a:p>
          <a:p>
            <a:pPr algn="ctr"/>
            <a:r>
              <a:rPr lang="en-US" dirty="0"/>
              <a:t>	</a:t>
            </a:r>
            <a:r>
              <a:rPr lang="en-US" dirty="0" smtClean="0"/>
              <a:t>	 								</a:t>
            </a:r>
          </a:p>
          <a:p>
            <a:pPr algn="just"/>
            <a:endParaRPr lang="en-US" dirty="0" smtClean="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p:txBody>
      </p:sp>
      <p:pic>
        <p:nvPicPr>
          <p:cNvPr id="6" name="Picture 8"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1412776"/>
            <a:ext cx="3851920" cy="5445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363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Barrier in National Development</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115616" y="1556792"/>
            <a:ext cx="6825980" cy="9233297"/>
          </a:xfrm>
          <a:prstGeom prst="rect">
            <a:avLst/>
          </a:prstGeom>
          <a:noFill/>
        </p:spPr>
        <p:txBody>
          <a:bodyPr wrap="square" rtlCol="0">
            <a:spAutoFit/>
          </a:bodyPr>
          <a:lstStyle/>
          <a:p>
            <a:pPr algn="just"/>
            <a:r>
              <a:rPr lang="en-GB" dirty="0" smtClean="0"/>
              <a:t>A lot of discussions are ongoing in every country on national development but still many countries are facing issues of peace, political and economic instability. Whether education system of such countries has enabled their youth to define:</a:t>
            </a:r>
          </a:p>
          <a:p>
            <a:pPr marL="400050" indent="-400050" algn="just">
              <a:buAutoNum type="romanLcPeriod"/>
            </a:pPr>
            <a:r>
              <a:rPr lang="en-GB" dirty="0" smtClean="0"/>
              <a:t>Peace</a:t>
            </a:r>
          </a:p>
          <a:p>
            <a:pPr marL="400050" indent="-400050" algn="just">
              <a:buAutoNum type="romanLcPeriod"/>
            </a:pPr>
            <a:r>
              <a:rPr lang="en-GB" dirty="0" smtClean="0"/>
              <a:t>Social justice </a:t>
            </a:r>
          </a:p>
          <a:p>
            <a:pPr marL="400050" indent="-400050" algn="just">
              <a:buAutoNum type="romanLcPeriod"/>
            </a:pPr>
            <a:r>
              <a:rPr lang="en-GB" dirty="0" smtClean="0"/>
              <a:t>Equality</a:t>
            </a:r>
          </a:p>
          <a:p>
            <a:pPr marL="400050" indent="-400050" algn="just">
              <a:buAutoNum type="romanLcPeriod"/>
            </a:pPr>
            <a:r>
              <a:rPr lang="en-GB" dirty="0" smtClean="0"/>
              <a:t>Crime</a:t>
            </a:r>
          </a:p>
          <a:p>
            <a:pPr marL="400050" indent="-400050" algn="just">
              <a:buAutoNum type="romanLcPeriod"/>
            </a:pPr>
            <a:r>
              <a:rPr lang="en-GB" dirty="0" smtClean="0"/>
              <a:t>Corruption</a:t>
            </a:r>
          </a:p>
          <a:p>
            <a:pPr marL="400050" indent="-400050" algn="just">
              <a:buAutoNum type="romanLcPeriod"/>
            </a:pPr>
            <a:r>
              <a:rPr lang="en-GB" dirty="0" smtClean="0"/>
              <a:t>Politics </a:t>
            </a:r>
          </a:p>
          <a:p>
            <a:pPr marL="400050" indent="-400050" algn="just">
              <a:buAutoNum type="romanLcPeriod"/>
            </a:pPr>
            <a:r>
              <a:rPr lang="en-GB" dirty="0" smtClean="0"/>
              <a:t>National Development</a:t>
            </a:r>
          </a:p>
          <a:p>
            <a:pPr marL="400050" indent="-400050" algn="just">
              <a:buAutoNum type="romanLcPeriod"/>
            </a:pPr>
            <a:endParaRPr lang="en-GB" dirty="0"/>
          </a:p>
          <a:p>
            <a:pPr algn="just"/>
            <a:r>
              <a:rPr lang="en-US" dirty="0" smtClean="0"/>
              <a:t>“The </a:t>
            </a:r>
            <a:r>
              <a:rPr lang="en-US" dirty="0"/>
              <a:t>greatest need of the hour is to re-design curriculum, textbooks, teaching methodology and children’s literature, formal and non-formal educational </a:t>
            </a:r>
            <a:r>
              <a:rPr lang="en-US" dirty="0" smtClean="0"/>
              <a:t>systems”( </a:t>
            </a:r>
            <a:r>
              <a:rPr lang="en-US" dirty="0"/>
              <a:t>McCartney,</a:t>
            </a:r>
            <a:r>
              <a:rPr lang="de-DE" dirty="0"/>
              <a:t> </a:t>
            </a:r>
            <a:r>
              <a:rPr lang="de-DE" dirty="0" smtClean="0"/>
              <a:t> 2015).</a:t>
            </a:r>
            <a:endParaRPr lang="de-DE" dirty="0"/>
          </a:p>
          <a:p>
            <a:pPr algn="just"/>
            <a:endParaRPr lang="en-GB" dirty="0" smtClean="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p:txBody>
      </p:sp>
    </p:spTree>
    <p:extLst>
      <p:ext uri="{BB962C8B-B14F-4D97-AF65-F5344CB8AC3E}">
        <p14:creationId xmlns:p14="http://schemas.microsoft.com/office/powerpoint/2010/main" val="2148108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1382849" y="1412776"/>
            <a:ext cx="7761151" cy="0"/>
          </a:xfrm>
          <a:prstGeom prst="line">
            <a:avLst/>
          </a:prstGeom>
          <a:ln w="19050">
            <a:solidFill>
              <a:srgbClr val="165788"/>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395536" y="692696"/>
            <a:ext cx="8461448" cy="584775"/>
          </a:xfrm>
          <a:prstGeom prst="rect">
            <a:avLst/>
          </a:prstGeom>
        </p:spPr>
        <p:txBody>
          <a:bodyPr wrap="square">
            <a:spAutoFit/>
          </a:bodyPr>
          <a:lstStyle/>
          <a:p>
            <a:pPr algn="ctr"/>
            <a:r>
              <a:rPr lang="en-GB" sz="3200" b="1" dirty="0" smtClean="0">
                <a:solidFill>
                  <a:schemeClr val="accent1"/>
                </a:solidFill>
                <a:latin typeface="Bodoni MT Condensed" panose="02070606080606020203" pitchFamily="18" charset="0"/>
              </a:rPr>
              <a:t>Barrier in National Development</a:t>
            </a:r>
            <a:endParaRPr lang="en-GB" sz="3200" b="1" dirty="0">
              <a:solidFill>
                <a:schemeClr val="accent1"/>
              </a:solidFill>
              <a:latin typeface="Bodoni MT Condensed" panose="02070606080606020203" pitchFamily="18" charset="0"/>
            </a:endParaRPr>
          </a:p>
        </p:txBody>
      </p:sp>
      <p:sp>
        <p:nvSpPr>
          <p:cNvPr id="7" name="TextBox 6"/>
          <p:cNvSpPr txBox="1"/>
          <p:nvPr/>
        </p:nvSpPr>
        <p:spPr>
          <a:xfrm>
            <a:off x="1115616" y="1556792"/>
            <a:ext cx="6825980" cy="9325630"/>
          </a:xfrm>
          <a:prstGeom prst="rect">
            <a:avLst/>
          </a:prstGeom>
          <a:noFill/>
        </p:spPr>
        <p:txBody>
          <a:bodyPr wrap="square" rtlCol="0">
            <a:spAutoFit/>
          </a:bodyPr>
          <a:lstStyle/>
          <a:p>
            <a:pPr algn="just"/>
            <a:r>
              <a:rPr lang="en-GB" dirty="0" smtClean="0"/>
              <a:t>A survey reports elaborates that one of the major factors of national instability in developing countries is school curriculum is insufficient to elaborate national development. </a:t>
            </a:r>
          </a:p>
          <a:p>
            <a:pPr algn="just"/>
            <a:endParaRPr lang="en-GB" dirty="0" smtClean="0"/>
          </a:p>
          <a:p>
            <a:pPr algn="just"/>
            <a:r>
              <a:rPr lang="en-US" dirty="0" smtClean="0"/>
              <a:t>South </a:t>
            </a:r>
            <a:r>
              <a:rPr lang="en-US" dirty="0"/>
              <a:t>Asia has the highest number of school age children of any </a:t>
            </a:r>
            <a:r>
              <a:rPr lang="en-US" dirty="0" smtClean="0"/>
              <a:t>region. </a:t>
            </a:r>
            <a:r>
              <a:rPr lang="en-US" dirty="0"/>
              <a:t>S</a:t>
            </a:r>
            <a:r>
              <a:rPr lang="en-US" dirty="0" smtClean="0"/>
              <a:t>chools </a:t>
            </a:r>
            <a:r>
              <a:rPr lang="en-US" dirty="0"/>
              <a:t>in South Asia face the challenge of educating students from a </a:t>
            </a:r>
            <a:r>
              <a:rPr lang="en-US" dirty="0" smtClean="0"/>
              <a:t>greater </a:t>
            </a:r>
            <a:r>
              <a:rPr lang="en-US" dirty="0"/>
              <a:t>socio-economic and linguistic backgrounds than anywhere else in the </a:t>
            </a:r>
            <a:r>
              <a:rPr lang="en-US" dirty="0" smtClean="0"/>
              <a:t>world. Most </a:t>
            </a:r>
            <a:r>
              <a:rPr lang="en-US" dirty="0"/>
              <a:t>countries in the region have conflict-affected areas where the learning challenge is especially high. T</a:t>
            </a:r>
            <a:r>
              <a:rPr lang="en-US" dirty="0" smtClean="0"/>
              <a:t>here </a:t>
            </a:r>
            <a:r>
              <a:rPr lang="en-US" dirty="0"/>
              <a:t>is very little systematic evidence on which policy interventions can improve student learning in this context. </a:t>
            </a:r>
            <a:endParaRPr lang="en-US" dirty="0" smtClean="0"/>
          </a:p>
          <a:p>
            <a:pPr algn="just"/>
            <a:endParaRPr lang="en-US" dirty="0"/>
          </a:p>
          <a:p>
            <a:pPr algn="just"/>
            <a:endParaRPr lang="en-US" dirty="0" smtClean="0"/>
          </a:p>
          <a:p>
            <a:pPr algn="just"/>
            <a:endParaRPr lang="en-US" dirty="0" smtClean="0"/>
          </a:p>
          <a:p>
            <a:pPr algn="just"/>
            <a:endParaRPr lang="en-US" dirty="0"/>
          </a:p>
          <a:p>
            <a:pPr algn="just"/>
            <a:endParaRPr lang="en-US" dirty="0" smtClean="0"/>
          </a:p>
          <a:p>
            <a:pPr algn="just"/>
            <a:r>
              <a:rPr lang="en-US" sz="1200" dirty="0" smtClean="0"/>
              <a:t>World </a:t>
            </a:r>
            <a:r>
              <a:rPr lang="en-US" sz="1200" dirty="0"/>
              <a:t>Bank Report </a:t>
            </a:r>
            <a:r>
              <a:rPr lang="en-US" sz="1200" dirty="0" smtClean="0"/>
              <a:t>2017.</a:t>
            </a:r>
          </a:p>
          <a:p>
            <a:pPr algn="just"/>
            <a:r>
              <a:rPr lang="en-US" sz="1200" dirty="0" smtClean="0"/>
              <a:t> </a:t>
            </a:r>
            <a:r>
              <a:rPr lang="en-US" sz="1200" dirty="0"/>
              <a:t>http://www.worldbank.org/en/news/feature/2014/06/30/how-to-fix-poor-quality-education-in-south-asia</a:t>
            </a:r>
            <a:endParaRPr lang="en-GB" sz="1200" dirty="0" smtClean="0"/>
          </a:p>
          <a:p>
            <a:pPr algn="just"/>
            <a:endParaRPr lang="en-GB" dirty="0"/>
          </a:p>
          <a:p>
            <a:pPr algn="just"/>
            <a:endParaRPr lang="en-GB" dirty="0" smtClean="0"/>
          </a:p>
          <a:p>
            <a:pPr algn="just"/>
            <a:endParaRPr lang="en-GB" dirty="0"/>
          </a:p>
          <a:p>
            <a:pPr algn="just"/>
            <a:endParaRPr lang="en-GB" dirty="0" smtClean="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a:p>
            <a:pPr algn="just"/>
            <a:endParaRPr lang="en-GB" dirty="0" smtClean="0"/>
          </a:p>
          <a:p>
            <a:pPr algn="just"/>
            <a:endParaRPr lang="en-GB" dirty="0"/>
          </a:p>
        </p:txBody>
      </p:sp>
    </p:spTree>
    <p:extLst>
      <p:ext uri="{BB962C8B-B14F-4D97-AF65-F5344CB8AC3E}">
        <p14:creationId xmlns:p14="http://schemas.microsoft.com/office/powerpoint/2010/main" val="1290559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1703</Words>
  <Application>Microsoft Office PowerPoint</Application>
  <PresentationFormat>On-screen Show (4:3)</PresentationFormat>
  <Paragraphs>364</Paragraphs>
  <Slides>18</Slides>
  <Notes>17</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Office Theme</vt:lpstr>
      <vt:lpstr>Civic</vt:lpstr>
      <vt:lpstr>PowerPoint Presentation</vt:lpstr>
      <vt:lpstr>Profile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Lisa_C</dc:creator>
  <cp:lastModifiedBy>IIUI</cp:lastModifiedBy>
  <cp:revision>292</cp:revision>
  <dcterms:created xsi:type="dcterms:W3CDTF">2016-05-05T09:38:04Z</dcterms:created>
  <dcterms:modified xsi:type="dcterms:W3CDTF">2018-06-04T05:34:53Z</dcterms:modified>
</cp:coreProperties>
</file>