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20"/>
  </p:notesMasterIdLst>
  <p:sldIdLst>
    <p:sldId id="256" r:id="rId2"/>
    <p:sldId id="326" r:id="rId3"/>
    <p:sldId id="308" r:id="rId4"/>
    <p:sldId id="309" r:id="rId5"/>
    <p:sldId id="310" r:id="rId6"/>
    <p:sldId id="324" r:id="rId7"/>
    <p:sldId id="311" r:id="rId8"/>
    <p:sldId id="315" r:id="rId9"/>
    <p:sldId id="316" r:id="rId10"/>
    <p:sldId id="312" r:id="rId11"/>
    <p:sldId id="313" r:id="rId12"/>
    <p:sldId id="318" r:id="rId13"/>
    <p:sldId id="319" r:id="rId14"/>
    <p:sldId id="320" r:id="rId15"/>
    <p:sldId id="321" r:id="rId16"/>
    <p:sldId id="322" r:id="rId17"/>
    <p:sldId id="323" r:id="rId18"/>
    <p:sldId id="325"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7" d="100"/>
          <a:sy n="77" d="100"/>
        </p:scale>
        <p:origin x="-378" y="-4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FB54A3-AF6C-4AFF-B5DF-DD74C18D2727}" type="datetimeFigureOut">
              <a:rPr lang="en-US" smtClean="0"/>
              <a:t>6/13/2018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C33DFC-4E9A-4DF1-BEC8-EE45F7E7926D}" type="slidenum">
              <a:rPr lang="en-US" smtClean="0"/>
              <a:t>‹#›</a:t>
            </a:fld>
            <a:endParaRPr lang="en-US"/>
          </a:p>
        </p:txBody>
      </p:sp>
    </p:spTree>
    <p:extLst>
      <p:ext uri="{BB962C8B-B14F-4D97-AF65-F5344CB8AC3E}">
        <p14:creationId xmlns:p14="http://schemas.microsoft.com/office/powerpoint/2010/main" val="3917479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36406C9-D1DA-4F5B-BB93-5E5852C03216}" type="datetime1">
              <a:rPr lang="en-US" smtClean="0"/>
              <a:t>6/13/2018</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683863-C639-4AC4-B86D-36FF97ADDB2D}" type="datetime1">
              <a:rPr lang="en-US" smtClean="0"/>
              <a:t>6/13/2018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64155E-94D1-4FBC-8003-0A038F8AF0E6}" type="datetime1">
              <a:rPr lang="en-US" smtClean="0"/>
              <a:t>6/13/2018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2071FD-0023-4A99-8FE1-4EFA3991766B}" type="datetime1">
              <a:rPr lang="en-US" smtClean="0"/>
              <a:t>6/13/2018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8059EAD-19F3-4A8A-9664-D4C91BD5BC5A}" type="datetime1">
              <a:rPr lang="en-US" smtClean="0"/>
              <a:t>6/13/2018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E06673-6A3E-457F-890B-7D2A9CC2A1CB}" type="datetime1">
              <a:rPr lang="en-US" smtClean="0"/>
              <a:t>6/13/2018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BF848C2-83EC-42CF-9506-96ED70B8967D}" type="datetime1">
              <a:rPr lang="en-US" smtClean="0"/>
              <a:t>6/13/2018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AF4F39C-9937-48CD-9F8B-1DB5A87751B1}" type="datetime1">
              <a:rPr lang="en-US" smtClean="0"/>
              <a:t>6/13/2018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7213DE-7956-4D29-8DA4-FB307881BD65}" type="datetime1">
              <a:rPr lang="en-US" smtClean="0"/>
              <a:t>6/13/2018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A0AB91D-0ACF-48B9-B49A-26B4C62FAB66}" type="datetime1">
              <a:rPr lang="en-US" smtClean="0"/>
              <a:t>6/13/2018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9132E91C-ACA3-4066-9D56-553C86441375}" type="datetime1">
              <a:rPr lang="en-US" smtClean="0"/>
              <a:t>6/13/2018</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D6886345-EE26-455A-9451-D97D739DBD78}" type="datetime1">
              <a:rPr lang="en-US" smtClean="0"/>
              <a:t>6/13/2018</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google.com/docs/abou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edweek.org/tm/articles/2014/10/29/ctq_crowley_digitalliteracy.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solidFill>
                  <a:srgbClr val="0070C0"/>
                </a:solidFill>
                <a:latin typeface="Cambria" panose="02040503050406030204" pitchFamily="18" charset="0"/>
                <a:ea typeface="Calibri" panose="020F0502020204030204" pitchFamily="34" charset="0"/>
                <a:cs typeface="Times New Roman" panose="02020603050405020304" pitchFamily="18" charset="0"/>
              </a:rPr>
              <a:t>Emerging Education Trends And Strategies</a:t>
            </a:r>
            <a:br>
              <a:rPr lang="en-US" b="1" dirty="0">
                <a:solidFill>
                  <a:srgbClr val="0070C0"/>
                </a:solidFill>
                <a:latin typeface="Cambria" panose="02040503050406030204" pitchFamily="18" charset="0"/>
                <a:ea typeface="Calibri" panose="020F0502020204030204" pitchFamily="34" charset="0"/>
                <a:cs typeface="Times New Roman" panose="02020603050405020304" pitchFamily="18" charset="0"/>
              </a:rPr>
            </a:br>
            <a:r>
              <a:rPr lang="en-US" dirty="0"/>
              <a:t/>
            </a:r>
            <a:br>
              <a:rPr lang="en-US" dirty="0"/>
            </a:br>
            <a:endParaRPr lang="en-US" dirty="0"/>
          </a:p>
        </p:txBody>
      </p:sp>
      <p:sp>
        <p:nvSpPr>
          <p:cNvPr id="3" name="Subtitle 2"/>
          <p:cNvSpPr>
            <a:spLocks noGrp="1"/>
          </p:cNvSpPr>
          <p:nvPr>
            <p:ph idx="1"/>
          </p:nvPr>
        </p:nvSpPr>
        <p:spPr/>
        <p:txBody>
          <a:bodyPr>
            <a:normAutofit lnSpcReduction="10000"/>
          </a:bodyPr>
          <a:lstStyle/>
          <a:p>
            <a:pPr marL="0" indent="0" algn="ctr">
              <a:lnSpc>
                <a:spcPct val="107000"/>
              </a:lnSpc>
              <a:spcBef>
                <a:spcPts val="0"/>
              </a:spcBef>
              <a:spcAft>
                <a:spcPts val="800"/>
              </a:spcAft>
              <a:buNone/>
            </a:pPr>
            <a:r>
              <a:rPr lang="en-GB" sz="2400" b="1" dirty="0" smtClean="0">
                <a:solidFill>
                  <a:srgbClr val="0070C0"/>
                </a:solidFill>
                <a:latin typeface="Cambria" panose="02040503050406030204" pitchFamily="18" charset="0"/>
              </a:rPr>
              <a:t>Dr</a:t>
            </a:r>
            <a:r>
              <a:rPr lang="en-GB" sz="2400" b="1" dirty="0">
                <a:solidFill>
                  <a:srgbClr val="0070C0"/>
                </a:solidFill>
                <a:latin typeface="Cambria" panose="02040503050406030204" pitchFamily="18" charset="0"/>
              </a:rPr>
              <a:t>. Khalid Khurshid</a:t>
            </a:r>
            <a:endParaRPr lang="en-US" sz="2400" b="1" dirty="0">
              <a:solidFill>
                <a:srgbClr val="0070C0"/>
              </a:solidFill>
              <a:latin typeface="Cambria" panose="02040503050406030204" pitchFamily="18" charset="0"/>
            </a:endParaRPr>
          </a:p>
          <a:p>
            <a:pPr marL="0" indent="0" algn="ctr">
              <a:buNone/>
            </a:pPr>
            <a:r>
              <a:rPr lang="en-US" sz="2400" b="1" dirty="0">
                <a:solidFill>
                  <a:srgbClr val="0070C0"/>
                </a:solidFill>
                <a:latin typeface="Cambria" panose="02040503050406030204" pitchFamily="18" charset="0"/>
              </a:rPr>
              <a:t>Chairman, Department of Education, Bahauddin Zakariya University, </a:t>
            </a:r>
            <a:r>
              <a:rPr lang="en-US" sz="2400" b="1" dirty="0" smtClean="0">
                <a:solidFill>
                  <a:srgbClr val="0070C0"/>
                </a:solidFill>
                <a:latin typeface="Cambria" panose="02040503050406030204" pitchFamily="18" charset="0"/>
              </a:rPr>
              <a:t>Multan</a:t>
            </a:r>
          </a:p>
          <a:p>
            <a:pPr algn="ctr"/>
            <a:endParaRPr lang="en-US" sz="2400" b="1" dirty="0">
              <a:solidFill>
                <a:srgbClr val="0070C0"/>
              </a:solidFill>
              <a:latin typeface="Cambria" panose="02040503050406030204" pitchFamily="18" charset="0"/>
            </a:endParaRPr>
          </a:p>
          <a:p>
            <a:pPr marL="0" indent="0" algn="ctr">
              <a:buNone/>
            </a:pPr>
            <a:r>
              <a:rPr lang="en-US" sz="2400" b="1" dirty="0"/>
              <a:t>Keynote Presented at Two Day International Seminar “Education for National Development” organized by Department of Education, IIUI on </a:t>
            </a:r>
            <a:r>
              <a:rPr lang="en-US" sz="2400" b="1"/>
              <a:t>11-12 </a:t>
            </a:r>
            <a:r>
              <a:rPr lang="en-US" sz="2400" b="1" smtClean="0"/>
              <a:t>April </a:t>
            </a:r>
            <a:r>
              <a:rPr lang="en-US" sz="2400" b="1" dirty="0"/>
              <a:t>2018</a:t>
            </a:r>
            <a:endParaRPr lang="en-US" sz="2400" dirty="0"/>
          </a:p>
          <a:p>
            <a:pPr algn="ctr"/>
            <a:endParaRPr lang="en-US" sz="2400" b="1" dirty="0">
              <a:solidFill>
                <a:srgbClr val="0070C0"/>
              </a:solidFill>
              <a:latin typeface="Cambria" panose="02040503050406030204" pitchFamily="18" charset="0"/>
            </a:endParaRPr>
          </a:p>
        </p:txBody>
      </p:sp>
    </p:spTree>
    <p:extLst>
      <p:ext uri="{BB962C8B-B14F-4D97-AF65-F5344CB8AC3E}">
        <p14:creationId xmlns:p14="http://schemas.microsoft.com/office/powerpoint/2010/main" val="42000347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750B56E-A90E-4DEA-B1EA-F1DA41DDBAA1}"/>
              </a:ext>
            </a:extLst>
          </p:cNvPr>
          <p:cNvSpPr>
            <a:spLocks noGrp="1"/>
          </p:cNvSpPr>
          <p:nvPr>
            <p:ph type="title"/>
          </p:nvPr>
        </p:nvSpPr>
        <p:spPr/>
        <p:txBody>
          <a:bodyPr>
            <a:normAutofit/>
          </a:bodyPr>
          <a:lstStyle/>
          <a:p>
            <a:r>
              <a:rPr lang="en-US" sz="2800" b="1" dirty="0">
                <a:latin typeface="Times New Roman" panose="02020603050405020304" pitchFamily="18" charset="0"/>
                <a:cs typeface="Times New Roman" panose="02020603050405020304" pitchFamily="18" charset="0"/>
              </a:rPr>
              <a:t>4) Self-Directed Professional Development</a:t>
            </a:r>
            <a:endParaRPr lang="en-US" sz="28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3AFB8EA5-2CC9-44DB-8F76-F265531E39CB}"/>
              </a:ext>
            </a:extLst>
          </p:cNvPr>
          <p:cNvSpPr>
            <a:spLocks noGrp="1"/>
          </p:cNvSpPr>
          <p:nvPr>
            <p:ph idx="1"/>
          </p:nvPr>
        </p:nvSpPr>
        <p:spPr>
          <a:xfrm>
            <a:off x="1447097" y="1853754"/>
            <a:ext cx="9603275" cy="4199727"/>
          </a:xfrm>
        </p:spPr>
        <p:txBody>
          <a:bodyPr>
            <a:normAutofit/>
          </a:bodyPr>
          <a:lstStyle/>
          <a:p>
            <a:r>
              <a:rPr lang="en-US" dirty="0"/>
              <a:t>In recent years, we have seen an increase in self-directed professional development (PD) for educators that includes interactive online webinars, or videos and other content. </a:t>
            </a:r>
          </a:p>
          <a:p>
            <a:r>
              <a:rPr lang="en-US" b="1" dirty="0"/>
              <a:t>Self-directed Professional development</a:t>
            </a:r>
            <a:r>
              <a:rPr lang="en-US" dirty="0"/>
              <a:t> activities may include both collaborative and entirely individual activities whereby teachers, with or without the consultation of teacher educators attempt to diagnose their needs and solve them by themselves.</a:t>
            </a:r>
          </a:p>
          <a:p>
            <a:r>
              <a:rPr lang="en-US" dirty="0"/>
              <a:t>Furthermore,  self-directed, online modules to provide educators opportunities to complete interactive learning components to remain abreast of the latest developments in education.</a:t>
            </a:r>
          </a:p>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11564110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750B56E-A90E-4DEA-B1EA-F1DA41DDBAA1}"/>
              </a:ext>
            </a:extLst>
          </p:cNvPr>
          <p:cNvSpPr>
            <a:spLocks noGrp="1"/>
          </p:cNvSpPr>
          <p:nvPr>
            <p:ph type="title"/>
          </p:nvPr>
        </p:nvSpPr>
        <p:spPr/>
        <p:txBody>
          <a:bodyPr>
            <a:normAutofit/>
          </a:bodyPr>
          <a:lstStyle/>
          <a:p>
            <a:r>
              <a:rPr lang="en-US" sz="2800" b="1" dirty="0">
                <a:latin typeface="Times New Roman" panose="02020603050405020304" pitchFamily="18" charset="0"/>
                <a:cs typeface="Times New Roman" panose="02020603050405020304" pitchFamily="18" charset="0"/>
              </a:rPr>
              <a:t>5) Collaborative Learning</a:t>
            </a:r>
          </a:p>
        </p:txBody>
      </p:sp>
      <p:sp>
        <p:nvSpPr>
          <p:cNvPr id="3" name="Content Placeholder 2">
            <a:extLst>
              <a:ext uri="{FF2B5EF4-FFF2-40B4-BE49-F238E27FC236}">
                <a16:creationId xmlns="" xmlns:a16="http://schemas.microsoft.com/office/drawing/2014/main" id="{3AFB8EA5-2CC9-44DB-8F76-F265531E39CB}"/>
              </a:ext>
            </a:extLst>
          </p:cNvPr>
          <p:cNvSpPr>
            <a:spLocks noGrp="1"/>
          </p:cNvSpPr>
          <p:nvPr>
            <p:ph idx="1"/>
          </p:nvPr>
        </p:nvSpPr>
        <p:spPr>
          <a:xfrm>
            <a:off x="1389529" y="1853754"/>
            <a:ext cx="9665325" cy="4166046"/>
          </a:xfrm>
        </p:spPr>
        <p:txBody>
          <a:bodyPr>
            <a:normAutofit/>
          </a:bodyPr>
          <a:lstStyle/>
          <a:p>
            <a:r>
              <a:rPr lang="en-US" dirty="0"/>
              <a:t>New applications are making it easier for classroom teachers to be both innovative and interactive. </a:t>
            </a:r>
          </a:p>
          <a:p>
            <a:r>
              <a:rPr lang="en-US" dirty="0"/>
              <a:t>From </a:t>
            </a:r>
            <a:r>
              <a:rPr lang="en-US" u="sng" dirty="0">
                <a:hlinkClick r:id="rId2"/>
              </a:rPr>
              <a:t>Google Docs</a:t>
            </a:r>
            <a:r>
              <a:rPr lang="en-US" dirty="0"/>
              <a:t> to </a:t>
            </a:r>
            <a:r>
              <a:rPr lang="en-US" dirty="0">
                <a:solidFill>
                  <a:srgbClr val="FF0000"/>
                </a:solidFill>
              </a:rPr>
              <a:t>interactive whiteboards</a:t>
            </a:r>
            <a:r>
              <a:rPr lang="en-US" dirty="0"/>
              <a:t> to new applications that create quizzes and activities, this is an exciting time for collaborative learning in education.</a:t>
            </a:r>
          </a:p>
          <a:p>
            <a:r>
              <a:rPr lang="en-US" dirty="0"/>
              <a:t> At no cost for educators to download and install, educators may conceive of fun quizzes and learning activities to enhance student engagement. </a:t>
            </a:r>
          </a:p>
        </p:txBody>
      </p:sp>
      <p:sp>
        <p:nvSpPr>
          <p:cNvPr id="4" name="Slide Number Placeholder 3"/>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1129838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F3BC612-3EEB-4687-89C7-DC49EC590C8D}"/>
              </a:ext>
            </a:extLst>
          </p:cNvPr>
          <p:cNvSpPr>
            <a:spLocks noGrp="1"/>
          </p:cNvSpPr>
          <p:nvPr>
            <p:ph type="title"/>
          </p:nvPr>
        </p:nvSpPr>
        <p:spPr/>
        <p:txBody>
          <a:bodyPr>
            <a:normAutofit/>
          </a:bodyPr>
          <a:lstStyle/>
          <a:p>
            <a:r>
              <a:rPr lang="en-US" sz="2800" dirty="0"/>
              <a:t>Latest Trends in Assessment</a:t>
            </a:r>
          </a:p>
        </p:txBody>
      </p:sp>
      <p:sp>
        <p:nvSpPr>
          <p:cNvPr id="3" name="Content Placeholder 2">
            <a:extLst>
              <a:ext uri="{FF2B5EF4-FFF2-40B4-BE49-F238E27FC236}">
                <a16:creationId xmlns="" xmlns:a16="http://schemas.microsoft.com/office/drawing/2014/main" id="{1DD308E1-BFB6-42D0-9A7C-B19A0BA81E85}"/>
              </a:ext>
            </a:extLst>
          </p:cNvPr>
          <p:cNvSpPr>
            <a:spLocks noGrp="1"/>
          </p:cNvSpPr>
          <p:nvPr>
            <p:ph idx="1"/>
          </p:nvPr>
        </p:nvSpPr>
        <p:spPr>
          <a:xfrm>
            <a:off x="1451579" y="2015732"/>
            <a:ext cx="9603275" cy="4037749"/>
          </a:xfrm>
        </p:spPr>
        <p:txBody>
          <a:bodyPr>
            <a:normAutofit fontScale="92500" lnSpcReduction="10000"/>
          </a:bodyPr>
          <a:lstStyle/>
          <a:p>
            <a:r>
              <a:rPr lang="en-US" b="1" dirty="0"/>
              <a:t>FORMAL ASSESSMENT</a:t>
            </a:r>
            <a:endParaRPr lang="en-US" dirty="0"/>
          </a:p>
          <a:p>
            <a:pPr marL="0" indent="0">
              <a:buNone/>
            </a:pPr>
            <a:r>
              <a:rPr lang="en-US" dirty="0"/>
              <a:t>Formal assessment is the use of published </a:t>
            </a:r>
            <a:r>
              <a:rPr lang="en-US" b="1" dirty="0"/>
              <a:t>standardized tests</a:t>
            </a:r>
            <a:r>
              <a:rPr lang="en-US" dirty="0"/>
              <a:t> that have been constructed by experts in the field and are administered, scored, and interpreted according to specific criteria  </a:t>
            </a:r>
          </a:p>
          <a:p>
            <a:r>
              <a:rPr lang="en-US" b="1" dirty="0"/>
              <a:t>Norm-referenced tests </a:t>
            </a:r>
          </a:p>
          <a:p>
            <a:pPr marL="0" indent="0">
              <a:buNone/>
            </a:pPr>
            <a:r>
              <a:rPr lang="en-US" dirty="0"/>
              <a:t> Norm-referenced are standardized tests that measure a student’s standing in relation to comparable groups of students across the nation or locally. </a:t>
            </a:r>
          </a:p>
          <a:p>
            <a:pPr marL="0" indent="0">
              <a:buNone/>
            </a:pPr>
            <a:r>
              <a:rPr lang="en-US" b="1" dirty="0"/>
              <a:t>A criterion-referenced test</a:t>
            </a:r>
            <a:r>
              <a:rPr lang="en-US" dirty="0"/>
              <a:t> (or objective-referenced test) </a:t>
            </a:r>
          </a:p>
          <a:p>
            <a:pPr marL="0" indent="0">
              <a:buNone/>
            </a:pPr>
            <a:r>
              <a:rPr lang="en-US" dirty="0"/>
              <a:t>It is designed to standards----for example, to indicate that a student can identify the main idea of a paragraph 90 percent of the time. Criterion-referenced tests are designed to match the standards or expectations of what students should know at successive points, or benchmarks.</a:t>
            </a:r>
          </a:p>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12</a:t>
            </a:fld>
            <a:endParaRPr lang="en-US" dirty="0"/>
          </a:p>
        </p:txBody>
      </p:sp>
    </p:spTree>
    <p:extLst>
      <p:ext uri="{BB962C8B-B14F-4D97-AF65-F5344CB8AC3E}">
        <p14:creationId xmlns:p14="http://schemas.microsoft.com/office/powerpoint/2010/main" val="10148374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840831B-A3E0-40D1-811C-1F972BBFC56F}"/>
              </a:ext>
            </a:extLst>
          </p:cNvPr>
          <p:cNvSpPr>
            <a:spLocks noGrp="1"/>
          </p:cNvSpPr>
          <p:nvPr>
            <p:ph type="title"/>
          </p:nvPr>
        </p:nvSpPr>
        <p:spPr/>
        <p:txBody>
          <a:bodyPr/>
          <a:lstStyle/>
          <a:p>
            <a:r>
              <a:rPr lang="en-US" sz="2800" b="1" dirty="0"/>
              <a:t>INFORMAL ASSESSMENTS</a:t>
            </a:r>
            <a:r>
              <a:rPr lang="en-US" sz="2800" dirty="0"/>
              <a:t/>
            </a:r>
            <a:br>
              <a:rPr lang="en-US" sz="2800" dirty="0"/>
            </a:br>
            <a:endParaRPr lang="en-US" dirty="0"/>
          </a:p>
        </p:txBody>
      </p:sp>
      <p:sp>
        <p:nvSpPr>
          <p:cNvPr id="3" name="Content Placeholder 2">
            <a:extLst>
              <a:ext uri="{FF2B5EF4-FFF2-40B4-BE49-F238E27FC236}">
                <a16:creationId xmlns="" xmlns:a16="http://schemas.microsoft.com/office/drawing/2014/main" id="{5354D2A2-095D-4E8B-B62E-6AE18B2FF8B1}"/>
              </a:ext>
            </a:extLst>
          </p:cNvPr>
          <p:cNvSpPr>
            <a:spLocks noGrp="1"/>
          </p:cNvSpPr>
          <p:nvPr>
            <p:ph idx="1"/>
          </p:nvPr>
        </p:nvSpPr>
        <p:spPr>
          <a:xfrm>
            <a:off x="1451579" y="2015732"/>
            <a:ext cx="9603275" cy="4037749"/>
          </a:xfrm>
        </p:spPr>
        <p:txBody>
          <a:bodyPr>
            <a:normAutofit/>
          </a:bodyPr>
          <a:lstStyle/>
          <a:p>
            <a:pPr marL="0" indent="0">
              <a:buNone/>
            </a:pPr>
            <a:r>
              <a:rPr lang="en-US" dirty="0"/>
              <a:t>Concern about the inadequacies of standardized tests and about the need to look carefully at students’ work to evaluate student, For the purpose, </a:t>
            </a:r>
            <a:r>
              <a:rPr lang="en-US" b="1" dirty="0"/>
              <a:t>Informal assessment </a:t>
            </a:r>
            <a:r>
              <a:rPr lang="en-US" dirty="0"/>
              <a:t>includes </a:t>
            </a:r>
            <a:r>
              <a:rPr lang="en-US" b="1" dirty="0"/>
              <a:t>alternative</a:t>
            </a:r>
            <a:r>
              <a:rPr lang="en-US" dirty="0"/>
              <a:t> and </a:t>
            </a:r>
            <a:r>
              <a:rPr lang="en-US" b="1" dirty="0"/>
              <a:t>authentic assessments</a:t>
            </a:r>
            <a:r>
              <a:rPr lang="en-US" dirty="0"/>
              <a:t> that are administered throughout an instructional time frame. </a:t>
            </a:r>
          </a:p>
          <a:p>
            <a:r>
              <a:rPr lang="en-US" b="1" dirty="0"/>
              <a:t>OBSERVATION</a:t>
            </a:r>
            <a:endParaRPr lang="en-US" dirty="0"/>
          </a:p>
          <a:p>
            <a:pPr marL="0" indent="0">
              <a:buNone/>
            </a:pPr>
            <a:r>
              <a:rPr lang="en-US" dirty="0"/>
              <a:t>During observation, the teacher carefully watches the activities of a single student, a group of students, or the whole class to collect field notes and, perhaps, draw conclusions regarding a target behavior. </a:t>
            </a:r>
          </a:p>
        </p:txBody>
      </p:sp>
      <p:sp>
        <p:nvSpPr>
          <p:cNvPr id="4" name="Slide Number Placeholder 3"/>
          <p:cNvSpPr>
            <a:spLocks noGrp="1"/>
          </p:cNvSpPr>
          <p:nvPr>
            <p:ph type="sldNum" sz="quarter" idx="12"/>
          </p:nvPr>
        </p:nvSpPr>
        <p:spPr/>
        <p:txBody>
          <a:bodyPr/>
          <a:lstStyle/>
          <a:p>
            <a:fld id="{6D22F896-40B5-4ADD-8801-0D06FADFA095}" type="slidenum">
              <a:rPr lang="en-US" smtClean="0"/>
              <a:t>13</a:t>
            </a:fld>
            <a:endParaRPr lang="en-US" dirty="0"/>
          </a:p>
        </p:txBody>
      </p:sp>
    </p:spTree>
    <p:extLst>
      <p:ext uri="{BB962C8B-B14F-4D97-AF65-F5344CB8AC3E}">
        <p14:creationId xmlns:p14="http://schemas.microsoft.com/office/powerpoint/2010/main" val="2431392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50263D3-2579-402D-B37C-F1E75868946D}"/>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227177DF-CD69-4856-808E-D2267274428D}"/>
              </a:ext>
            </a:extLst>
          </p:cNvPr>
          <p:cNvSpPr>
            <a:spLocks noGrp="1"/>
          </p:cNvSpPr>
          <p:nvPr>
            <p:ph idx="1"/>
          </p:nvPr>
        </p:nvSpPr>
        <p:spPr>
          <a:xfrm>
            <a:off x="1451579" y="2015732"/>
            <a:ext cx="9603275" cy="4037749"/>
          </a:xfrm>
        </p:spPr>
        <p:txBody>
          <a:bodyPr>
            <a:normAutofit/>
          </a:bodyPr>
          <a:lstStyle/>
          <a:p>
            <a:r>
              <a:rPr lang="en-US" b="1" dirty="0"/>
              <a:t>Anecdotal records</a:t>
            </a:r>
            <a:r>
              <a:rPr lang="en-US" dirty="0"/>
              <a:t> are written accounts of specific incidents in the classroom. The teacher observed the students involvement which caused the incident, what happened, and possibly the implications. Such records may be kept for individual students, groups or the whole class.</a:t>
            </a:r>
          </a:p>
          <a:p>
            <a:r>
              <a:rPr lang="en-US" b="1" dirty="0"/>
              <a:t>Checklists and rating scales.</a:t>
            </a:r>
            <a:r>
              <a:rPr lang="en-US" dirty="0"/>
              <a:t> Some teachers also keep checklists, such as the literacy observation checklist. </a:t>
            </a:r>
          </a:p>
          <a:p>
            <a:r>
              <a:rPr lang="en-US" dirty="0"/>
              <a:t>Rating scales provide additional information because teachers can assign numbers to each item, perhaps from 1 (lowest) to 5 (highest), according to each student’s level of performance or achievement.</a:t>
            </a:r>
          </a:p>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14</a:t>
            </a:fld>
            <a:endParaRPr lang="en-US" dirty="0"/>
          </a:p>
        </p:txBody>
      </p:sp>
    </p:spTree>
    <p:extLst>
      <p:ext uri="{BB962C8B-B14F-4D97-AF65-F5344CB8AC3E}">
        <p14:creationId xmlns:p14="http://schemas.microsoft.com/office/powerpoint/2010/main" val="7423822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5A55799-E5D0-4061-BE1E-57529BF6E942}"/>
              </a:ext>
            </a:extLst>
          </p:cNvPr>
          <p:cNvSpPr>
            <a:spLocks noGrp="1"/>
          </p:cNvSpPr>
          <p:nvPr>
            <p:ph type="title"/>
          </p:nvPr>
        </p:nvSpPr>
        <p:spPr/>
        <p:txBody>
          <a:bodyPr/>
          <a:lstStyle/>
          <a:p>
            <a:r>
              <a:rPr lang="en-US" sz="2800" b="1" dirty="0"/>
              <a:t>RUBRICS</a:t>
            </a:r>
            <a:r>
              <a:rPr lang="en-US" sz="2800" dirty="0"/>
              <a:t/>
            </a:r>
            <a:br>
              <a:rPr lang="en-US" sz="2800" dirty="0"/>
            </a:br>
            <a:endParaRPr lang="en-US" dirty="0"/>
          </a:p>
        </p:txBody>
      </p:sp>
      <p:sp>
        <p:nvSpPr>
          <p:cNvPr id="3" name="Content Placeholder 2">
            <a:extLst>
              <a:ext uri="{FF2B5EF4-FFF2-40B4-BE49-F238E27FC236}">
                <a16:creationId xmlns="" xmlns:a16="http://schemas.microsoft.com/office/drawing/2014/main" id="{E37E06A1-6BF0-4DD8-8DEA-3274FD14A6A4}"/>
              </a:ext>
            </a:extLst>
          </p:cNvPr>
          <p:cNvSpPr>
            <a:spLocks noGrp="1"/>
          </p:cNvSpPr>
          <p:nvPr>
            <p:ph idx="1"/>
          </p:nvPr>
        </p:nvSpPr>
        <p:spPr>
          <a:xfrm>
            <a:off x="1451579" y="2015732"/>
            <a:ext cx="9603275" cy="4037749"/>
          </a:xfrm>
        </p:spPr>
        <p:txBody>
          <a:bodyPr>
            <a:normAutofit lnSpcReduction="10000"/>
          </a:bodyPr>
          <a:lstStyle/>
          <a:p>
            <a:r>
              <a:rPr lang="en-US" dirty="0"/>
              <a:t>A </a:t>
            </a:r>
            <a:r>
              <a:rPr lang="en-US" b="1" dirty="0"/>
              <a:t>rubrics</a:t>
            </a:r>
            <a:r>
              <a:rPr lang="en-US" dirty="0"/>
              <a:t> is a </a:t>
            </a:r>
            <a:r>
              <a:rPr lang="en-US" b="1" dirty="0"/>
              <a:t>performance-based assessment</a:t>
            </a:r>
            <a:r>
              <a:rPr lang="en-US" dirty="0"/>
              <a:t> tool that provides specific criteria used to describe, score, and guide student performances. </a:t>
            </a:r>
          </a:p>
          <a:p>
            <a:r>
              <a:rPr lang="en-US" dirty="0"/>
              <a:t>Students receive a number of points that represent minimal to high-quality work, depending on the type of response. </a:t>
            </a:r>
          </a:p>
          <a:p>
            <a:r>
              <a:rPr lang="en-US" dirty="0"/>
              <a:t>A well-constructed rubric lets students know in advance what is expected of them and assists teachers in assessing students’ work fairly. </a:t>
            </a:r>
          </a:p>
          <a:p>
            <a:pPr marL="0" indent="0">
              <a:buNone/>
            </a:pPr>
            <a:r>
              <a:rPr lang="en-US" sz="1800" b="1" dirty="0"/>
              <a:t>PORTFOLIO ASSESSMENT</a:t>
            </a:r>
            <a:endParaRPr lang="en-US" sz="1800" dirty="0"/>
          </a:p>
          <a:p>
            <a:r>
              <a:rPr lang="en-US" dirty="0"/>
              <a:t>A </a:t>
            </a:r>
            <a:r>
              <a:rPr lang="en-US" b="1" dirty="0"/>
              <a:t>portfolio</a:t>
            </a:r>
            <a:r>
              <a:rPr lang="en-US" dirty="0"/>
              <a:t> is a purposeful recording of learning that focuses on the students’ work and involves their reflections on that work. Student portfolios may be kept in expandable file folders, three-ring binders, or storage boxes or saved digitally via computer.</a:t>
            </a:r>
          </a:p>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8203770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E58F9CD-927C-4AD9-A790-F54C0EFD949A}"/>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58105DC7-7DF2-41EC-97FB-8E878A9CD8ED}"/>
              </a:ext>
            </a:extLst>
          </p:cNvPr>
          <p:cNvSpPr>
            <a:spLocks noGrp="1"/>
          </p:cNvSpPr>
          <p:nvPr>
            <p:ph idx="1"/>
          </p:nvPr>
        </p:nvSpPr>
        <p:spPr/>
        <p:txBody>
          <a:bodyPr/>
          <a:lstStyle/>
          <a:p>
            <a:r>
              <a:rPr lang="en-US" dirty="0"/>
              <a:t>Any Question</a:t>
            </a:r>
          </a:p>
          <a:p>
            <a:r>
              <a:rPr lang="en-US"/>
              <a:t>Thanks</a:t>
            </a:r>
          </a:p>
        </p:txBody>
      </p:sp>
      <p:sp>
        <p:nvSpPr>
          <p:cNvPr id="4" name="Slide Number Placeholder 3"/>
          <p:cNvSpPr>
            <a:spLocks noGrp="1"/>
          </p:cNvSpPr>
          <p:nvPr>
            <p:ph type="sldNum" sz="quarter" idx="12"/>
          </p:nvPr>
        </p:nvSpPr>
        <p:spPr/>
        <p:txBody>
          <a:bodyPr/>
          <a:lstStyle/>
          <a:p>
            <a:fld id="{6D22F896-40B5-4ADD-8801-0D06FADFA095}" type="slidenum">
              <a:rPr lang="en-US" smtClean="0"/>
              <a:t>16</a:t>
            </a:fld>
            <a:endParaRPr lang="en-US" dirty="0"/>
          </a:p>
        </p:txBody>
      </p:sp>
    </p:spTree>
    <p:extLst>
      <p:ext uri="{BB962C8B-B14F-4D97-AF65-F5344CB8AC3E}">
        <p14:creationId xmlns:p14="http://schemas.microsoft.com/office/powerpoint/2010/main" val="33203644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EC16846-2AD1-4249-B387-23C39A94BF31}"/>
              </a:ext>
            </a:extLst>
          </p:cNvPr>
          <p:cNvSpPr>
            <a:spLocks noGrp="1"/>
          </p:cNvSpPr>
          <p:nvPr>
            <p:ph type="title"/>
          </p:nvPr>
        </p:nvSpPr>
        <p:spPr/>
        <p:txBody>
          <a:bodyPr>
            <a:noAutofit/>
          </a:bodyPr>
          <a:lstStyle/>
          <a:p>
            <a:r>
              <a:rPr lang="en-US" sz="1800" dirty="0"/>
              <a:t>Why is informal learning so popular and easier for learners? It is because of the freedom to explore and the degree of knowledge to acquire and also the order in which knowledge is gained – all are determined by the learner.</a:t>
            </a:r>
          </a:p>
        </p:txBody>
      </p:sp>
      <p:sp>
        <p:nvSpPr>
          <p:cNvPr id="3" name="Content Placeholder 2">
            <a:extLst>
              <a:ext uri="{FF2B5EF4-FFF2-40B4-BE49-F238E27FC236}">
                <a16:creationId xmlns="" xmlns:a16="http://schemas.microsoft.com/office/drawing/2014/main" id="{89B42801-5B2D-488E-9060-41398CFFD7A2}"/>
              </a:ext>
            </a:extLst>
          </p:cNvPr>
          <p:cNvSpPr>
            <a:spLocks noGrp="1"/>
          </p:cNvSpPr>
          <p:nvPr>
            <p:ph idx="1"/>
          </p:nvPr>
        </p:nvSpPr>
        <p:spPr/>
        <p:txBody>
          <a:bodyPr/>
          <a:lstStyle/>
          <a:p>
            <a:r>
              <a:rPr lang="en-US" b="1" dirty="0"/>
              <a:t>MIT App Inventor</a:t>
            </a:r>
            <a:r>
              <a:rPr lang="en-US" dirty="0"/>
              <a:t> is basically for creating Android Apps in your browser where you design how the app will look and function. Like fitting together puzzle pieces, you set how your app will behave to different events by simply signing in with your Gmail Account, so that the App Inventor server can store your work and help you keep track of projects.</a:t>
            </a:r>
            <a:br>
              <a:rPr lang="en-US" dirty="0"/>
            </a:br>
            <a:r>
              <a:rPr lang="en-US" dirty="0"/>
              <a:t>It basically consists of two parts:</a:t>
            </a:r>
            <a:br>
              <a:rPr lang="en-US" dirty="0"/>
            </a:br>
            <a:r>
              <a:rPr lang="en-US" b="1" dirty="0"/>
              <a:t>App Inventor Designer</a:t>
            </a:r>
            <a:endParaRPr lang="en-US" dirty="0"/>
          </a:p>
          <a:p>
            <a:r>
              <a:rPr lang="en-US" b="1" dirty="0"/>
              <a:t>App Inventor Block Editor</a:t>
            </a:r>
          </a:p>
          <a:p>
            <a:r>
              <a:rPr lang="en-US" b="1" dirty="0"/>
              <a:t>Decipher: Covert Coded signals into normal language</a:t>
            </a:r>
            <a:endParaRPr lang="en-US" dirty="0"/>
          </a:p>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17</a:t>
            </a:fld>
            <a:endParaRPr lang="en-US" dirty="0"/>
          </a:p>
        </p:txBody>
      </p:sp>
    </p:spTree>
    <p:extLst>
      <p:ext uri="{BB962C8B-B14F-4D97-AF65-F5344CB8AC3E}">
        <p14:creationId xmlns:p14="http://schemas.microsoft.com/office/powerpoint/2010/main" val="25878198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E6837B6-1958-4269-BC0C-4CE529DE0600}"/>
              </a:ext>
            </a:extLst>
          </p:cNvPr>
          <p:cNvSpPr>
            <a:spLocks noGrp="1"/>
          </p:cNvSpPr>
          <p:nvPr>
            <p:ph type="title"/>
          </p:nvPr>
        </p:nvSpPr>
        <p:spPr/>
        <p:txBody>
          <a:bodyPr/>
          <a:lstStyle/>
          <a:p>
            <a:endParaRPr lang="en-US"/>
          </a:p>
        </p:txBody>
      </p:sp>
      <p:sp>
        <p:nvSpPr>
          <p:cNvPr id="3" name="Content Placeholder 2">
            <a:extLst>
              <a:ext uri="{FF2B5EF4-FFF2-40B4-BE49-F238E27FC236}">
                <a16:creationId xmlns="" xmlns:a16="http://schemas.microsoft.com/office/drawing/2014/main" id="{D9B06324-E60C-4030-8094-B69FC126F0FA}"/>
              </a:ext>
            </a:extLst>
          </p:cNvPr>
          <p:cNvSpPr>
            <a:spLocks noGrp="1"/>
          </p:cNvSpPr>
          <p:nvPr>
            <p:ph idx="1"/>
          </p:nvPr>
        </p:nvSpPr>
        <p:spPr/>
        <p:txBody>
          <a:bodyPr/>
          <a:lstStyle/>
          <a:p>
            <a:r>
              <a:rPr lang="en-US" dirty="0"/>
              <a:t>An </a:t>
            </a:r>
            <a:r>
              <a:rPr lang="en-US" b="1" dirty="0"/>
              <a:t>anecdotal record</a:t>
            </a:r>
            <a:r>
              <a:rPr lang="en-US" dirty="0"/>
              <a:t> (or </a:t>
            </a:r>
            <a:r>
              <a:rPr lang="en-US" b="1" dirty="0"/>
              <a:t>anecdote</a:t>
            </a:r>
            <a:r>
              <a:rPr lang="en-US" dirty="0"/>
              <a:t>) is like a short story that educators use to </a:t>
            </a:r>
            <a:r>
              <a:rPr lang="en-US" b="1" dirty="0"/>
              <a:t>record</a:t>
            </a:r>
            <a:r>
              <a:rPr lang="en-US" dirty="0"/>
              <a:t> a significant incident that they have observed. ... </a:t>
            </a:r>
            <a:r>
              <a:rPr lang="en-US" b="1" dirty="0"/>
              <a:t>Anecdotal records</a:t>
            </a:r>
            <a:r>
              <a:rPr lang="en-US" dirty="0"/>
              <a:t> are usually relatively short and may contain descriptions of </a:t>
            </a:r>
            <a:r>
              <a:rPr lang="en-US" dirty="0" err="1"/>
              <a:t>behaviours</a:t>
            </a:r>
            <a:r>
              <a:rPr lang="en-US"/>
              <a:t> and direct quotes.</a:t>
            </a:r>
          </a:p>
        </p:txBody>
      </p:sp>
      <p:sp>
        <p:nvSpPr>
          <p:cNvPr id="4" name="Slide Number Placeholder 3"/>
          <p:cNvSpPr>
            <a:spLocks noGrp="1"/>
          </p:cNvSpPr>
          <p:nvPr>
            <p:ph type="sldNum" sz="quarter" idx="12"/>
          </p:nvPr>
        </p:nvSpPr>
        <p:spPr/>
        <p:txBody>
          <a:bodyPr/>
          <a:lstStyle/>
          <a:p>
            <a:fld id="{6D22F896-40B5-4ADD-8801-0D06FADFA095}" type="slidenum">
              <a:rPr lang="en-US" smtClean="0"/>
              <a:t>18</a:t>
            </a:fld>
            <a:endParaRPr lang="en-US" dirty="0"/>
          </a:p>
        </p:txBody>
      </p:sp>
    </p:spTree>
    <p:extLst>
      <p:ext uri="{BB962C8B-B14F-4D97-AF65-F5344CB8AC3E}">
        <p14:creationId xmlns:p14="http://schemas.microsoft.com/office/powerpoint/2010/main" val="2509300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Profile</a:t>
            </a:r>
            <a:endParaRPr lang="en-US" b="1" dirty="0"/>
          </a:p>
        </p:txBody>
      </p:sp>
      <p:sp>
        <p:nvSpPr>
          <p:cNvPr id="3" name="Content Placeholder 2"/>
          <p:cNvSpPr>
            <a:spLocks noGrp="1"/>
          </p:cNvSpPr>
          <p:nvPr>
            <p:ph idx="1"/>
          </p:nvPr>
        </p:nvSpPr>
        <p:spPr>
          <a:xfrm>
            <a:off x="902043" y="2015732"/>
            <a:ext cx="10152811" cy="3450613"/>
          </a:xfrm>
        </p:spPr>
        <p:txBody>
          <a:bodyPr>
            <a:normAutofit lnSpcReduction="10000"/>
          </a:bodyPr>
          <a:lstStyle/>
          <a:p>
            <a:pPr algn="just"/>
            <a:r>
              <a:rPr lang="en-US" dirty="0"/>
              <a:t>Dr. KHALID KHURSHID is an Associate Professor </a:t>
            </a:r>
            <a:r>
              <a:rPr lang="en-US" dirty="0" smtClean="0"/>
              <a:t>in Department </a:t>
            </a:r>
            <a:r>
              <a:rPr lang="en-US" dirty="0"/>
              <a:t>of Education, Bahauddin </a:t>
            </a:r>
            <a:r>
              <a:rPr lang="en-US" dirty="0" err="1" smtClean="0"/>
              <a:t>Zakariaya</a:t>
            </a:r>
            <a:r>
              <a:rPr lang="en-US" dirty="0" smtClean="0"/>
              <a:t> University, Multan-Pakistan</a:t>
            </a:r>
            <a:r>
              <a:rPr lang="en-US" dirty="0"/>
              <a:t>. </a:t>
            </a:r>
            <a:r>
              <a:rPr lang="en-US" dirty="0" smtClean="0"/>
              <a:t> He </a:t>
            </a:r>
            <a:r>
              <a:rPr lang="en-US" dirty="0"/>
              <a:t>has done his Ph.D. Education (2014) &amp; MS. Education (2005)</a:t>
            </a:r>
          </a:p>
          <a:p>
            <a:pPr algn="just"/>
            <a:r>
              <a:rPr lang="en-US" dirty="0"/>
              <a:t>He has Visited USA under </a:t>
            </a:r>
            <a:r>
              <a:rPr lang="en-US"/>
              <a:t>USAID </a:t>
            </a:r>
            <a:r>
              <a:rPr lang="en-US" smtClean="0"/>
              <a:t>Teacher </a:t>
            </a:r>
            <a:r>
              <a:rPr lang="en-US" dirty="0"/>
              <a:t>Education Project and attended Eastern Michigan University, Michigan to learn about the practicum practices at Eastern Michigan University and </a:t>
            </a:r>
            <a:r>
              <a:rPr lang="en-US" dirty="0" smtClean="0"/>
              <a:t>observed </a:t>
            </a:r>
            <a:r>
              <a:rPr lang="en-US" dirty="0"/>
              <a:t>reading Strategies used by elementary schools (Oct 26-Nov 14, 2012) as an educationist he has a vast teaching experience at different levels from secondary to post graduation level. He has more than 17 research publications in different national and international Impact </a:t>
            </a:r>
            <a:r>
              <a:rPr lang="en-US" dirty="0" smtClean="0"/>
              <a:t>journals.</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1294147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750B56E-A90E-4DEA-B1EA-F1DA41DDBAA1}"/>
              </a:ext>
            </a:extLst>
          </p:cNvPr>
          <p:cNvSpPr>
            <a:spLocks noGrp="1"/>
          </p:cNvSpPr>
          <p:nvPr>
            <p:ph type="title"/>
          </p:nvPr>
        </p:nvSpPr>
        <p:spPr/>
        <p:txBody>
          <a:bodyPr/>
          <a:lstStyle/>
          <a:p>
            <a:r>
              <a:rPr lang="en-US" dirty="0"/>
              <a:t>Food for thought</a:t>
            </a:r>
          </a:p>
        </p:txBody>
      </p:sp>
      <p:sp>
        <p:nvSpPr>
          <p:cNvPr id="3" name="Content Placeholder 2">
            <a:extLst>
              <a:ext uri="{FF2B5EF4-FFF2-40B4-BE49-F238E27FC236}">
                <a16:creationId xmlns="" xmlns:a16="http://schemas.microsoft.com/office/drawing/2014/main" id="{3AFB8EA5-2CC9-44DB-8F76-F265531E39CB}"/>
              </a:ext>
            </a:extLst>
          </p:cNvPr>
          <p:cNvSpPr>
            <a:spLocks noGrp="1"/>
          </p:cNvSpPr>
          <p:nvPr>
            <p:ph idx="1"/>
          </p:nvPr>
        </p:nvSpPr>
        <p:spPr/>
        <p:txBody>
          <a:bodyPr>
            <a:normAutofit/>
          </a:bodyPr>
          <a:lstStyle/>
          <a:p>
            <a:pPr marL="0" indent="0">
              <a:buNone/>
            </a:pPr>
            <a:r>
              <a:rPr lang="en-US" sz="2400" dirty="0">
                <a:latin typeface="Cambria" panose="02040503050406030204" pitchFamily="18" charset="0"/>
              </a:rPr>
              <a:t>At the entrance gate of a university in South Africa, the following message was posted as Reflection of the Day:</a:t>
            </a:r>
          </a:p>
          <a:p>
            <a:pPr marL="0" indent="0">
              <a:buNone/>
            </a:pPr>
            <a:r>
              <a:rPr lang="en-US" sz="2400" dirty="0">
                <a:latin typeface="Cambria" panose="02040503050406030204" pitchFamily="18" charset="0"/>
              </a:rPr>
              <a:t>"</a:t>
            </a:r>
            <a:r>
              <a:rPr lang="en-US" sz="2400" b="1" dirty="0">
                <a:latin typeface="Cambria" panose="02040503050406030204" pitchFamily="18" charset="0"/>
              </a:rPr>
              <a:t>Destroying any Nation does not require the use of Atomic bombs or the use of Long range missiles. It only requires Lowering the quality of Education and allowing Cheating in the examinations by the students."</a:t>
            </a:r>
            <a:endParaRPr lang="en-US" sz="2400" dirty="0">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6926889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750B56E-A90E-4DEA-B1EA-F1DA41DDBAA1}"/>
              </a:ext>
            </a:extLst>
          </p:cNvPr>
          <p:cNvSpPr>
            <a:spLocks noGrp="1"/>
          </p:cNvSpPr>
          <p:nvPr>
            <p:ph type="title"/>
          </p:nvPr>
        </p:nvSpPr>
        <p:spPr/>
        <p:txBody>
          <a:bodyPr/>
          <a:lstStyle/>
          <a:p>
            <a:pPr algn="ctr"/>
            <a:r>
              <a:rPr lang="en-US" b="1" dirty="0"/>
              <a:t>Possible Consequences of This low quality education</a:t>
            </a:r>
          </a:p>
        </p:txBody>
      </p:sp>
      <p:sp>
        <p:nvSpPr>
          <p:cNvPr id="3" name="Content Placeholder 2">
            <a:extLst>
              <a:ext uri="{FF2B5EF4-FFF2-40B4-BE49-F238E27FC236}">
                <a16:creationId xmlns="" xmlns:a16="http://schemas.microsoft.com/office/drawing/2014/main" id="{3AFB8EA5-2CC9-44DB-8F76-F265531E39CB}"/>
              </a:ext>
            </a:extLst>
          </p:cNvPr>
          <p:cNvSpPr>
            <a:spLocks noGrp="1"/>
          </p:cNvSpPr>
          <p:nvPr>
            <p:ph idx="1"/>
          </p:nvPr>
        </p:nvSpPr>
        <p:spPr>
          <a:xfrm>
            <a:off x="1451579" y="1853754"/>
            <a:ext cx="9603275" cy="4157081"/>
          </a:xfrm>
        </p:spPr>
        <p:txBody>
          <a:bodyPr>
            <a:normAutofit/>
          </a:bodyPr>
          <a:lstStyle/>
          <a:p>
            <a:pPr lvl="0"/>
            <a:r>
              <a:rPr lang="en-US" sz="2400" b="1" dirty="0">
                <a:latin typeface="Cambria" panose="02040503050406030204" pitchFamily="18" charset="0"/>
              </a:rPr>
              <a:t>Patients die at the hands of such doctors.</a:t>
            </a:r>
          </a:p>
          <a:p>
            <a:pPr lvl="0"/>
            <a:r>
              <a:rPr lang="en-US" sz="2400" b="1" dirty="0">
                <a:latin typeface="Cambria" panose="02040503050406030204" pitchFamily="18" charset="0"/>
              </a:rPr>
              <a:t>Buildings collapse at the hands of such engineers.</a:t>
            </a:r>
          </a:p>
          <a:p>
            <a:pPr lvl="0"/>
            <a:r>
              <a:rPr lang="en-US" sz="2400" b="1" dirty="0">
                <a:latin typeface="Cambria" panose="02040503050406030204" pitchFamily="18" charset="0"/>
              </a:rPr>
              <a:t>Weak base and Valueless students will produced by such teachers</a:t>
            </a:r>
          </a:p>
          <a:p>
            <a:pPr lvl="0"/>
            <a:r>
              <a:rPr lang="en-US" sz="2400" b="1" dirty="0">
                <a:latin typeface="Cambria" panose="02040503050406030204" pitchFamily="18" charset="0"/>
              </a:rPr>
              <a:t>Humanity dies at the hands of such religious scholars.</a:t>
            </a:r>
          </a:p>
          <a:p>
            <a:pPr lvl="0"/>
            <a:r>
              <a:rPr lang="en-US" sz="2400" b="1" dirty="0">
                <a:latin typeface="Cambria" panose="02040503050406030204" pitchFamily="18" charset="0"/>
              </a:rPr>
              <a:t>Justice is lost at the hands of such judges...</a:t>
            </a:r>
          </a:p>
          <a:p>
            <a:pPr marL="0" indent="0">
              <a:buNone/>
            </a:pPr>
            <a:r>
              <a:rPr lang="en-US" sz="2400" b="1" dirty="0">
                <a:solidFill>
                  <a:srgbClr val="FF0000"/>
                </a:solidFill>
                <a:latin typeface="Cambria" panose="02040503050406030204" pitchFamily="18" charset="0"/>
              </a:rPr>
              <a:t>The collapse of Education is the collapse of the Nation</a:t>
            </a:r>
          </a:p>
        </p:txBody>
      </p:sp>
      <p:sp>
        <p:nvSpPr>
          <p:cNvPr id="4" name="Slide Number Placeholder 3"/>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34619744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750B56E-A90E-4DEA-B1EA-F1DA41DDBAA1}"/>
              </a:ext>
            </a:extLst>
          </p:cNvPr>
          <p:cNvSpPr>
            <a:spLocks noGrp="1"/>
          </p:cNvSpPr>
          <p:nvPr>
            <p:ph type="title"/>
          </p:nvPr>
        </p:nvSpPr>
        <p:spPr/>
        <p:txBody>
          <a:bodyPr/>
          <a:lstStyle/>
          <a:p>
            <a:r>
              <a:rPr lang="en-US" dirty="0"/>
              <a:t>Assess your teaching and research</a:t>
            </a:r>
          </a:p>
        </p:txBody>
      </p:sp>
      <p:sp>
        <p:nvSpPr>
          <p:cNvPr id="3" name="Content Placeholder 2">
            <a:extLst>
              <a:ext uri="{FF2B5EF4-FFF2-40B4-BE49-F238E27FC236}">
                <a16:creationId xmlns="" xmlns:a16="http://schemas.microsoft.com/office/drawing/2014/main" id="{3AFB8EA5-2CC9-44DB-8F76-F265531E39CB}"/>
              </a:ext>
            </a:extLst>
          </p:cNvPr>
          <p:cNvSpPr>
            <a:spLocks noGrp="1"/>
          </p:cNvSpPr>
          <p:nvPr>
            <p:ph idx="1"/>
          </p:nvPr>
        </p:nvSpPr>
        <p:spPr>
          <a:xfrm>
            <a:off x="1451579" y="1853754"/>
            <a:ext cx="9603275" cy="4199727"/>
          </a:xfrm>
        </p:spPr>
        <p:txBody>
          <a:bodyPr>
            <a:normAutofit/>
          </a:bodyPr>
          <a:lstStyle/>
          <a:p>
            <a:pPr marL="0" indent="0">
              <a:buNone/>
            </a:pPr>
            <a:r>
              <a:rPr lang="en-US" sz="2400" b="1" dirty="0">
                <a:latin typeface="Cambria" panose="02040503050406030204" pitchFamily="18" charset="0"/>
              </a:rPr>
              <a:t>With the advent of new technologies being infused in school curricula, educators and school leaders are beginning to rethink all facets of teaching, learning, assessment and research in the classroom. As a result, new trends and strategies have been emerged in Education </a:t>
            </a:r>
          </a:p>
          <a:p>
            <a:pPr marL="0" indent="0">
              <a:buNone/>
            </a:pPr>
            <a:r>
              <a:rPr lang="en-US" dirty="0"/>
              <a:t> </a:t>
            </a:r>
            <a:r>
              <a:rPr lang="en-US" sz="2400" dirty="0"/>
              <a:t>”</a:t>
            </a:r>
            <a:r>
              <a:rPr lang="en-US" sz="2400" b="1" dirty="0"/>
              <a:t>Trends in a </a:t>
            </a:r>
            <a:r>
              <a:rPr lang="en-US" sz="2400" b="1"/>
              <a:t>general term, </a:t>
            </a:r>
            <a:r>
              <a:rPr lang="en-US" sz="2400" b="1" dirty="0"/>
              <a:t>is a direction in which something is developing or changing”</a:t>
            </a:r>
            <a:r>
              <a:rPr lang="en-US" b="1" dirty="0"/>
              <a:t>.</a:t>
            </a:r>
            <a:endParaRPr lang="en-US" sz="2400" b="1" dirty="0">
              <a:latin typeface="Cambria" panose="02040503050406030204" pitchFamily="18" charset="0"/>
            </a:endParaRPr>
          </a:p>
          <a:p>
            <a:pPr marL="0" indent="0">
              <a:buNone/>
            </a:pPr>
            <a:r>
              <a:rPr lang="en-US" sz="2400" b="1" dirty="0">
                <a:latin typeface="Cambria" panose="02040503050406030204" pitchFamily="18" charset="0"/>
              </a:rPr>
              <a:t>The key trends of 21</a:t>
            </a:r>
            <a:r>
              <a:rPr lang="en-US" sz="2400" b="1" baseline="30000" dirty="0">
                <a:latin typeface="Cambria" panose="02040503050406030204" pitchFamily="18" charset="0"/>
              </a:rPr>
              <a:t>st</a:t>
            </a:r>
            <a:r>
              <a:rPr lang="en-US" sz="2400" b="1" dirty="0">
                <a:latin typeface="Cambria" panose="02040503050406030204" pitchFamily="18" charset="0"/>
              </a:rPr>
              <a:t> Century in Education are the followings</a:t>
            </a:r>
          </a:p>
        </p:txBody>
      </p:sp>
      <p:sp>
        <p:nvSpPr>
          <p:cNvPr id="4" name="Slide Number Placeholder 3"/>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28010290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606C06C-BFFF-42B1-A35C-8A249A253C74}"/>
              </a:ext>
            </a:extLst>
          </p:cNvPr>
          <p:cNvSpPr>
            <a:spLocks noGrp="1"/>
          </p:cNvSpPr>
          <p:nvPr>
            <p:ph type="title"/>
          </p:nvPr>
        </p:nvSpPr>
        <p:spPr/>
        <p:txBody>
          <a:bodyPr>
            <a:normAutofit/>
          </a:bodyPr>
          <a:lstStyle/>
          <a:p>
            <a:r>
              <a:rPr lang="en-US" sz="2400" dirty="0">
                <a:latin typeface="Times New Roman" panose="02020603050405020304" pitchFamily="18" charset="0"/>
                <a:cs typeface="Times New Roman" panose="02020603050405020304" pitchFamily="18" charset="0"/>
              </a:rPr>
              <a:t>Learning in 21st century differs greatly from education of the 20th century in some ways</a:t>
            </a:r>
          </a:p>
        </p:txBody>
      </p:sp>
      <p:sp>
        <p:nvSpPr>
          <p:cNvPr id="3" name="Content Placeholder 2">
            <a:extLst>
              <a:ext uri="{FF2B5EF4-FFF2-40B4-BE49-F238E27FC236}">
                <a16:creationId xmlns="" xmlns:a16="http://schemas.microsoft.com/office/drawing/2014/main" id="{5C39E9AD-C652-47A5-A1AD-70B59CF16EDF}"/>
              </a:ext>
            </a:extLst>
          </p:cNvPr>
          <p:cNvSpPr>
            <a:spLocks noGrp="1"/>
          </p:cNvSpPr>
          <p:nvPr>
            <p:ph idx="1"/>
          </p:nvPr>
        </p:nvSpPr>
        <p:spPr/>
        <p:txBody>
          <a:bodyPr>
            <a:normAutofit fontScale="92500" lnSpcReduction="20000"/>
          </a:bodyPr>
          <a:lstStyle/>
          <a:p>
            <a:pPr>
              <a:spcBef>
                <a:spcPts val="0"/>
              </a:spcBef>
            </a:pPr>
            <a:r>
              <a:rPr lang="en-US" sz="2200" dirty="0">
                <a:latin typeface="Times New Roman" panose="02020603050405020304" pitchFamily="18" charset="0"/>
                <a:cs typeface="Times New Roman" panose="02020603050405020304" pitchFamily="18" charset="0"/>
              </a:rPr>
              <a:t>Increased use and integration of technology.</a:t>
            </a:r>
          </a:p>
          <a:p>
            <a:pPr>
              <a:spcBef>
                <a:spcPts val="0"/>
              </a:spcBef>
            </a:pPr>
            <a:r>
              <a:rPr lang="en-US" sz="2200" dirty="0">
                <a:latin typeface="Times New Roman" panose="02020603050405020304" pitchFamily="18" charset="0"/>
                <a:cs typeface="Times New Roman" panose="02020603050405020304" pitchFamily="18" charset="0"/>
              </a:rPr>
              <a:t>Globalized approaches to learning.</a:t>
            </a:r>
          </a:p>
          <a:p>
            <a:pPr>
              <a:spcBef>
                <a:spcPts val="0"/>
              </a:spcBef>
            </a:pPr>
            <a:r>
              <a:rPr lang="en-US" sz="2200" dirty="0">
                <a:latin typeface="Times New Roman" panose="02020603050405020304" pitchFamily="18" charset="0"/>
                <a:cs typeface="Times New Roman" panose="02020603050405020304" pitchFamily="18" charset="0"/>
              </a:rPr>
              <a:t>Awareness of economic factors affecting education.</a:t>
            </a:r>
          </a:p>
          <a:p>
            <a:pPr>
              <a:spcBef>
                <a:spcPts val="0"/>
              </a:spcBef>
            </a:pPr>
            <a:r>
              <a:rPr lang="en-US" sz="2200" dirty="0">
                <a:latin typeface="Times New Roman" panose="02020603050405020304" pitchFamily="18" charset="0"/>
                <a:cs typeface="Times New Roman" panose="02020603050405020304" pitchFamily="18" charset="0"/>
              </a:rPr>
              <a:t>Need for a highly skilled, competitive workforce.</a:t>
            </a:r>
          </a:p>
          <a:p>
            <a:pPr>
              <a:spcBef>
                <a:spcPts val="0"/>
              </a:spcBef>
            </a:pPr>
            <a:r>
              <a:rPr lang="en-US" sz="2200" dirty="0">
                <a:latin typeface="Times New Roman" panose="02020603050405020304" pitchFamily="18" charset="0"/>
                <a:cs typeface="Times New Roman" panose="02020603050405020304" pitchFamily="18" charset="0"/>
              </a:rPr>
              <a:t>“Borderless” and cross-border education.</a:t>
            </a:r>
          </a:p>
          <a:p>
            <a:pPr>
              <a:spcBef>
                <a:spcPts val="0"/>
              </a:spcBef>
            </a:pPr>
            <a:r>
              <a:rPr lang="en-US" sz="2200" dirty="0">
                <a:latin typeface="Times New Roman" panose="02020603050405020304" pitchFamily="18" charset="0"/>
                <a:cs typeface="Times New Roman" panose="02020603050405020304" pitchFamily="18" charset="0"/>
              </a:rPr>
              <a:t>Increased student and faculty mobility.</a:t>
            </a:r>
          </a:p>
          <a:p>
            <a:pPr>
              <a:spcBef>
                <a:spcPts val="0"/>
              </a:spcBef>
            </a:pPr>
            <a:r>
              <a:rPr lang="en-US" sz="2200" dirty="0">
                <a:latin typeface="Times New Roman" panose="02020603050405020304" pitchFamily="18" charset="0"/>
                <a:cs typeface="Times New Roman" panose="02020603050405020304" pitchFamily="18" charset="0"/>
              </a:rPr>
              <a:t>Individualized, customizable, learner-</a:t>
            </a:r>
            <a:r>
              <a:rPr lang="en-US" sz="2200" dirty="0" err="1">
                <a:latin typeface="Times New Roman" panose="02020603050405020304" pitchFamily="18" charset="0"/>
                <a:cs typeface="Times New Roman" panose="02020603050405020304" pitchFamily="18" charset="0"/>
              </a:rPr>
              <a:t>centred</a:t>
            </a:r>
            <a:r>
              <a:rPr lang="en-US" sz="2200" dirty="0">
                <a:latin typeface="Times New Roman" panose="02020603050405020304" pitchFamily="18" charset="0"/>
                <a:cs typeface="Times New Roman" panose="02020603050405020304" pitchFamily="18" charset="0"/>
              </a:rPr>
              <a:t> approaches.</a:t>
            </a:r>
          </a:p>
          <a:p>
            <a:pPr>
              <a:spcBef>
                <a:spcPts val="0"/>
              </a:spcBef>
            </a:pPr>
            <a:r>
              <a:rPr lang="en-US" sz="2200" dirty="0">
                <a:latin typeface="Times New Roman" panose="02020603050405020304" pitchFamily="18" charset="0"/>
                <a:cs typeface="Times New Roman" panose="02020603050405020304" pitchFamily="18" charset="0"/>
              </a:rPr>
              <a:t>Strategic partnerships and alliances among governments, school boards, schools and individual educators.</a:t>
            </a:r>
          </a:p>
          <a:p>
            <a:pPr>
              <a:spcBef>
                <a:spcPts val="0"/>
              </a:spcBef>
            </a:pPr>
            <a:r>
              <a:rPr lang="en-US" sz="2200" dirty="0">
                <a:latin typeface="Times New Roman" panose="02020603050405020304" pitchFamily="18" charset="0"/>
                <a:cs typeface="Times New Roman" panose="02020603050405020304" pitchFamily="18" charset="0"/>
              </a:rPr>
              <a:t>Emergence of non-formal and informal learning, driven by technology</a:t>
            </a:r>
          </a:p>
          <a:p>
            <a:pPr>
              <a:spcBef>
                <a:spcPts val="0"/>
              </a:spcBef>
            </a:pPr>
            <a:r>
              <a:rPr lang="en-US" sz="2200" dirty="0">
                <a:latin typeface="Times New Roman" panose="02020603050405020304" pitchFamily="18" charset="0"/>
                <a:cs typeface="Times New Roman" panose="02020603050405020304" pitchFamily="18" charset="0"/>
              </a:rPr>
              <a:t>Frameworks, benchmarks and other asset-based </a:t>
            </a:r>
            <a:r>
              <a:rPr lang="en-US" sz="2200" b="1" dirty="0">
                <a:latin typeface="Times New Roman" panose="02020603050405020304" pitchFamily="18" charset="0"/>
                <a:cs typeface="Times New Roman" panose="02020603050405020304" pitchFamily="18" charset="0"/>
              </a:rPr>
              <a:t>approaches to assessment.</a:t>
            </a:r>
          </a:p>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3734926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750B56E-A90E-4DEA-B1EA-F1DA41DDBAA1}"/>
              </a:ext>
            </a:extLst>
          </p:cNvPr>
          <p:cNvSpPr>
            <a:spLocks noGrp="1"/>
          </p:cNvSpPr>
          <p:nvPr>
            <p:ph type="title"/>
          </p:nvPr>
        </p:nvSpPr>
        <p:spPr/>
        <p:txBody>
          <a:bodyPr>
            <a:normAutofit/>
          </a:bodyPr>
          <a:lstStyle/>
          <a:p>
            <a:pPr algn="ctr"/>
            <a:r>
              <a:rPr lang="en-US" sz="2800" b="1" dirty="0">
                <a:latin typeface="Times New Roman" panose="02020603050405020304" pitchFamily="18" charset="0"/>
                <a:cs typeface="Times New Roman" panose="02020603050405020304" pitchFamily="18" charset="0"/>
              </a:rPr>
              <a:t>1)Technology Explosion (App Innovation )</a:t>
            </a:r>
          </a:p>
        </p:txBody>
      </p:sp>
      <p:sp>
        <p:nvSpPr>
          <p:cNvPr id="3" name="Content Placeholder 2">
            <a:extLst>
              <a:ext uri="{FF2B5EF4-FFF2-40B4-BE49-F238E27FC236}">
                <a16:creationId xmlns="" xmlns:a16="http://schemas.microsoft.com/office/drawing/2014/main" id="{3AFB8EA5-2CC9-44DB-8F76-F265531E39CB}"/>
              </a:ext>
            </a:extLst>
          </p:cNvPr>
          <p:cNvSpPr>
            <a:spLocks noGrp="1"/>
          </p:cNvSpPr>
          <p:nvPr>
            <p:ph idx="1"/>
          </p:nvPr>
        </p:nvSpPr>
        <p:spPr>
          <a:xfrm>
            <a:off x="1451579" y="1853754"/>
            <a:ext cx="9603275" cy="4116740"/>
          </a:xfrm>
        </p:spPr>
        <p:txBody>
          <a:bodyPr>
            <a:normAutofit/>
          </a:bodyPr>
          <a:lstStyle/>
          <a:p>
            <a:r>
              <a:rPr lang="en-US" dirty="0"/>
              <a:t>As a result of the recent explosion in education-related apps, educators can decipher students’ interests, academic passions in real-time to differentiate and fine-tune instruction. </a:t>
            </a:r>
          </a:p>
          <a:p>
            <a:r>
              <a:rPr lang="en-US" dirty="0"/>
              <a:t> MIT App Inventor, for example, enables students to create their own apps in the comfort of their classrooms. This app offers training for students and educators to create their own apps. </a:t>
            </a:r>
          </a:p>
          <a:p>
            <a:r>
              <a:rPr lang="en-US" dirty="0"/>
              <a:t>At the same time, education-related games that enhance skills in English language arts and other subjects have exploded in popularity. </a:t>
            </a:r>
          </a:p>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17466390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750B56E-A90E-4DEA-B1EA-F1DA41DDBAA1}"/>
              </a:ext>
            </a:extLst>
          </p:cNvPr>
          <p:cNvSpPr>
            <a:spLocks noGrp="1"/>
          </p:cNvSpPr>
          <p:nvPr>
            <p:ph type="title"/>
          </p:nvPr>
        </p:nvSpPr>
        <p:spPr>
          <a:xfrm>
            <a:off x="1557597" y="887506"/>
            <a:ext cx="9603275" cy="1049235"/>
          </a:xfrm>
        </p:spPr>
        <p:txBody>
          <a:bodyPr/>
          <a:lstStyle/>
          <a:p>
            <a:r>
              <a:rPr lang="en-US" sz="2800" b="1" dirty="0">
                <a:latin typeface="Times New Roman" panose="02020603050405020304" pitchFamily="18" charset="0"/>
                <a:cs typeface="Times New Roman" panose="02020603050405020304" pitchFamily="18" charset="0"/>
              </a:rPr>
              <a:t>2) Digital Literacy</a:t>
            </a:r>
            <a:r>
              <a:rPr lang="en-US" b="1" dirty="0"/>
              <a:t> </a:t>
            </a:r>
            <a:endParaRPr lang="en-US" dirty="0"/>
          </a:p>
        </p:txBody>
      </p:sp>
      <p:sp>
        <p:nvSpPr>
          <p:cNvPr id="3" name="Content Placeholder 2">
            <a:extLst>
              <a:ext uri="{FF2B5EF4-FFF2-40B4-BE49-F238E27FC236}">
                <a16:creationId xmlns="" xmlns:a16="http://schemas.microsoft.com/office/drawing/2014/main" id="{3AFB8EA5-2CC9-44DB-8F76-F265531E39CB}"/>
              </a:ext>
            </a:extLst>
          </p:cNvPr>
          <p:cNvSpPr>
            <a:spLocks noGrp="1"/>
          </p:cNvSpPr>
          <p:nvPr>
            <p:ph idx="1"/>
          </p:nvPr>
        </p:nvSpPr>
        <p:spPr>
          <a:xfrm>
            <a:off x="1451579" y="1853754"/>
            <a:ext cx="9603276" cy="4116740"/>
          </a:xfrm>
        </p:spPr>
        <p:txBody>
          <a:bodyPr>
            <a:normAutofit/>
          </a:bodyPr>
          <a:lstStyle/>
          <a:p>
            <a:r>
              <a:rPr lang="en-US" dirty="0"/>
              <a:t>Creating a digital literacy curriculum can be based on students’ developmental stages.</a:t>
            </a:r>
          </a:p>
          <a:p>
            <a:r>
              <a:rPr lang="en-US" b="1" dirty="0"/>
              <a:t>Digital Literacy</a:t>
            </a:r>
            <a:r>
              <a:rPr lang="en-US" dirty="0"/>
              <a:t> is the ability to use information and communication technologies to find, evaluate, create, and communicate information, requiring both cognitive and technical skills</a:t>
            </a:r>
          </a:p>
          <a:p>
            <a:r>
              <a:rPr lang="en-US" b="1" dirty="0"/>
              <a:t>Digital literacy</a:t>
            </a:r>
            <a:r>
              <a:rPr lang="en-US" dirty="0"/>
              <a:t>  such as creating classroom presentations, collaborative work, how to use web browsers, search engines, email, text, wiki, blogs, Photoshop, PowerPoint etc.  </a:t>
            </a:r>
          </a:p>
          <a:p>
            <a:r>
              <a:rPr lang="en-US" dirty="0"/>
              <a:t>Google has published a plethora (Excess) of resources about </a:t>
            </a:r>
            <a:r>
              <a:rPr lang="en-US" u="sng" dirty="0">
                <a:hlinkClick r:id="rId2"/>
              </a:rPr>
              <a:t>understanding digital literacy and digital citizenship</a:t>
            </a:r>
            <a:r>
              <a:rPr lang="en-US" dirty="0"/>
              <a:t>, including YouTube videos, teacher’s guides and lesson plans.</a:t>
            </a:r>
          </a:p>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48788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750B56E-A90E-4DEA-B1EA-F1DA41DDBAA1}"/>
              </a:ext>
            </a:extLst>
          </p:cNvPr>
          <p:cNvSpPr>
            <a:spLocks noGrp="1"/>
          </p:cNvSpPr>
          <p:nvPr>
            <p:ph type="title"/>
          </p:nvPr>
        </p:nvSpPr>
        <p:spPr/>
        <p:txBody>
          <a:bodyPr/>
          <a:lstStyle/>
          <a:p>
            <a:r>
              <a:rPr lang="en-US" sz="2800" b="1" dirty="0">
                <a:latin typeface="Times New Roman" panose="02020603050405020304" pitchFamily="18" charset="0"/>
                <a:cs typeface="Times New Roman" panose="02020603050405020304" pitchFamily="18" charset="0"/>
              </a:rPr>
              <a:t>3) Library Media Specialists</a:t>
            </a:r>
            <a:r>
              <a:rPr lang="en-US" b="1" dirty="0"/>
              <a:t>  </a:t>
            </a:r>
          </a:p>
        </p:txBody>
      </p:sp>
      <p:sp>
        <p:nvSpPr>
          <p:cNvPr id="3" name="Content Placeholder 2">
            <a:extLst>
              <a:ext uri="{FF2B5EF4-FFF2-40B4-BE49-F238E27FC236}">
                <a16:creationId xmlns="" xmlns:a16="http://schemas.microsoft.com/office/drawing/2014/main" id="{3AFB8EA5-2CC9-44DB-8F76-F265531E39CB}"/>
              </a:ext>
            </a:extLst>
          </p:cNvPr>
          <p:cNvSpPr>
            <a:spLocks noGrp="1"/>
          </p:cNvSpPr>
          <p:nvPr>
            <p:ph idx="1"/>
          </p:nvPr>
        </p:nvSpPr>
        <p:spPr>
          <a:xfrm>
            <a:off x="1451579" y="1853754"/>
            <a:ext cx="9603275" cy="4116740"/>
          </a:xfrm>
        </p:spPr>
        <p:txBody>
          <a:bodyPr>
            <a:normAutofit/>
          </a:bodyPr>
          <a:lstStyle/>
          <a:p>
            <a:r>
              <a:rPr lang="en-US" dirty="0"/>
              <a:t>Across the United States, and indeed throughout the world, libraries are increasingly becoming local technology hubs. </a:t>
            </a:r>
          </a:p>
          <a:p>
            <a:r>
              <a:rPr lang="en-US" dirty="0"/>
              <a:t>Library Media Specialists today remain informed about new technologies and research methods, and how students (and the general public) integrate digital formats into their work.</a:t>
            </a:r>
          </a:p>
          <a:p>
            <a:r>
              <a:rPr lang="en-US" b="1" dirty="0"/>
              <a:t>Library Media Specialists</a:t>
            </a:r>
            <a:r>
              <a:rPr lang="en-US" dirty="0"/>
              <a:t> is a certified </a:t>
            </a:r>
            <a:r>
              <a:rPr lang="en-US" b="1" dirty="0"/>
              <a:t>librarian</a:t>
            </a:r>
            <a:r>
              <a:rPr lang="en-US" dirty="0"/>
              <a:t> who also has training in teaching.</a:t>
            </a:r>
          </a:p>
        </p:txBody>
      </p:sp>
      <p:sp>
        <p:nvSpPr>
          <p:cNvPr id="4" name="Slide Number Placeholder 3"/>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632067195"/>
      </p:ext>
    </p:extLst>
  </p:cSld>
  <p:clrMapOvr>
    <a:masterClrMapping/>
  </p:clrMapOvr>
  <p:timing>
    <p:tnLst>
      <p:par>
        <p:cTn id="1" dur="indefinite" restart="never" nodeType="tmRoot"/>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TM10001114[[fn=Gallery]]</Template>
  <TotalTime>789</TotalTime>
  <Words>1137</Words>
  <Application>Microsoft Office PowerPoint</Application>
  <PresentationFormat>Custom</PresentationFormat>
  <Paragraphs>98</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Gallery</vt:lpstr>
      <vt:lpstr>Emerging Education Trends And Strategies  </vt:lpstr>
      <vt:lpstr>Profile</vt:lpstr>
      <vt:lpstr>Food for thought</vt:lpstr>
      <vt:lpstr>Possible Consequences of This low quality education</vt:lpstr>
      <vt:lpstr>Assess your teaching and research</vt:lpstr>
      <vt:lpstr>Learning in 21st century differs greatly from education of the 20th century in some ways</vt:lpstr>
      <vt:lpstr>1)Technology Explosion (App Innovation )</vt:lpstr>
      <vt:lpstr>2) Digital Literacy </vt:lpstr>
      <vt:lpstr>3) Library Media Specialists  </vt:lpstr>
      <vt:lpstr>4) Self-Directed Professional Development</vt:lpstr>
      <vt:lpstr>5) Collaborative Learning</vt:lpstr>
      <vt:lpstr>Latest Trends in Assessment</vt:lpstr>
      <vt:lpstr>INFORMAL ASSESSMENTS </vt:lpstr>
      <vt:lpstr>PowerPoint Presentation</vt:lpstr>
      <vt:lpstr>RUBRICS </vt:lpstr>
      <vt:lpstr>PowerPoint Presentation</vt:lpstr>
      <vt:lpstr>Why is informal learning so popular and easier for learners? It is because of the freedom to explore and the degree of knowledge to acquire and also the order in which knowledge is gained – all are determined by the learner.</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Khalid</dc:creator>
  <cp:lastModifiedBy>IIUI</cp:lastModifiedBy>
  <cp:revision>152</cp:revision>
  <dcterms:created xsi:type="dcterms:W3CDTF">2018-03-16T16:41:40Z</dcterms:created>
  <dcterms:modified xsi:type="dcterms:W3CDTF">2018-06-13T07:14:41Z</dcterms:modified>
</cp:coreProperties>
</file>