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8" r:id="rId1"/>
  </p:sldMasterIdLst>
  <p:notesMasterIdLst>
    <p:notesMasterId r:id="rId28"/>
  </p:notesMasterIdLst>
  <p:sldIdLst>
    <p:sldId id="256" r:id="rId2"/>
    <p:sldId id="287" r:id="rId3"/>
    <p:sldId id="257" r:id="rId4"/>
    <p:sldId id="274" r:id="rId5"/>
    <p:sldId id="258" r:id="rId6"/>
    <p:sldId id="275" r:id="rId7"/>
    <p:sldId id="259" r:id="rId8"/>
    <p:sldId id="283" r:id="rId9"/>
    <p:sldId id="261" r:id="rId10"/>
    <p:sldId id="262" r:id="rId11"/>
    <p:sldId id="263" r:id="rId12"/>
    <p:sldId id="264" r:id="rId13"/>
    <p:sldId id="265" r:id="rId14"/>
    <p:sldId id="266" r:id="rId15"/>
    <p:sldId id="285" r:id="rId16"/>
    <p:sldId id="273" r:id="rId17"/>
    <p:sldId id="268" r:id="rId18"/>
    <p:sldId id="270" r:id="rId19"/>
    <p:sldId id="276" r:id="rId20"/>
    <p:sldId id="278" r:id="rId21"/>
    <p:sldId id="279" r:id="rId22"/>
    <p:sldId id="286" r:id="rId23"/>
    <p:sldId id="271" r:id="rId24"/>
    <p:sldId id="282" r:id="rId25"/>
    <p:sldId id="280" r:id="rId26"/>
    <p:sldId id="284"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4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455E7A-4F72-4377-80DE-A9FEBBC4708D}" type="datetimeFigureOut">
              <a:rPr lang="en-US" smtClean="0"/>
              <a:t>6/1/2018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F63287-D165-4726-A817-C0BE3BCE33A1}" type="slidenum">
              <a:rPr lang="en-US" smtClean="0"/>
              <a:t>‹#›</a:t>
            </a:fld>
            <a:endParaRPr lang="en-US"/>
          </a:p>
        </p:txBody>
      </p:sp>
    </p:spTree>
    <p:extLst>
      <p:ext uri="{BB962C8B-B14F-4D97-AF65-F5344CB8AC3E}">
        <p14:creationId xmlns:p14="http://schemas.microsoft.com/office/powerpoint/2010/main" val="2226725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5360C1C-7A55-4AD6-9AB2-6F47F72AF24D}"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4114992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C129C41-78BC-4873-A6B3-36109BFF24AA}"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27769206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F673127-4274-47AB-882B-AA01A48D70EA}"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E86C3B8-22A7-472A-8CCC-2FEE28CCFA61}"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251542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7D0279E3-9329-45F3-8F93-0F48A3A94EF4}"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1370463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92D06F3-9B77-464F-9B2B-7814F916873C}"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E86C3B8-22A7-472A-8CCC-2FEE28CCFA61}"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942421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9D631C20-01A4-45D6-8E62-A779FB8286AE}"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18979471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8ABD093-B4B4-49E7-8A78-283C29028802}"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1147401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5C8BC0-C5CA-4825-8687-E2CE3E43FBDB}"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530009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2F4E33-4BA1-4CEC-AD88-94251DE968F7}"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4235729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BC08F37-E285-4CCD-B024-9498D738BB59}" type="datetime1">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1522941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2DC7EE7-C1F5-4C54-87A1-F2053040817F}"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1202475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4863E33-D290-424E-AD4A-1147BC410B95}" type="datetime1">
              <a:rPr lang="en-US" smtClean="0"/>
              <a:t>6/1/2018</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405504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2B9C9D5-2811-454A-9CF3-6C1AA2212883}" type="datetime1">
              <a:rPr lang="en-US" smtClean="0"/>
              <a:t>6/1/2018</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1510375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5D504-B535-478E-9090-53F139101247}" type="datetime1">
              <a:rPr lang="en-US" smtClean="0"/>
              <a:t>6/1/2018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4042001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00A94EA-8499-4CCF-B3A8-3D9D30DDD806}"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3224380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6A44079-F4C8-4DC5-980C-CA17563F8D7A}" type="datetime1">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4E86C3B8-22A7-472A-8CCC-2FEE28CCFA61}" type="slidenum">
              <a:rPr lang="en-US" smtClean="0"/>
              <a:t>‹#›</a:t>
            </a:fld>
            <a:endParaRPr lang="en-US"/>
          </a:p>
        </p:txBody>
      </p:sp>
    </p:spTree>
    <p:extLst>
      <p:ext uri="{BB962C8B-B14F-4D97-AF65-F5344CB8AC3E}">
        <p14:creationId xmlns:p14="http://schemas.microsoft.com/office/powerpoint/2010/main" val="131248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C1065F4A-C197-43D6-AA6A-9135327E3492}" type="datetime1">
              <a:rPr lang="en-US" smtClean="0"/>
              <a:t>6/1/2018</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4E86C3B8-22A7-472A-8CCC-2FEE28CCFA61}" type="slidenum">
              <a:rPr lang="en-US" smtClean="0"/>
              <a:t>‹#›</a:t>
            </a:fld>
            <a:endParaRPr lang="en-US"/>
          </a:p>
        </p:txBody>
      </p:sp>
    </p:spTree>
    <p:extLst>
      <p:ext uri="{BB962C8B-B14F-4D97-AF65-F5344CB8AC3E}">
        <p14:creationId xmlns:p14="http://schemas.microsoft.com/office/powerpoint/2010/main" val="1980120747"/>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cia.gov/library/publications/the-world-factbook/"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package" Target="../embeddings/Microsoft_Word_Document1.docx"/></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6589199" cy="1280890"/>
          </a:xfrm>
        </p:spPr>
        <p:txBody>
          <a:bodyPr>
            <a:normAutofit/>
          </a:bodyPr>
          <a:lstStyle/>
          <a:p>
            <a:pPr algn="ctr"/>
            <a:r>
              <a:rPr lang="en-US" dirty="0"/>
              <a:t> </a:t>
            </a:r>
            <a:r>
              <a:rPr lang="en-US" b="1" dirty="0"/>
              <a:t>Responsibilities of Our </a:t>
            </a:r>
            <a:r>
              <a:rPr lang="en-US" b="1" dirty="0" smtClean="0"/>
              <a:t>Educated </a:t>
            </a:r>
            <a:r>
              <a:rPr lang="en-US" b="1" dirty="0"/>
              <a:t>Youth</a:t>
            </a:r>
            <a:endParaRPr lang="en-US" b="1" dirty="0"/>
          </a:p>
        </p:txBody>
      </p:sp>
      <p:sp>
        <p:nvSpPr>
          <p:cNvPr id="3" name="Subtitle 2"/>
          <p:cNvSpPr>
            <a:spLocks noGrp="1"/>
          </p:cNvSpPr>
          <p:nvPr>
            <p:ph idx="1"/>
          </p:nvPr>
        </p:nvSpPr>
        <p:spPr>
          <a:xfrm>
            <a:off x="838200" y="1981200"/>
            <a:ext cx="8000999" cy="4419600"/>
          </a:xfrm>
        </p:spPr>
        <p:txBody>
          <a:bodyPr>
            <a:normAutofit/>
          </a:bodyPr>
          <a:lstStyle/>
          <a:p>
            <a:endParaRPr lang="en-US" dirty="0"/>
          </a:p>
          <a:p>
            <a:pPr marL="0" indent="0" algn="ctr">
              <a:buNone/>
            </a:pPr>
            <a:endParaRPr lang="en-US" b="1" dirty="0" smtClean="0"/>
          </a:p>
          <a:p>
            <a:pPr marL="0" indent="0" algn="ctr">
              <a:buNone/>
            </a:pPr>
            <a:r>
              <a:rPr lang="en-US" b="1" dirty="0" smtClean="0"/>
              <a:t>Prof. Dr</a:t>
            </a:r>
            <a:r>
              <a:rPr lang="en-US" b="1" dirty="0"/>
              <a:t>. Anjum Bano </a:t>
            </a:r>
            <a:r>
              <a:rPr lang="en-US" b="1" dirty="0" err="1"/>
              <a:t>Kazimi</a:t>
            </a:r>
            <a:endParaRPr lang="en-US" b="1" dirty="0"/>
          </a:p>
          <a:p>
            <a:pPr marL="0" indent="0" algn="ctr">
              <a:buNone/>
            </a:pPr>
            <a:r>
              <a:rPr lang="en-US" b="1" dirty="0" smtClean="0"/>
              <a:t>Department </a:t>
            </a:r>
            <a:r>
              <a:rPr lang="en-US" b="1" dirty="0"/>
              <a:t>of Education, </a:t>
            </a:r>
          </a:p>
          <a:p>
            <a:pPr marL="0" indent="0" algn="ctr">
              <a:buNone/>
            </a:pPr>
            <a:r>
              <a:rPr lang="en-US" b="1" dirty="0"/>
              <a:t>Iqra University, </a:t>
            </a:r>
            <a:r>
              <a:rPr lang="en-US" b="1" dirty="0" smtClean="0"/>
              <a:t>Karachi</a:t>
            </a:r>
          </a:p>
          <a:p>
            <a:endParaRPr lang="en-US" dirty="0"/>
          </a:p>
          <a:p>
            <a:endParaRPr lang="en-US" dirty="0" smtClean="0"/>
          </a:p>
          <a:p>
            <a:pPr marL="0" indent="0" algn="ctr">
              <a:buNone/>
            </a:pPr>
            <a:r>
              <a:rPr lang="en-US" sz="2000" b="1" dirty="0"/>
              <a:t>Keynote Presented at Two Day International Seminar “Education for National Development” organized by Department of Education, IIUI on 11-12 April 2018</a:t>
            </a:r>
            <a:endParaRPr lang="en-US" sz="2000" dirty="0"/>
          </a:p>
          <a:p>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1</a:t>
            </a:fld>
            <a:endParaRPr lang="en-US"/>
          </a:p>
        </p:txBody>
      </p:sp>
    </p:spTree>
    <p:extLst>
      <p:ext uri="{BB962C8B-B14F-4D97-AF65-F5344CB8AC3E}">
        <p14:creationId xmlns:p14="http://schemas.microsoft.com/office/powerpoint/2010/main" val="39468874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nSpc>
                <a:spcPct val="107000"/>
              </a:lnSpc>
              <a:spcBef>
                <a:spcPts val="0"/>
              </a:spcBef>
              <a:spcAft>
                <a:spcPts val="800"/>
              </a:spcAft>
            </a:pPr>
            <a:r>
              <a:rPr lang="en-US" sz="1800" dirty="0">
                <a:solidFill>
                  <a:prstClr val="black"/>
                </a:solidFill>
                <a:ea typeface="Calibri"/>
                <a:cs typeface="Times New Roman"/>
              </a:rPr>
              <a:t>Source: </a:t>
            </a:r>
            <a:r>
              <a:rPr lang="en-US" sz="1800" u="sng" dirty="0">
                <a:solidFill>
                  <a:srgbClr val="0563C1"/>
                </a:solidFill>
                <a:ea typeface="Calibri"/>
                <a:cs typeface="Times New Roman"/>
                <a:hlinkClick r:id="rId3"/>
              </a:rPr>
              <a:t>CIA World </a:t>
            </a:r>
            <a:r>
              <a:rPr lang="en-US" sz="1800" u="sng" dirty="0" err="1">
                <a:solidFill>
                  <a:srgbClr val="0563C1"/>
                </a:solidFill>
                <a:ea typeface="Calibri"/>
                <a:cs typeface="Times New Roman"/>
                <a:hlinkClick r:id="rId3"/>
              </a:rPr>
              <a:t>Factbook</a:t>
            </a:r>
            <a:r>
              <a:rPr lang="en-US" sz="1800" dirty="0">
                <a:solidFill>
                  <a:prstClr val="black"/>
                </a:solidFill>
                <a:ea typeface="Calibri"/>
                <a:cs typeface="Times New Roman"/>
              </a:rPr>
              <a:t/>
            </a:r>
            <a:br>
              <a:rPr lang="en-US" sz="1800" dirty="0">
                <a:solidFill>
                  <a:prstClr val="black"/>
                </a:solidFill>
                <a:ea typeface="Calibri"/>
                <a:cs typeface="Times New Roman"/>
              </a:rPr>
            </a:br>
            <a:r>
              <a:rPr lang="en-US" sz="1800" dirty="0">
                <a:solidFill>
                  <a:prstClr val="black"/>
                </a:solidFill>
                <a:ea typeface="Calibri"/>
                <a:cs typeface="Times New Roman"/>
              </a:rPr>
              <a:t>January 20, 2018</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03077900"/>
              </p:ext>
            </p:extLst>
          </p:nvPr>
        </p:nvGraphicFramePr>
        <p:xfrm>
          <a:off x="1392382" y="1371600"/>
          <a:ext cx="5618018" cy="634160"/>
        </p:xfrm>
        <a:graphic>
          <a:graphicData uri="http://schemas.openxmlformats.org/drawingml/2006/table">
            <a:tbl>
              <a:tblPr firstRow="1" firstCol="1" bandRow="1"/>
              <a:tblGrid>
                <a:gridCol w="2809009">
                  <a:extLst>
                    <a:ext uri="{9D8B030D-6E8A-4147-A177-3AD203B41FA5}">
                      <a16:colId xmlns:a16="http://schemas.microsoft.com/office/drawing/2014/main" xmlns="" val="20000"/>
                    </a:ext>
                  </a:extLst>
                </a:gridCol>
                <a:gridCol w="2809009">
                  <a:extLst>
                    <a:ext uri="{9D8B030D-6E8A-4147-A177-3AD203B41FA5}">
                      <a16:colId xmlns:a16="http://schemas.microsoft.com/office/drawing/2014/main" xmlns="" val="20001"/>
                    </a:ext>
                  </a:extLst>
                </a:gridCol>
              </a:tblGrid>
              <a:tr h="634160">
                <a:tc>
                  <a:txBody>
                    <a:bodyPr/>
                    <a:lstStyle/>
                    <a:p>
                      <a:pPr marL="0" marR="0">
                        <a:lnSpc>
                          <a:spcPct val="107000"/>
                        </a:lnSpc>
                        <a:spcBef>
                          <a:spcPts val="0"/>
                        </a:spcBef>
                        <a:spcAft>
                          <a:spcPts val="800"/>
                        </a:spcAft>
                      </a:pPr>
                      <a:r>
                        <a:rPr lang="en-US" sz="1100" dirty="0">
                          <a:effectLst/>
                          <a:latin typeface="Calibri"/>
                          <a:ea typeface="Calibri"/>
                          <a:cs typeface="Times New Roman"/>
                        </a:rPr>
                        <a:t>Education expenditures</a:t>
                      </a:r>
                    </a:p>
                  </a:txBody>
                  <a:tcPr marL="76200" marR="76200" marT="76200" marB="76200">
                    <a:lnL>
                      <a:noFill/>
                    </a:lnL>
                    <a:lnR>
                      <a:noFill/>
                    </a:lnR>
                    <a:lnT>
                      <a:noFill/>
                    </a:lnT>
                    <a:lnB>
                      <a:noFill/>
                    </a:lnB>
                  </a:tcPr>
                </a:tc>
                <a:tc>
                  <a:txBody>
                    <a:bodyPr/>
                    <a:lstStyle/>
                    <a:p>
                      <a:pPr marL="0" marR="0">
                        <a:lnSpc>
                          <a:spcPct val="107000"/>
                        </a:lnSpc>
                        <a:spcBef>
                          <a:spcPts val="0"/>
                        </a:spcBef>
                        <a:spcAft>
                          <a:spcPts val="800"/>
                        </a:spcAft>
                      </a:pPr>
                      <a:r>
                        <a:rPr lang="en-US" sz="1100" dirty="0">
                          <a:effectLst/>
                          <a:latin typeface="Calibri"/>
                          <a:ea typeface="Calibri"/>
                          <a:cs typeface="Times New Roman"/>
                        </a:rPr>
                        <a:t>2.7% of GDP (2015)</a:t>
                      </a:r>
                    </a:p>
                  </a:txBody>
                  <a:tcPr marL="76200" marR="76200" marT="76200" marB="76200">
                    <a:lnL>
                      <a:noFill/>
                    </a:lnL>
                    <a:lnR>
                      <a:noFill/>
                    </a:lnR>
                    <a:lnT>
                      <a:noFill/>
                    </a:lnT>
                    <a:lnB>
                      <a:noFill/>
                    </a:lnB>
                  </a:tcPr>
                </a:tc>
                <a:extLst>
                  <a:ext uri="{0D108BD9-81ED-4DB2-BD59-A6C34878D82A}">
                    <a16:rowId xmlns:a16="http://schemas.microsoft.com/office/drawing/2014/main" xmlns="" val="10000"/>
                  </a:ext>
                </a:extLst>
              </a:tr>
            </a:tbl>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3908105212"/>
              </p:ext>
            </p:extLst>
          </p:nvPr>
        </p:nvGraphicFramePr>
        <p:xfrm>
          <a:off x="1662545" y="4876800"/>
          <a:ext cx="6172200" cy="2154237"/>
        </p:xfrm>
        <a:graphic>
          <a:graphicData uri="http://schemas.openxmlformats.org/presentationml/2006/ole">
            <mc:AlternateContent xmlns:mc="http://schemas.openxmlformats.org/markup-compatibility/2006">
              <mc:Choice xmlns:v="urn:schemas-microsoft-com:vml" Requires="v">
                <p:oleObj spid="_x0000_s2094" name="Document" r:id="rId4" imgW="6171422" imgH="1315319" progId="Word.Document.12">
                  <p:embed/>
                </p:oleObj>
              </mc:Choice>
              <mc:Fallback>
                <p:oleObj name="Document" r:id="rId4" imgW="6171422" imgH="1315319" progId="Word.Document.12">
                  <p:embed/>
                  <p:pic>
                    <p:nvPicPr>
                      <p:cNvPr id="0" name=""/>
                      <p:cNvPicPr/>
                      <p:nvPr/>
                    </p:nvPicPr>
                    <p:blipFill>
                      <a:blip r:embed="rId5"/>
                      <a:stretch>
                        <a:fillRect/>
                      </a:stretch>
                    </p:blipFill>
                    <p:spPr>
                      <a:xfrm>
                        <a:off x="1662545" y="4876800"/>
                        <a:ext cx="6172200" cy="2154237"/>
                      </a:xfrm>
                      <a:prstGeom prst="rect">
                        <a:avLst/>
                      </a:prstGeom>
                    </p:spPr>
                  </p:pic>
                </p:oleObj>
              </mc:Fallback>
            </mc:AlternateContent>
          </a:graphicData>
        </a:graphic>
      </p:graphicFrame>
      <p:pic>
        <p:nvPicPr>
          <p:cNvPr id="2049" name="Picture 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66800" y="1981200"/>
            <a:ext cx="7772400" cy="2834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4E86C3B8-22A7-472A-8CCC-2FEE28CCFA61}" type="slidenum">
              <a:rPr lang="en-US" smtClean="0"/>
              <a:t>10</a:t>
            </a:fld>
            <a:endParaRPr lang="en-US"/>
          </a:p>
        </p:txBody>
      </p:sp>
    </p:spTree>
    <p:extLst>
      <p:ext uri="{BB962C8B-B14F-4D97-AF65-F5344CB8AC3E}">
        <p14:creationId xmlns:p14="http://schemas.microsoft.com/office/powerpoint/2010/main" val="1715592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lgn="ctr"/>
            <a:r>
              <a:rPr lang="en-US" b="1" dirty="0"/>
              <a:t>Pakistan Population </a:t>
            </a: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1219200"/>
            <a:ext cx="7467599"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4E86C3B8-22A7-472A-8CCC-2FEE28CCFA61}" type="slidenum">
              <a:rPr lang="en-US" smtClean="0"/>
              <a:t>11</a:t>
            </a:fld>
            <a:endParaRPr lang="en-US"/>
          </a:p>
        </p:txBody>
      </p:sp>
    </p:spTree>
    <p:extLst>
      <p:ext uri="{BB962C8B-B14F-4D97-AF65-F5344CB8AC3E}">
        <p14:creationId xmlns:p14="http://schemas.microsoft.com/office/powerpoint/2010/main" val="4278422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7199"/>
          </a:xfrm>
        </p:spPr>
        <p:txBody>
          <a:bodyPr>
            <a:normAutofit fontScale="90000"/>
          </a:bodyPr>
          <a:lstStyle/>
          <a:p>
            <a:pPr algn="ctr"/>
            <a:r>
              <a:rPr lang="en-US" b="1" dirty="0"/>
              <a:t>Stars of Pakistan </a:t>
            </a:r>
          </a:p>
        </p:txBody>
      </p:sp>
      <p:sp>
        <p:nvSpPr>
          <p:cNvPr id="3" name="Content Placeholder 2"/>
          <p:cNvSpPr>
            <a:spLocks noGrp="1"/>
          </p:cNvSpPr>
          <p:nvPr>
            <p:ph idx="1"/>
          </p:nvPr>
        </p:nvSpPr>
        <p:spPr>
          <a:xfrm>
            <a:off x="457200" y="731838"/>
            <a:ext cx="8686800" cy="5851524"/>
          </a:xfrm>
        </p:spPr>
        <p:txBody>
          <a:bodyPr>
            <a:normAutofit fontScale="77500" lnSpcReduction="20000"/>
          </a:bodyPr>
          <a:lstStyle/>
          <a:p>
            <a:r>
              <a:rPr lang="en-US" dirty="0"/>
              <a:t>	. </a:t>
            </a:r>
          </a:p>
          <a:p>
            <a:r>
              <a:rPr lang="en-US" b="1" dirty="0"/>
              <a:t>•ARFA ABDUL KARIM. </a:t>
            </a:r>
            <a:r>
              <a:rPr lang="en-US" dirty="0"/>
              <a:t>...  By the age of nine in 2004, she had become the youngest Microsoft Certified Professionals (MCPs) in the world. </a:t>
            </a:r>
          </a:p>
          <a:p>
            <a:r>
              <a:rPr lang="en-US" b="1" dirty="0"/>
              <a:t>MALALA YOUSAFZAI</a:t>
            </a:r>
            <a:r>
              <a:rPr lang="en-US" dirty="0"/>
              <a:t>. This girl shook the world by taking a bullet under attack by terrorists. ... She is the youngest nominee and the second Pakistani to get the Nobel Peace Prize in history. </a:t>
            </a:r>
          </a:p>
          <a:p>
            <a:endParaRPr lang="en-US" dirty="0"/>
          </a:p>
          <a:p>
            <a:r>
              <a:rPr lang="en-US" b="1" dirty="0"/>
              <a:t>•BABAR IQBAL</a:t>
            </a:r>
            <a:r>
              <a:rPr lang="en-US" dirty="0"/>
              <a:t>. .  ‘young IT prodigy’ from Pakistan who started computer programming at the age of five. Like </a:t>
            </a:r>
            <a:r>
              <a:rPr lang="en-US" dirty="0" err="1"/>
              <a:t>Arfa</a:t>
            </a:r>
            <a:r>
              <a:rPr lang="en-US" dirty="0"/>
              <a:t>, he also became the youngest MCP in the world, as well as attaining the record of being the youngest CIWA. At the age of 10, </a:t>
            </a:r>
          </a:p>
          <a:p>
            <a:endParaRPr lang="en-US" dirty="0"/>
          </a:p>
          <a:p>
            <a:r>
              <a:rPr lang="en-US" dirty="0"/>
              <a:t>•</a:t>
            </a:r>
            <a:r>
              <a:rPr lang="en-US" b="1" dirty="0"/>
              <a:t>ALI MOEEN NAWAZISH</a:t>
            </a:r>
            <a:r>
              <a:rPr lang="en-US" dirty="0"/>
              <a:t>. . He scored 22 A’s in his A’ levels, proving to the entire world that Pakistan does not lack potential of intellect and is on the right path to education...</a:t>
            </a:r>
          </a:p>
          <a:p>
            <a:endParaRPr lang="en-US" dirty="0"/>
          </a:p>
          <a:p>
            <a:r>
              <a:rPr lang="en-US" dirty="0"/>
              <a:t>•</a:t>
            </a:r>
            <a:r>
              <a:rPr lang="en-US" b="1" dirty="0"/>
              <a:t>ZAID ALI (ZAID ALI T) </a:t>
            </a:r>
            <a:r>
              <a:rPr lang="en-US" dirty="0"/>
              <a:t>.  famous social media icon may live abroad but his heart and identity is Pakistani to the core. His amusing videos usually portray the different lifestyles of Eastern and Western families</a:t>
            </a:r>
          </a:p>
          <a:p>
            <a:endParaRPr lang="en-US" dirty="0"/>
          </a:p>
          <a:p>
            <a:r>
              <a:rPr lang="en-US" b="1" dirty="0"/>
              <a:t>•MOIZ ULLAH BAIG</a:t>
            </a:r>
            <a:r>
              <a:rPr lang="en-US" dirty="0"/>
              <a:t>. . who won the World Youth Scrabble Championship 2013 title in Dubai. The 16-year-old Pakistani was crowned champion ..</a:t>
            </a:r>
          </a:p>
          <a:p>
            <a:endParaRPr lang="en-US" dirty="0"/>
          </a:p>
          <a:p>
            <a:r>
              <a:rPr lang="en-US" dirty="0"/>
              <a:t>•</a:t>
            </a:r>
            <a:r>
              <a:rPr lang="en-US" b="1" dirty="0"/>
              <a:t>SUMAIL HASSAN </a:t>
            </a:r>
            <a:r>
              <a:rPr lang="en-US" dirty="0"/>
              <a:t>. in January 2015 by winning the Asian Championship of Dota2 once again! He won it on the biggest stage electronics sports industry has ever had. His team has won $6.6 million USD, which proves that Pakistanis are capable of anything and everything; we can win on any platform at any game.</a:t>
            </a:r>
          </a:p>
          <a:p>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12</a:t>
            </a:fld>
            <a:endParaRPr lang="en-US"/>
          </a:p>
        </p:txBody>
      </p:sp>
    </p:spTree>
    <p:extLst>
      <p:ext uri="{BB962C8B-B14F-4D97-AF65-F5344CB8AC3E}">
        <p14:creationId xmlns:p14="http://schemas.microsoft.com/office/powerpoint/2010/main" val="3923044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pPr algn="ctr"/>
            <a:r>
              <a:rPr lang="en-US" b="1" dirty="0"/>
              <a:t>Stars of Pakistan </a:t>
            </a:r>
          </a:p>
        </p:txBody>
      </p:sp>
      <p:sp>
        <p:nvSpPr>
          <p:cNvPr id="3" name="Content Placeholder 2"/>
          <p:cNvSpPr>
            <a:spLocks noGrp="1"/>
          </p:cNvSpPr>
          <p:nvPr>
            <p:ph idx="1"/>
          </p:nvPr>
        </p:nvSpPr>
        <p:spPr>
          <a:xfrm>
            <a:off x="609600" y="914400"/>
            <a:ext cx="8458200" cy="5715000"/>
          </a:xfrm>
        </p:spPr>
        <p:txBody>
          <a:bodyPr>
            <a:noAutofit/>
          </a:bodyPr>
          <a:lstStyle/>
          <a:p>
            <a:r>
              <a:rPr lang="en-US" sz="1400" dirty="0"/>
              <a:t>. </a:t>
            </a:r>
            <a:r>
              <a:rPr lang="en-US" sz="1400" b="1" dirty="0" err="1"/>
              <a:t>Dr</a:t>
            </a:r>
            <a:r>
              <a:rPr lang="en-US" sz="1400" b="1" dirty="0"/>
              <a:t> Umar </a:t>
            </a:r>
            <a:r>
              <a:rPr lang="en-US" sz="1400" b="1" dirty="0" err="1"/>
              <a:t>Saif</a:t>
            </a:r>
            <a:r>
              <a:rPr lang="en-US" sz="1400" b="1" dirty="0"/>
              <a:t>    </a:t>
            </a:r>
            <a:r>
              <a:rPr lang="en-US" sz="1400" dirty="0"/>
              <a:t>An Associate Professor of Science and Engineering at the Lahore University of Management Science (LUMS). Massachusetts Institute of Technology (MIT) has named him one of the top 35 innovators of the world (TR35).  </a:t>
            </a:r>
          </a:p>
          <a:p>
            <a:r>
              <a:rPr lang="en-US" sz="1400" b="1" dirty="0"/>
              <a:t> </a:t>
            </a:r>
            <a:r>
              <a:rPr lang="en-US" sz="1400" b="1" dirty="0" err="1"/>
              <a:t>Naila</a:t>
            </a:r>
            <a:r>
              <a:rPr lang="en-US" sz="1400" b="1" dirty="0"/>
              <a:t> </a:t>
            </a:r>
            <a:r>
              <a:rPr lang="en-US" sz="1400" b="1" dirty="0" err="1"/>
              <a:t>Alam</a:t>
            </a:r>
            <a:r>
              <a:rPr lang="en-US" sz="1400" b="1" dirty="0"/>
              <a:t> and Yasmeen </a:t>
            </a:r>
            <a:r>
              <a:rPr lang="en-US" sz="1400" b="1" dirty="0" err="1"/>
              <a:t>Durrani</a:t>
            </a:r>
            <a:r>
              <a:rPr lang="en-US" sz="1400" b="1" dirty="0"/>
              <a:t>   </a:t>
            </a:r>
            <a:r>
              <a:rPr lang="en-US" sz="1400" dirty="0"/>
              <a:t>These two Pakistani women have been </a:t>
            </a:r>
            <a:r>
              <a:rPr lang="en-US" sz="1400" dirty="0" err="1"/>
              <a:t>honoured</a:t>
            </a:r>
            <a:r>
              <a:rPr lang="en-US" sz="1400" dirty="0"/>
              <a:t> by the White House for their humanitarian work. The </a:t>
            </a:r>
            <a:r>
              <a:rPr lang="en-US" sz="1400" dirty="0" err="1"/>
              <a:t>Honour</a:t>
            </a:r>
            <a:r>
              <a:rPr lang="en-US" sz="1400" dirty="0"/>
              <a:t> of Hope Award </a:t>
            </a:r>
            <a:r>
              <a:rPr lang="en-US" sz="1400" b="1" dirty="0"/>
              <a:t>Ayesha Farooq   </a:t>
            </a:r>
            <a:r>
              <a:rPr lang="en-US" sz="1400" dirty="0"/>
              <a:t>Ayesha is Pakistan’s first ever female war-ready fighter pilot. T</a:t>
            </a:r>
          </a:p>
          <a:p>
            <a:r>
              <a:rPr lang="en-US" sz="1400" b="1" dirty="0" err="1"/>
              <a:t>Faizan</a:t>
            </a:r>
            <a:r>
              <a:rPr lang="en-US" sz="1400" b="1" dirty="0"/>
              <a:t> </a:t>
            </a:r>
            <a:r>
              <a:rPr lang="en-US" sz="1400" b="1" dirty="0" err="1"/>
              <a:t>Buzdar</a:t>
            </a:r>
            <a:r>
              <a:rPr lang="en-US" sz="1400" b="1" dirty="0"/>
              <a:t>    </a:t>
            </a:r>
            <a:r>
              <a:rPr lang="en-US" sz="1400" dirty="0"/>
              <a:t>Acknowledged by the US President Barack Obama, </a:t>
            </a:r>
            <a:r>
              <a:rPr lang="en-US" sz="1400" dirty="0" err="1"/>
              <a:t>Buzdar’s</a:t>
            </a:r>
            <a:r>
              <a:rPr lang="en-US" sz="1400" dirty="0"/>
              <a:t> startup ‘</a:t>
            </a:r>
            <a:r>
              <a:rPr lang="en-US" sz="1400" dirty="0" err="1"/>
              <a:t>Convo</a:t>
            </a:r>
            <a:r>
              <a:rPr lang="en-US" sz="1400" dirty="0"/>
              <a:t>’ has successfully launched a social network for global </a:t>
            </a:r>
            <a:r>
              <a:rPr lang="en-US" sz="1400" dirty="0" err="1"/>
              <a:t>organisations</a:t>
            </a:r>
            <a:r>
              <a:rPr lang="en-US" sz="1400" dirty="0"/>
              <a:t>.</a:t>
            </a:r>
          </a:p>
          <a:p>
            <a:r>
              <a:rPr lang="en-US" sz="1400" b="1" dirty="0"/>
              <a:t>Professor </a:t>
            </a:r>
            <a:r>
              <a:rPr lang="en-US" sz="1400" b="1" dirty="0" err="1"/>
              <a:t>Asim</a:t>
            </a:r>
            <a:r>
              <a:rPr lang="en-US" sz="1400" b="1" dirty="0"/>
              <a:t> Khawaja    </a:t>
            </a:r>
            <a:r>
              <a:rPr lang="en-US" sz="1400" dirty="0"/>
              <a:t>He is the first professor of Pakistani descent that has been hired by the prestigious Harvard University’s John F Kennedy School of Government.</a:t>
            </a:r>
          </a:p>
          <a:p>
            <a:r>
              <a:rPr lang="en-US" sz="1400" b="1" dirty="0" err="1"/>
              <a:t>Dr</a:t>
            </a:r>
            <a:r>
              <a:rPr lang="en-US" sz="1400" b="1" dirty="0"/>
              <a:t> </a:t>
            </a:r>
            <a:r>
              <a:rPr lang="en-US" sz="1400" b="1" dirty="0" err="1"/>
              <a:t>Arjumand</a:t>
            </a:r>
            <a:r>
              <a:rPr lang="en-US" sz="1400" b="1" dirty="0"/>
              <a:t> Hashmi     </a:t>
            </a:r>
            <a:r>
              <a:rPr lang="en-US" sz="1400" dirty="0"/>
              <a:t>A Pakistani-born mayor of a town called Paris, in Texas, USA.</a:t>
            </a:r>
          </a:p>
          <a:p>
            <a:r>
              <a:rPr lang="en-US" sz="1400" dirty="0"/>
              <a:t>He has successfully created a community and inculcated a pro-Pakistani image in the Southern state that has been a hotbed of anti-Pakistan </a:t>
            </a:r>
            <a:r>
              <a:rPr lang="en-US" sz="1400" dirty="0" err="1"/>
              <a:t>sentiments</a:t>
            </a:r>
            <a:r>
              <a:rPr lang="en-US" sz="1400" b="1" dirty="0" err="1"/>
              <a:t>Ali</a:t>
            </a:r>
            <a:r>
              <a:rPr lang="en-US" sz="1400" b="1" dirty="0"/>
              <a:t> </a:t>
            </a:r>
            <a:r>
              <a:rPr lang="en-US" sz="1400" b="1" dirty="0" err="1"/>
              <a:t>Moeen</a:t>
            </a:r>
            <a:r>
              <a:rPr lang="en-US" sz="1400" b="1" dirty="0"/>
              <a:t> </a:t>
            </a:r>
            <a:r>
              <a:rPr lang="en-US" sz="1400" b="1" dirty="0" err="1"/>
              <a:t>Nawazish</a:t>
            </a:r>
            <a:r>
              <a:rPr lang="en-US" sz="1400" b="1" dirty="0"/>
              <a:t>     </a:t>
            </a:r>
            <a:r>
              <a:rPr lang="en-US" sz="1400" dirty="0"/>
              <a:t>setting a record of acing 23 subjects in the Cambridge O-Level examinations. He is also the recipient of Pride of Performance </a:t>
            </a:r>
          </a:p>
          <a:p>
            <a:r>
              <a:rPr lang="en-US" sz="1400" b="1" dirty="0" err="1"/>
              <a:t>Naiza</a:t>
            </a:r>
            <a:r>
              <a:rPr lang="en-US" sz="1400" b="1" dirty="0"/>
              <a:t> Khan</a:t>
            </a:r>
            <a:r>
              <a:rPr lang="en-US" sz="1400" dirty="0"/>
              <a:t>    A visual artist and the recipient of the 2013 Prince Claus award.</a:t>
            </a:r>
          </a:p>
          <a:p>
            <a:r>
              <a:rPr lang="en-US" sz="1400" dirty="0" err="1"/>
              <a:t>i</a:t>
            </a:r>
            <a:r>
              <a:rPr lang="en-US" sz="1400" b="1" dirty="0"/>
              <a:t> </a:t>
            </a:r>
            <a:r>
              <a:rPr lang="en-US" sz="1400" b="1" dirty="0" err="1"/>
              <a:t>Karamat</a:t>
            </a:r>
            <a:r>
              <a:rPr lang="en-US" sz="1400" b="1" dirty="0"/>
              <a:t> Ali </a:t>
            </a:r>
            <a:r>
              <a:rPr lang="en-US" sz="1400" b="1" dirty="0" err="1"/>
              <a:t>Karamat</a:t>
            </a:r>
            <a:r>
              <a:rPr lang="en-US" sz="1400" b="1" dirty="0"/>
              <a:t> </a:t>
            </a:r>
            <a:r>
              <a:rPr lang="en-US" sz="1400" dirty="0"/>
              <a:t>s (PILER). He is the recipient of South Asia Peace and Justice Award in India.</a:t>
            </a:r>
          </a:p>
          <a:p>
            <a:pPr marL="0" indent="0">
              <a:buNone/>
            </a:pPr>
            <a:r>
              <a:rPr lang="en-US" sz="1400" b="1" dirty="0"/>
              <a:t>        Saba Gul    </a:t>
            </a:r>
            <a:r>
              <a:rPr lang="en-US" sz="1400" dirty="0"/>
              <a:t>She is the Founder and CEO of Popinjay, a social enterprise that empowers </a:t>
            </a:r>
            <a:r>
              <a:rPr lang="en-US" sz="1400" dirty="0" err="1"/>
              <a:t>marginalised</a:t>
            </a:r>
            <a:r>
              <a:rPr lang="en-US" sz="1400" dirty="0"/>
              <a:t> underprivileged girls in Pakistan with education and provides them with employment opportunities by selling their goods</a:t>
            </a:r>
          </a:p>
        </p:txBody>
      </p:sp>
      <p:sp>
        <p:nvSpPr>
          <p:cNvPr id="4" name="Slide Number Placeholder 3"/>
          <p:cNvSpPr>
            <a:spLocks noGrp="1"/>
          </p:cNvSpPr>
          <p:nvPr>
            <p:ph type="sldNum" sz="quarter" idx="12"/>
          </p:nvPr>
        </p:nvSpPr>
        <p:spPr/>
        <p:txBody>
          <a:bodyPr/>
          <a:lstStyle/>
          <a:p>
            <a:fld id="{4E86C3B8-22A7-472A-8CCC-2FEE28CCFA61}" type="slidenum">
              <a:rPr lang="en-US" smtClean="0"/>
              <a:t>13</a:t>
            </a:fld>
            <a:endParaRPr lang="en-US"/>
          </a:p>
        </p:txBody>
      </p:sp>
    </p:spTree>
    <p:extLst>
      <p:ext uri="{BB962C8B-B14F-4D97-AF65-F5344CB8AC3E}">
        <p14:creationId xmlns:p14="http://schemas.microsoft.com/office/powerpoint/2010/main" val="40023013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pPr algn="ctr"/>
            <a:r>
              <a:rPr lang="en-US" b="1" dirty="0"/>
              <a:t>Stars of Pakistan </a:t>
            </a:r>
          </a:p>
        </p:txBody>
      </p:sp>
      <p:sp>
        <p:nvSpPr>
          <p:cNvPr id="3" name="Content Placeholder 2"/>
          <p:cNvSpPr>
            <a:spLocks noGrp="1"/>
          </p:cNvSpPr>
          <p:nvPr>
            <p:ph idx="1"/>
          </p:nvPr>
        </p:nvSpPr>
        <p:spPr>
          <a:xfrm>
            <a:off x="762000" y="685800"/>
            <a:ext cx="8153400" cy="6019800"/>
          </a:xfrm>
        </p:spPr>
        <p:txBody>
          <a:bodyPr>
            <a:noAutofit/>
          </a:bodyPr>
          <a:lstStyle/>
          <a:p>
            <a:pPr marL="0" indent="0">
              <a:buNone/>
            </a:pPr>
            <a:r>
              <a:rPr lang="en-US" sz="1400" b="1" dirty="0"/>
              <a:t>         </a:t>
            </a:r>
            <a:r>
              <a:rPr lang="en-US" sz="1400" b="1" dirty="0" err="1"/>
              <a:t>Rafiullah</a:t>
            </a:r>
            <a:r>
              <a:rPr lang="en-US" sz="1400" b="1" dirty="0"/>
              <a:t> </a:t>
            </a:r>
            <a:r>
              <a:rPr lang="en-US" sz="1400" b="1" dirty="0" err="1"/>
              <a:t>Kakar</a:t>
            </a:r>
            <a:r>
              <a:rPr lang="en-US" sz="1400" b="1" dirty="0"/>
              <a:t>   </a:t>
            </a:r>
            <a:r>
              <a:rPr lang="en-US" sz="1400" dirty="0"/>
              <a:t>At 23 years of age and hailing from Balochistan, the young gentleman is the 2013 Rhodes Scholar for Pakistan. The Rhodes scholarship is awarded to one Pakistani annually to study at Oxford University, UK  </a:t>
            </a:r>
          </a:p>
          <a:p>
            <a:pPr marL="0" indent="0">
              <a:buNone/>
            </a:pPr>
            <a:r>
              <a:rPr lang="en-US" sz="1400" dirty="0"/>
              <a:t> </a:t>
            </a:r>
            <a:r>
              <a:rPr lang="en-US" sz="1400" b="1" dirty="0"/>
              <a:t>Maria </a:t>
            </a:r>
            <a:r>
              <a:rPr lang="en-US" sz="1400" b="1" dirty="0" err="1"/>
              <a:t>Toorpakai</a:t>
            </a:r>
            <a:r>
              <a:rPr lang="en-US" sz="1400" b="1" dirty="0"/>
              <a:t> </a:t>
            </a:r>
            <a:r>
              <a:rPr lang="en-US" sz="1400" dirty="0"/>
              <a:t>Wazir Maria, born in South Waziristan, is a professional squash player who has won international acclaims for Pakistan.</a:t>
            </a:r>
          </a:p>
          <a:p>
            <a:pPr marL="0" indent="0">
              <a:buNone/>
            </a:pPr>
            <a:r>
              <a:rPr lang="en-US" sz="1400" b="1" dirty="0"/>
              <a:t> Faisal Mirza      </a:t>
            </a:r>
            <a:r>
              <a:rPr lang="en-US" sz="1400" dirty="0"/>
              <a:t>A recipient of the ECHO Awards in 2008; the ECHO Awards recognize the contribution of immigrants of ‘non-western’ descent on the basis of their talent in higher education</a:t>
            </a:r>
          </a:p>
          <a:p>
            <a:pPr marL="0" indent="0">
              <a:buNone/>
            </a:pPr>
            <a:r>
              <a:rPr lang="en-US" sz="1400" b="1" dirty="0" err="1"/>
              <a:t>Namira</a:t>
            </a:r>
            <a:r>
              <a:rPr lang="en-US" sz="1400" b="1" dirty="0"/>
              <a:t> Salim</a:t>
            </a:r>
            <a:r>
              <a:rPr lang="en-US" sz="1400" dirty="0"/>
              <a:t>.  the ‘First Pakistani Astronaut</a:t>
            </a:r>
          </a:p>
          <a:p>
            <a:pPr marL="0" indent="0">
              <a:buNone/>
            </a:pPr>
            <a:r>
              <a:rPr lang="en-US" sz="1400" b="1" dirty="0" err="1"/>
              <a:t>Sabia</a:t>
            </a:r>
            <a:r>
              <a:rPr lang="en-US" sz="1400" b="1" dirty="0"/>
              <a:t> </a:t>
            </a:r>
            <a:r>
              <a:rPr lang="en-US" sz="1400" b="1" dirty="0" err="1"/>
              <a:t>Abbat</a:t>
            </a:r>
            <a:r>
              <a:rPr lang="en-US" sz="1400" b="1" dirty="0"/>
              <a:t>    </a:t>
            </a:r>
            <a:r>
              <a:rPr lang="en-US" sz="1400" b="1" dirty="0" err="1"/>
              <a:t>Abbat</a:t>
            </a:r>
            <a:r>
              <a:rPr lang="en-US" sz="1400" dirty="0"/>
              <a:t>,, is the winner of the National Cycling Championship.</a:t>
            </a:r>
          </a:p>
          <a:p>
            <a:pPr marL="0" indent="0">
              <a:buNone/>
            </a:pPr>
            <a:r>
              <a:rPr lang="en-US" sz="1400" b="1" dirty="0" err="1"/>
              <a:t>Sarmad</a:t>
            </a:r>
            <a:r>
              <a:rPr lang="en-US" sz="1400" b="1" dirty="0"/>
              <a:t> Tariq   </a:t>
            </a:r>
            <a:r>
              <a:rPr lang="en-US" sz="1400" dirty="0" err="1"/>
              <a:t>Tariq</a:t>
            </a:r>
            <a:r>
              <a:rPr lang="en-US" sz="1400" dirty="0"/>
              <a:t> has been an inspiration for people with physical disabilities. He is a motivational speaker and a corporate evangelist. He represented Pakistan in the ING New York City Marathon in 2005 and finished with a medal.</a:t>
            </a:r>
          </a:p>
          <a:p>
            <a:r>
              <a:rPr lang="en-US" sz="1400" b="1" dirty="0"/>
              <a:t>Bilal Masood     </a:t>
            </a:r>
            <a:r>
              <a:rPr lang="en-US" sz="1400" dirty="0"/>
              <a:t>Maqsood is a student of Crossing Border Global Studies in Denmark and is also a certified trainer of </a:t>
            </a:r>
            <a:r>
              <a:rPr lang="en-US" sz="1400" dirty="0" err="1"/>
              <a:t>theSchool</a:t>
            </a:r>
            <a:r>
              <a:rPr lang="en-US" sz="1400" dirty="0"/>
              <a:t> of Leadership (SOL), Karachi. He has represented Pakistan as its youth ambassador on various platforms and is keen to bring about positive social change.</a:t>
            </a:r>
          </a:p>
          <a:p>
            <a:r>
              <a:rPr lang="en-US" sz="1400" dirty="0"/>
              <a:t> </a:t>
            </a:r>
            <a:r>
              <a:rPr lang="en-US" sz="1400" b="1" dirty="0"/>
              <a:t>Syed Fahad Ali     </a:t>
            </a:r>
            <a:r>
              <a:rPr lang="en-US" sz="1400" dirty="0"/>
              <a:t>The Founder of the </a:t>
            </a:r>
            <a:r>
              <a:rPr lang="en-US" sz="1400" dirty="0" err="1"/>
              <a:t>Aghaz</a:t>
            </a:r>
            <a:r>
              <a:rPr lang="en-US" sz="1400" dirty="0"/>
              <a:t> School. </a:t>
            </a:r>
          </a:p>
          <a:p>
            <a:r>
              <a:rPr lang="en-US" sz="1400" b="1" dirty="0" err="1"/>
              <a:t>Mehak</a:t>
            </a:r>
            <a:r>
              <a:rPr lang="en-US" sz="1400" b="1" dirty="0"/>
              <a:t> Gul       </a:t>
            </a:r>
            <a:r>
              <a:rPr lang="en-US" sz="1400" dirty="0" err="1"/>
              <a:t>Gul</a:t>
            </a:r>
            <a:r>
              <a:rPr lang="en-US" sz="1400" dirty="0"/>
              <a:t> started playing chess at the early age of six. She is now 13-year-old and is creating a pro-Pakistan image by being an internationally acclaimed chess player</a:t>
            </a:r>
          </a:p>
          <a:p>
            <a:endParaRPr lang="en-US" sz="1400" dirty="0"/>
          </a:p>
          <a:p>
            <a:endParaRPr lang="en-US" sz="1400" dirty="0"/>
          </a:p>
        </p:txBody>
      </p:sp>
      <p:sp>
        <p:nvSpPr>
          <p:cNvPr id="4" name="Slide Number Placeholder 3"/>
          <p:cNvSpPr>
            <a:spLocks noGrp="1"/>
          </p:cNvSpPr>
          <p:nvPr>
            <p:ph type="sldNum" sz="quarter" idx="12"/>
          </p:nvPr>
        </p:nvSpPr>
        <p:spPr/>
        <p:txBody>
          <a:bodyPr/>
          <a:lstStyle/>
          <a:p>
            <a:fld id="{4E86C3B8-22A7-472A-8CCC-2FEE28CCFA61}" type="slidenum">
              <a:rPr lang="en-US" smtClean="0"/>
              <a:t>14</a:t>
            </a:fld>
            <a:endParaRPr lang="en-US"/>
          </a:p>
        </p:txBody>
      </p:sp>
    </p:spTree>
    <p:extLst>
      <p:ext uri="{BB962C8B-B14F-4D97-AF65-F5344CB8AC3E}">
        <p14:creationId xmlns:p14="http://schemas.microsoft.com/office/powerpoint/2010/main" val="3698309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4F8050-354B-457E-B26F-37BD880AEBAD}"/>
              </a:ext>
            </a:extLst>
          </p:cNvPr>
          <p:cNvSpPr>
            <a:spLocks noGrp="1"/>
          </p:cNvSpPr>
          <p:nvPr>
            <p:ph type="title"/>
          </p:nvPr>
        </p:nvSpPr>
        <p:spPr>
          <a:xfrm>
            <a:off x="1295401" y="152400"/>
            <a:ext cx="7239000" cy="609600"/>
          </a:xfrm>
        </p:spPr>
        <p:txBody>
          <a:bodyPr>
            <a:normAutofit fontScale="90000"/>
          </a:bodyPr>
          <a:lstStyle/>
          <a:p>
            <a:pPr algn="ctr"/>
            <a:r>
              <a:rPr lang="en-US" b="1" dirty="0"/>
              <a:t>At a glance</a:t>
            </a:r>
          </a:p>
        </p:txBody>
      </p:sp>
      <p:sp>
        <p:nvSpPr>
          <p:cNvPr id="3" name="Content Placeholder 2">
            <a:extLst>
              <a:ext uri="{FF2B5EF4-FFF2-40B4-BE49-F238E27FC236}">
                <a16:creationId xmlns:a16="http://schemas.microsoft.com/office/drawing/2014/main" xmlns="" id="{E9213DCA-91A6-4331-9E8B-9A156AA10712}"/>
              </a:ext>
            </a:extLst>
          </p:cNvPr>
          <p:cNvSpPr>
            <a:spLocks noGrp="1"/>
          </p:cNvSpPr>
          <p:nvPr>
            <p:ph idx="1"/>
          </p:nvPr>
        </p:nvSpPr>
        <p:spPr>
          <a:xfrm>
            <a:off x="381000" y="1066800"/>
            <a:ext cx="8686799" cy="5638800"/>
          </a:xfrm>
        </p:spPr>
        <p:txBody>
          <a:bodyPr/>
          <a:lstStyle/>
          <a:p>
            <a:r>
              <a:rPr lang="en-US" dirty="0"/>
              <a:t>Cell Biology and Anatomy        </a:t>
            </a:r>
          </a:p>
          <a:p>
            <a:r>
              <a:rPr lang="en-US" dirty="0"/>
              <a:t>online shoe store business                                       Microsoft Certified </a:t>
            </a:r>
          </a:p>
          <a:p>
            <a:r>
              <a:rPr lang="en-US" dirty="0"/>
              <a:t>Oscar winner movie </a:t>
            </a:r>
          </a:p>
          <a:p>
            <a:r>
              <a:rPr lang="en-US" dirty="0"/>
              <a:t>Certified trainer of the School of Leadership</a:t>
            </a:r>
          </a:p>
          <a:p>
            <a:r>
              <a:rPr lang="en-US" dirty="0"/>
              <a:t> Playing chess. professional squash</a:t>
            </a:r>
          </a:p>
          <a:p>
            <a:r>
              <a:rPr lang="en-US" dirty="0"/>
              <a:t> First Pakistani Astronaut</a:t>
            </a:r>
          </a:p>
          <a:p>
            <a:r>
              <a:rPr lang="en-US" dirty="0"/>
              <a:t>In higher education</a:t>
            </a:r>
          </a:p>
          <a:p>
            <a:r>
              <a:rPr lang="en-US" dirty="0"/>
              <a:t>The top 35 innovators of the world     electronics sports industry </a:t>
            </a:r>
          </a:p>
          <a:p>
            <a:r>
              <a:rPr lang="en-US" dirty="0" err="1"/>
              <a:t>Tumanitarian</a:t>
            </a:r>
            <a:r>
              <a:rPr lang="en-US" dirty="0"/>
              <a:t> work             World Youth Scrabble Championship </a:t>
            </a:r>
          </a:p>
          <a:p>
            <a:r>
              <a:rPr lang="en-US" dirty="0"/>
              <a:t>War-ready fighter pilot.      scored 22 A’s in his A’ levels</a:t>
            </a:r>
          </a:p>
          <a:p>
            <a:r>
              <a:rPr lang="en-US" dirty="0"/>
              <a:t>Mayor of a town                computer programming </a:t>
            </a:r>
          </a:p>
          <a:p>
            <a:r>
              <a:rPr lang="en-US" dirty="0"/>
              <a:t>Visual artist                          Nobel Peace Prize </a:t>
            </a:r>
          </a:p>
          <a:p>
            <a:r>
              <a:rPr lang="en-US" dirty="0"/>
              <a:t>P</a:t>
            </a:r>
            <a:r>
              <a:rPr lang="en-US"/>
              <a:t>eace </a:t>
            </a:r>
            <a:r>
              <a:rPr lang="en-US" dirty="0"/>
              <a:t>and Justice</a:t>
            </a:r>
          </a:p>
        </p:txBody>
      </p:sp>
      <p:sp>
        <p:nvSpPr>
          <p:cNvPr id="4" name="Slide Number Placeholder 3"/>
          <p:cNvSpPr>
            <a:spLocks noGrp="1"/>
          </p:cNvSpPr>
          <p:nvPr>
            <p:ph type="sldNum" sz="quarter" idx="12"/>
          </p:nvPr>
        </p:nvSpPr>
        <p:spPr/>
        <p:txBody>
          <a:bodyPr/>
          <a:lstStyle/>
          <a:p>
            <a:fld id="{4E86C3B8-22A7-472A-8CCC-2FEE28CCFA61}" type="slidenum">
              <a:rPr lang="en-US" smtClean="0"/>
              <a:t>15</a:t>
            </a:fld>
            <a:endParaRPr lang="en-US"/>
          </a:p>
        </p:txBody>
      </p:sp>
    </p:spTree>
    <p:extLst>
      <p:ext uri="{BB962C8B-B14F-4D97-AF65-F5344CB8AC3E}">
        <p14:creationId xmlns:p14="http://schemas.microsoft.com/office/powerpoint/2010/main" val="29870763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pPr algn="ctr"/>
            <a:r>
              <a:rPr lang="en-US" b="1" dirty="0"/>
              <a:t>Youth Parliament</a:t>
            </a:r>
          </a:p>
        </p:txBody>
      </p:sp>
      <p:sp>
        <p:nvSpPr>
          <p:cNvPr id="3" name="Content Placeholder 2"/>
          <p:cNvSpPr>
            <a:spLocks noGrp="1"/>
          </p:cNvSpPr>
          <p:nvPr>
            <p:ph idx="1"/>
          </p:nvPr>
        </p:nvSpPr>
        <p:spPr>
          <a:xfrm>
            <a:off x="1219201" y="1371600"/>
            <a:ext cx="7315200" cy="4539622"/>
          </a:xfrm>
        </p:spPr>
        <p:txBody>
          <a:bodyPr/>
          <a:lstStyle/>
          <a:p>
            <a:r>
              <a:rPr lang="en-US" dirty="0"/>
              <a:t>Youth of Pakistan has made a portfolio named as Youth Parliament, and a Nobel Prize Winner Society of Pakistan. Having a vision and aim such as conceived, conceptualized and planned to execute with a vision to empower the youth of Pakistan with the ability to understand the importance of their role in community services and to nurture their leadership qualities.</a:t>
            </a:r>
          </a:p>
        </p:txBody>
      </p:sp>
      <p:sp>
        <p:nvSpPr>
          <p:cNvPr id="4" name="Slide Number Placeholder 3"/>
          <p:cNvSpPr>
            <a:spLocks noGrp="1"/>
          </p:cNvSpPr>
          <p:nvPr>
            <p:ph type="sldNum" sz="quarter" idx="12"/>
          </p:nvPr>
        </p:nvSpPr>
        <p:spPr/>
        <p:txBody>
          <a:bodyPr/>
          <a:lstStyle/>
          <a:p>
            <a:fld id="{4E86C3B8-22A7-472A-8CCC-2FEE28CCFA61}" type="slidenum">
              <a:rPr lang="en-US" smtClean="0"/>
              <a:t>16</a:t>
            </a:fld>
            <a:endParaRPr lang="en-US"/>
          </a:p>
        </p:txBody>
      </p:sp>
    </p:spTree>
    <p:extLst>
      <p:ext uri="{BB962C8B-B14F-4D97-AF65-F5344CB8AC3E}">
        <p14:creationId xmlns:p14="http://schemas.microsoft.com/office/powerpoint/2010/main" val="41114682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99890"/>
          </a:xfrm>
        </p:spPr>
        <p:txBody>
          <a:bodyPr/>
          <a:lstStyle/>
          <a:p>
            <a:pPr algn="ctr"/>
            <a:r>
              <a:rPr lang="en-US" b="1" dirty="0"/>
              <a:t>Expert opinion </a:t>
            </a:r>
          </a:p>
        </p:txBody>
      </p:sp>
      <p:sp>
        <p:nvSpPr>
          <p:cNvPr id="3" name="Content Placeholder 2"/>
          <p:cNvSpPr>
            <a:spLocks noGrp="1"/>
          </p:cNvSpPr>
          <p:nvPr>
            <p:ph idx="1"/>
          </p:nvPr>
        </p:nvSpPr>
        <p:spPr>
          <a:xfrm>
            <a:off x="762000" y="1524000"/>
            <a:ext cx="8077200" cy="4387222"/>
          </a:xfrm>
        </p:spPr>
        <p:txBody>
          <a:bodyPr>
            <a:normAutofit fontScale="92500"/>
          </a:bodyPr>
          <a:lstStyle/>
          <a:p>
            <a:r>
              <a:rPr lang="en-US" b="1" dirty="0" smtClean="0"/>
              <a:t>Qazi </a:t>
            </a:r>
            <a:r>
              <a:rPr lang="en-US" b="1" dirty="0"/>
              <a:t>Azmat Isa</a:t>
            </a:r>
            <a:r>
              <a:rPr lang="en-US" dirty="0"/>
              <a:t> of Pakistan Poverty Alleviation Fund </a:t>
            </a:r>
          </a:p>
          <a:p>
            <a:r>
              <a:rPr lang="en-US" b="1" dirty="0" smtClean="0"/>
              <a:t>Dr. </a:t>
            </a:r>
            <a:r>
              <a:rPr lang="en-US" b="1" dirty="0" err="1"/>
              <a:t>Asad</a:t>
            </a:r>
            <a:r>
              <a:rPr lang="en-US" b="1" dirty="0"/>
              <a:t> Zaman</a:t>
            </a:r>
            <a:r>
              <a:rPr lang="en-US" dirty="0"/>
              <a:t>, Vice Chancellor of PIDE </a:t>
            </a:r>
          </a:p>
          <a:p>
            <a:r>
              <a:rPr lang="en-US" b="1" dirty="0"/>
              <a:t>Haroon Sharif </a:t>
            </a:r>
            <a:r>
              <a:rPr lang="en-US" dirty="0"/>
              <a:t>Advisor to the World Bank</a:t>
            </a:r>
          </a:p>
          <a:p>
            <a:r>
              <a:rPr lang="en-US" dirty="0"/>
              <a:t>The session concluded by specifying that the youth policy in Pakistan is not implemented to its full potential. On the whole, Pakistan’s economy is lagging almost 20-year behind regional counterparts. </a:t>
            </a:r>
          </a:p>
          <a:p>
            <a:r>
              <a:rPr lang="en-US" b="1" dirty="0"/>
              <a:t>We are full of patriotic feelings and our future is very bright. We could save and change the destiny of our country(youth)</a:t>
            </a:r>
          </a:p>
          <a:p>
            <a:endParaRPr lang="en-US" dirty="0"/>
          </a:p>
          <a:p>
            <a:r>
              <a:rPr lang="en-US" dirty="0"/>
              <a:t>Jinnah Institute conducted the dialogue </a:t>
            </a:r>
            <a:r>
              <a:rPr lang="en-US" b="1" dirty="0"/>
              <a:t>at the Pakistan Institute of Development Economics on ‘Pakistan’s Youth Bulge: Breaking the Growth Ceiling</a:t>
            </a:r>
            <a:r>
              <a:rPr lang="en-US" dirty="0"/>
              <a:t>.’ (SHAFQAT ALI    the Nation </a:t>
            </a:r>
          </a:p>
          <a:p>
            <a:r>
              <a:rPr lang="en-US" dirty="0"/>
              <a:t>April 06, 2017)</a:t>
            </a:r>
          </a:p>
        </p:txBody>
      </p:sp>
      <p:sp>
        <p:nvSpPr>
          <p:cNvPr id="4" name="Slide Number Placeholder 3"/>
          <p:cNvSpPr>
            <a:spLocks noGrp="1"/>
          </p:cNvSpPr>
          <p:nvPr>
            <p:ph type="sldNum" sz="quarter" idx="12"/>
          </p:nvPr>
        </p:nvSpPr>
        <p:spPr/>
        <p:txBody>
          <a:bodyPr/>
          <a:lstStyle/>
          <a:p>
            <a:fld id="{4E86C3B8-22A7-472A-8CCC-2FEE28CCFA61}" type="slidenum">
              <a:rPr lang="en-US" smtClean="0"/>
              <a:t>17</a:t>
            </a:fld>
            <a:endParaRPr lang="en-US"/>
          </a:p>
        </p:txBody>
      </p:sp>
    </p:spTree>
    <p:extLst>
      <p:ext uri="{BB962C8B-B14F-4D97-AF65-F5344CB8AC3E}">
        <p14:creationId xmlns:p14="http://schemas.microsoft.com/office/powerpoint/2010/main" val="15727333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6705600" cy="868362"/>
          </a:xfrm>
        </p:spPr>
        <p:txBody>
          <a:bodyPr/>
          <a:lstStyle/>
          <a:p>
            <a:pPr algn="ctr"/>
            <a:r>
              <a:rPr lang="en-US" b="1" dirty="0"/>
              <a:t>young generation</a:t>
            </a:r>
          </a:p>
        </p:txBody>
      </p:sp>
      <p:sp>
        <p:nvSpPr>
          <p:cNvPr id="3" name="Content Placeholder 2"/>
          <p:cNvSpPr>
            <a:spLocks noGrp="1"/>
          </p:cNvSpPr>
          <p:nvPr>
            <p:ph idx="1"/>
          </p:nvPr>
        </p:nvSpPr>
        <p:spPr>
          <a:xfrm>
            <a:off x="457200" y="1219200"/>
            <a:ext cx="8229600" cy="4906963"/>
          </a:xfrm>
        </p:spPr>
        <p:txBody>
          <a:bodyPr>
            <a:normAutofit lnSpcReduction="10000"/>
          </a:bodyPr>
          <a:lstStyle/>
          <a:p>
            <a:r>
              <a:rPr lang="en-US" dirty="0"/>
              <a:t> </a:t>
            </a:r>
          </a:p>
          <a:p>
            <a:endParaRPr lang="en-US" dirty="0"/>
          </a:p>
          <a:p>
            <a:r>
              <a:rPr lang="en-US" sz="2400" b="1" dirty="0"/>
              <a:t>While people of all ages share in the goal of creating a sustainable and healthy planet, it is the youngest members of the global population who may have the most to win or lose in whether we achieve targets for sustainable living. Decisions made by individuals, countries and as an international community will have long lasting impacts that will continue affecting the lives of the members of our youngest generation, who will have more time to spend on the planet in the future than older generations.</a:t>
            </a:r>
          </a:p>
          <a:p>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18</a:t>
            </a:fld>
            <a:endParaRPr lang="en-US"/>
          </a:p>
        </p:txBody>
      </p:sp>
    </p:spTree>
    <p:extLst>
      <p:ext uri="{BB962C8B-B14F-4D97-AF65-F5344CB8AC3E}">
        <p14:creationId xmlns:p14="http://schemas.microsoft.com/office/powerpoint/2010/main" val="20205684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858000" cy="715962"/>
          </a:xfrm>
        </p:spPr>
        <p:txBody>
          <a:bodyPr/>
          <a:lstStyle/>
          <a:p>
            <a:pPr algn="ctr"/>
            <a:r>
              <a:rPr lang="en-US" b="1" dirty="0"/>
              <a:t>National </a:t>
            </a:r>
            <a:r>
              <a:rPr lang="en-US" b="1" dirty="0" smtClean="0"/>
              <a:t>Development </a:t>
            </a:r>
            <a:endParaRPr lang="en-US" b="1" dirty="0"/>
          </a:p>
        </p:txBody>
      </p:sp>
      <p:sp>
        <p:nvSpPr>
          <p:cNvPr id="3" name="Content Placeholder 2"/>
          <p:cNvSpPr>
            <a:spLocks noGrp="1"/>
          </p:cNvSpPr>
          <p:nvPr>
            <p:ph idx="1"/>
          </p:nvPr>
        </p:nvSpPr>
        <p:spPr>
          <a:xfrm>
            <a:off x="685800" y="1219200"/>
            <a:ext cx="8458200" cy="5257800"/>
          </a:xfrm>
        </p:spPr>
        <p:txBody>
          <a:bodyPr>
            <a:normAutofit fontScale="85000" lnSpcReduction="10000"/>
          </a:bodyPr>
          <a:lstStyle/>
          <a:p>
            <a:r>
              <a:rPr lang="en-US" sz="1900" b="1" dirty="0"/>
              <a:t> “National development refers to the ability of a country or countries to improve the social welfare of the people, for example, by providing social amenities like good education, infrastructure, medical care and social services.”</a:t>
            </a:r>
          </a:p>
          <a:p>
            <a:r>
              <a:rPr lang="en-US" sz="1900" b="1" dirty="0" err="1"/>
              <a:t>Braddell</a:t>
            </a:r>
            <a:endParaRPr lang="en-US" sz="1900" b="1" dirty="0"/>
          </a:p>
          <a:p>
            <a:r>
              <a:rPr lang="en-US" sz="1900" b="1" dirty="0"/>
              <a:t>“ The foundation of National Development is the development-especially development in social, political, economic, emotional, linguistic and cultural fields</a:t>
            </a:r>
          </a:p>
          <a:p>
            <a:endParaRPr lang="en-US" sz="1900" b="1" dirty="0"/>
          </a:p>
          <a:p>
            <a:r>
              <a:rPr lang="en-US" sz="1900" b="1" dirty="0"/>
              <a:t>Measures of improvement may be</a:t>
            </a:r>
          </a:p>
          <a:p>
            <a:r>
              <a:rPr lang="en-US" b="1" dirty="0"/>
              <a:t>a</a:t>
            </a:r>
            <a:r>
              <a:rPr lang="en-US" sz="2100" b="1" dirty="0"/>
              <a:t>) Rapid growth of incomes of the population in general.</a:t>
            </a:r>
          </a:p>
          <a:p>
            <a:r>
              <a:rPr lang="en-US" sz="2100" b="1" dirty="0"/>
              <a:t>b) Poverty alleviation/reduction (rapid growth of the incomes of the poor).</a:t>
            </a:r>
          </a:p>
          <a:p>
            <a:r>
              <a:rPr lang="en-US" sz="2100" b="1" dirty="0"/>
              <a:t>c) Satisfaction of basic social and economic needs.</a:t>
            </a:r>
          </a:p>
          <a:p>
            <a:r>
              <a:rPr lang="en-US" sz="2100" b="1" dirty="0"/>
              <a:t>d) Sustainment of a democratic and fully participatory society.</a:t>
            </a:r>
          </a:p>
          <a:p>
            <a:endParaRPr lang="en-US" sz="2100" b="1" dirty="0"/>
          </a:p>
          <a:p>
            <a:r>
              <a:rPr lang="en-US" dirty="0"/>
              <a:t>https://www.reference.com/government-politics/national-development-7dbd75858a839b17#</a:t>
            </a:r>
          </a:p>
        </p:txBody>
      </p:sp>
      <p:sp>
        <p:nvSpPr>
          <p:cNvPr id="4" name="Slide Number Placeholder 3"/>
          <p:cNvSpPr>
            <a:spLocks noGrp="1"/>
          </p:cNvSpPr>
          <p:nvPr>
            <p:ph type="sldNum" sz="quarter" idx="12"/>
          </p:nvPr>
        </p:nvSpPr>
        <p:spPr/>
        <p:txBody>
          <a:bodyPr/>
          <a:lstStyle/>
          <a:p>
            <a:fld id="{4E86C3B8-22A7-472A-8CCC-2FEE28CCFA61}" type="slidenum">
              <a:rPr lang="en-US" smtClean="0"/>
              <a:t>19</a:t>
            </a:fld>
            <a:endParaRPr lang="en-US"/>
          </a:p>
        </p:txBody>
      </p:sp>
    </p:spTree>
    <p:extLst>
      <p:ext uri="{BB962C8B-B14F-4D97-AF65-F5344CB8AC3E}">
        <p14:creationId xmlns:p14="http://schemas.microsoft.com/office/powerpoint/2010/main" val="21833319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609600"/>
            <a:ext cx="6589199" cy="518890"/>
          </a:xfrm>
        </p:spPr>
        <p:txBody>
          <a:bodyPr>
            <a:normAutofit fontScale="90000"/>
          </a:bodyPr>
          <a:lstStyle/>
          <a:p>
            <a:pPr algn="ctr"/>
            <a:r>
              <a:rPr lang="en-US" b="1" dirty="0" smtClean="0"/>
              <a:t>Profile</a:t>
            </a:r>
            <a:endParaRPr lang="en-US" b="1" dirty="0"/>
          </a:p>
        </p:txBody>
      </p:sp>
      <p:sp>
        <p:nvSpPr>
          <p:cNvPr id="3" name="Content Placeholder 2"/>
          <p:cNvSpPr>
            <a:spLocks noGrp="1"/>
          </p:cNvSpPr>
          <p:nvPr>
            <p:ph idx="1"/>
          </p:nvPr>
        </p:nvSpPr>
        <p:spPr>
          <a:xfrm>
            <a:off x="609600" y="1295400"/>
            <a:ext cx="8305800" cy="5257800"/>
          </a:xfrm>
        </p:spPr>
        <p:txBody>
          <a:bodyPr>
            <a:normAutofit lnSpcReduction="10000"/>
          </a:bodyPr>
          <a:lstStyle/>
          <a:p>
            <a:pPr algn="just"/>
            <a:r>
              <a:rPr lang="en-US" dirty="0">
                <a:solidFill>
                  <a:schemeClr val="tx1"/>
                </a:solidFill>
              </a:rPr>
              <a:t>Prof. Dr. Anjum Bano</a:t>
            </a:r>
            <a:r>
              <a:rPr lang="en-US" b="1" dirty="0">
                <a:solidFill>
                  <a:schemeClr val="tx1"/>
                </a:solidFill>
              </a:rPr>
              <a:t> </a:t>
            </a:r>
            <a:r>
              <a:rPr lang="en-US" dirty="0">
                <a:solidFill>
                  <a:schemeClr val="tx1"/>
                </a:solidFill>
              </a:rPr>
              <a:t>is a renowned Scholar and academician, and eminent researcher. She is serving the field of education for more than 25 years at various positions at different universities including Iqra University, Allama Iqbal Open University, Hamdard University, Karachi University and Sindh Madressatul Islam University. She was Chair and Professor of Education in the University of Karachi, previously having been the Chair of Special Education as well. </a:t>
            </a:r>
            <a:endParaRPr lang="en-US" dirty="0" smtClean="0">
              <a:solidFill>
                <a:schemeClr val="tx1"/>
              </a:solidFill>
            </a:endParaRPr>
          </a:p>
          <a:p>
            <a:pPr algn="just"/>
            <a:r>
              <a:rPr lang="en-US" dirty="0" smtClean="0">
                <a:solidFill>
                  <a:schemeClr val="tx1"/>
                </a:solidFill>
              </a:rPr>
              <a:t>She </a:t>
            </a:r>
            <a:r>
              <a:rPr lang="en-US" dirty="0">
                <a:solidFill>
                  <a:schemeClr val="tx1"/>
                </a:solidFill>
              </a:rPr>
              <a:t>did her PhD in Special Education from Karachi University. Her domain of research is Special Education and Speech and Language Pathology. She has authored three books on Special Education and contributed various research papers, presented &amp; published in several national and international conferences and has several national and international projects to her credit. </a:t>
            </a:r>
            <a:endParaRPr lang="en-US" dirty="0" smtClean="0">
              <a:solidFill>
                <a:schemeClr val="tx1"/>
              </a:solidFill>
            </a:endParaRPr>
          </a:p>
          <a:p>
            <a:pPr algn="just"/>
            <a:r>
              <a:rPr lang="en-US" dirty="0" smtClean="0">
                <a:solidFill>
                  <a:schemeClr val="tx1"/>
                </a:solidFill>
              </a:rPr>
              <a:t>She </a:t>
            </a:r>
            <a:r>
              <a:rPr lang="en-US" dirty="0">
                <a:solidFill>
                  <a:schemeClr val="tx1"/>
                </a:solidFill>
              </a:rPr>
              <a:t>is HEC recognized PhD supervisor and bestowed with various recognition awards for her meritorious services. She is a member of prestigious organizations and forum across the globe including Council of Social Sciences. She has been the Editor of the Karachi University journal of Special Education and Lions Harmony journal devoted to Education and the Social</a:t>
            </a:r>
            <a:r>
              <a:rPr lang="en-US" i="1" dirty="0">
                <a:solidFill>
                  <a:schemeClr val="tx1"/>
                </a:solidFill>
              </a:rPr>
              <a:t> Sciences.</a:t>
            </a:r>
            <a:endParaRPr lang="en-US" dirty="0">
              <a:solidFill>
                <a:schemeClr val="tx1"/>
              </a:solidFill>
            </a:endParaRPr>
          </a:p>
          <a:p>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2</a:t>
            </a:fld>
            <a:endParaRPr lang="en-US"/>
          </a:p>
        </p:txBody>
      </p:sp>
    </p:spTree>
    <p:extLst>
      <p:ext uri="{BB962C8B-B14F-4D97-AF65-F5344CB8AC3E}">
        <p14:creationId xmlns:p14="http://schemas.microsoft.com/office/powerpoint/2010/main" val="37539342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624110"/>
            <a:ext cx="6629400" cy="1280890"/>
          </a:xfrm>
        </p:spPr>
        <p:txBody>
          <a:bodyPr>
            <a:normAutofit fontScale="90000"/>
          </a:bodyPr>
          <a:lstStyle/>
          <a:p>
            <a:pPr algn="ctr"/>
            <a:r>
              <a:rPr lang="en-US" b="1" dirty="0"/>
              <a:t>National Development(H.G Johnson)</a:t>
            </a:r>
            <a:r>
              <a:rPr lang="en-US" dirty="0"/>
              <a:t/>
            </a:r>
            <a:br>
              <a:rPr lang="en-US" dirty="0"/>
            </a:br>
            <a:r>
              <a:rPr lang="en-US" dirty="0"/>
              <a:t> </a:t>
            </a:r>
          </a:p>
        </p:txBody>
      </p:sp>
      <p:sp>
        <p:nvSpPr>
          <p:cNvPr id="3" name="Content Placeholder 2"/>
          <p:cNvSpPr>
            <a:spLocks noGrp="1"/>
          </p:cNvSpPr>
          <p:nvPr>
            <p:ph idx="1"/>
          </p:nvPr>
        </p:nvSpPr>
        <p:spPr>
          <a:xfrm>
            <a:off x="1981200" y="1905000"/>
            <a:ext cx="6477000" cy="4297363"/>
          </a:xfrm>
        </p:spPr>
        <p:txBody>
          <a:bodyPr>
            <a:normAutofit/>
          </a:bodyPr>
          <a:lstStyle/>
          <a:p>
            <a:r>
              <a:rPr lang="en-US" sz="1900" b="1" dirty="0"/>
              <a:t>According to Kothari Commission (1964-66) National </a:t>
            </a:r>
          </a:p>
          <a:p>
            <a:r>
              <a:rPr lang="en-US" b="1" dirty="0"/>
              <a:t>Development lies in</a:t>
            </a:r>
          </a:p>
          <a:p>
            <a:r>
              <a:rPr lang="en-US" b="1" dirty="0"/>
              <a:t>a) Confidence in nation</a:t>
            </a:r>
          </a:p>
          <a:p>
            <a:r>
              <a:rPr lang="en-US" b="1" dirty="0"/>
              <a:t>b) Continuous rise in standard of living of masses</a:t>
            </a:r>
          </a:p>
          <a:p>
            <a:r>
              <a:rPr lang="en-US" b="1" dirty="0"/>
              <a:t>c) Reduction of unemployment</a:t>
            </a:r>
          </a:p>
          <a:p>
            <a:r>
              <a:rPr lang="en-US" b="1" dirty="0"/>
              <a:t>d) Equal opportunities for social, political and economic development</a:t>
            </a:r>
          </a:p>
          <a:p>
            <a:r>
              <a:rPr lang="en-US" b="1" dirty="0"/>
              <a:t>e) Good and impartial administration</a:t>
            </a:r>
          </a:p>
          <a:p>
            <a:r>
              <a:rPr lang="en-US" b="1" dirty="0"/>
              <a:t>f) Mutual understanding and sense of co-operation amongst masses</a:t>
            </a:r>
          </a:p>
        </p:txBody>
      </p:sp>
      <p:sp>
        <p:nvSpPr>
          <p:cNvPr id="4" name="Slide Number Placeholder 3"/>
          <p:cNvSpPr>
            <a:spLocks noGrp="1"/>
          </p:cNvSpPr>
          <p:nvPr>
            <p:ph type="sldNum" sz="quarter" idx="12"/>
          </p:nvPr>
        </p:nvSpPr>
        <p:spPr/>
        <p:txBody>
          <a:bodyPr/>
          <a:lstStyle/>
          <a:p>
            <a:fld id="{4E86C3B8-22A7-472A-8CCC-2FEE28CCFA61}" type="slidenum">
              <a:rPr lang="en-US" smtClean="0"/>
              <a:t>20</a:t>
            </a:fld>
            <a:endParaRPr lang="en-US"/>
          </a:p>
        </p:txBody>
      </p:sp>
    </p:spTree>
    <p:extLst>
      <p:ext uri="{BB962C8B-B14F-4D97-AF65-F5344CB8AC3E}">
        <p14:creationId xmlns:p14="http://schemas.microsoft.com/office/powerpoint/2010/main" val="38286827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Youth </a:t>
            </a:r>
            <a:r>
              <a:rPr lang="en-US" b="1" dirty="0"/>
              <a:t>E</a:t>
            </a:r>
            <a:r>
              <a:rPr lang="en-US" b="1" dirty="0" smtClean="0"/>
              <a:t>ducation </a:t>
            </a:r>
            <a:endParaRPr lang="en-US" b="1" dirty="0"/>
          </a:p>
        </p:txBody>
      </p:sp>
      <p:sp>
        <p:nvSpPr>
          <p:cNvPr id="3" name="Content Placeholder 2"/>
          <p:cNvSpPr>
            <a:spLocks noGrp="1"/>
          </p:cNvSpPr>
          <p:nvPr>
            <p:ph idx="1"/>
          </p:nvPr>
        </p:nvSpPr>
        <p:spPr/>
        <p:txBody>
          <a:bodyPr>
            <a:normAutofit/>
          </a:bodyPr>
          <a:lstStyle/>
          <a:p>
            <a:r>
              <a:rPr lang="en-US" sz="2400" b="1" dirty="0"/>
              <a:t>Countries which have achieved development and prosperity had prioritized education and spending huge amount on educating youth. The nations like South Korea, Singapore, Japan, Malaysia, and other are spending huge amount of their GDP on education and are on the way of development</a:t>
            </a:r>
          </a:p>
        </p:txBody>
      </p:sp>
      <p:sp>
        <p:nvSpPr>
          <p:cNvPr id="4" name="Slide Number Placeholder 3"/>
          <p:cNvSpPr>
            <a:spLocks noGrp="1"/>
          </p:cNvSpPr>
          <p:nvPr>
            <p:ph type="sldNum" sz="quarter" idx="12"/>
          </p:nvPr>
        </p:nvSpPr>
        <p:spPr/>
        <p:txBody>
          <a:bodyPr/>
          <a:lstStyle/>
          <a:p>
            <a:fld id="{4E86C3B8-22A7-472A-8CCC-2FEE28CCFA61}" type="slidenum">
              <a:rPr lang="en-US" smtClean="0"/>
              <a:t>21</a:t>
            </a:fld>
            <a:endParaRPr lang="en-US"/>
          </a:p>
        </p:txBody>
      </p:sp>
    </p:spTree>
    <p:extLst>
      <p:ext uri="{BB962C8B-B14F-4D97-AF65-F5344CB8AC3E}">
        <p14:creationId xmlns:p14="http://schemas.microsoft.com/office/powerpoint/2010/main" val="10433454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Challenge</a:t>
            </a:r>
          </a:p>
        </p:txBody>
      </p:sp>
      <p:sp>
        <p:nvSpPr>
          <p:cNvPr id="3" name="Content Placeholder 2"/>
          <p:cNvSpPr>
            <a:spLocks noGrp="1"/>
          </p:cNvSpPr>
          <p:nvPr>
            <p:ph idx="1"/>
          </p:nvPr>
        </p:nvSpPr>
        <p:spPr>
          <a:xfrm>
            <a:off x="1295400" y="1676400"/>
            <a:ext cx="7543799" cy="4234822"/>
          </a:xfrm>
        </p:spPr>
        <p:txBody>
          <a:bodyPr/>
          <a:lstStyle/>
          <a:p>
            <a:endParaRPr lang="en-US" dirty="0" smtClean="0"/>
          </a:p>
          <a:p>
            <a:endParaRPr lang="en-US" dirty="0"/>
          </a:p>
          <a:p>
            <a:r>
              <a:rPr lang="en-US" sz="2000" b="1" dirty="0" smtClean="0"/>
              <a:t>According </a:t>
            </a:r>
            <a:r>
              <a:rPr lang="en-US" sz="2000" b="1" dirty="0"/>
              <a:t>to Global employment trend for youth report 2013, 67% of Pakistani young women and 11% men have neither got any job nor have any access to education and training when 48 percent of our young girl are illiterate and technically unskilled then how can they be transformed into an effective economic dividend? </a:t>
            </a:r>
          </a:p>
          <a:p>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22</a:t>
            </a:fld>
            <a:endParaRPr lang="en-US"/>
          </a:p>
        </p:txBody>
      </p:sp>
    </p:spTree>
    <p:extLst>
      <p:ext uri="{BB962C8B-B14F-4D97-AF65-F5344CB8AC3E}">
        <p14:creationId xmlns:p14="http://schemas.microsoft.com/office/powerpoint/2010/main" val="19790014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74638"/>
            <a:ext cx="6781800" cy="868362"/>
          </a:xfrm>
        </p:spPr>
        <p:txBody>
          <a:bodyPr>
            <a:normAutofit fontScale="90000"/>
          </a:bodyPr>
          <a:lstStyle/>
          <a:p>
            <a:pPr algn="ctr"/>
            <a:r>
              <a:rPr lang="en-US" dirty="0"/>
              <a:t> </a:t>
            </a:r>
            <a:r>
              <a:rPr lang="en-US" b="1" dirty="0"/>
              <a:t>National Development Strategy </a:t>
            </a:r>
          </a:p>
        </p:txBody>
      </p:sp>
      <p:sp>
        <p:nvSpPr>
          <p:cNvPr id="3" name="Content Placeholder 2"/>
          <p:cNvSpPr>
            <a:spLocks noGrp="1"/>
          </p:cNvSpPr>
          <p:nvPr>
            <p:ph idx="1"/>
          </p:nvPr>
        </p:nvSpPr>
        <p:spPr>
          <a:xfrm>
            <a:off x="1181100" y="1143000"/>
            <a:ext cx="7429500" cy="4983163"/>
          </a:xfrm>
        </p:spPr>
        <p:txBody>
          <a:bodyPr>
            <a:normAutofit/>
          </a:bodyPr>
          <a:lstStyle/>
          <a:p>
            <a:endParaRPr lang="en-US" dirty="0"/>
          </a:p>
          <a:p>
            <a:r>
              <a:rPr lang="en-US" sz="2400" dirty="0"/>
              <a:t>National Development Strategy should meet these challenges  The development process </a:t>
            </a:r>
            <a:r>
              <a:rPr lang="en-US" sz="2400" b="1" dirty="0"/>
              <a:t>must be visualized in its broadest context if it is to meet the expectations of the national and global demands . </a:t>
            </a:r>
          </a:p>
          <a:p>
            <a:r>
              <a:rPr lang="en-US" sz="2400" dirty="0"/>
              <a:t>Goal of development is </a:t>
            </a:r>
            <a:r>
              <a:rPr lang="en-US" sz="2400" b="1" dirty="0"/>
              <a:t>the progressive realization of the abilities and talents of each individual for his/her own satisfaction and enhancement of the good of the community and the nation</a:t>
            </a:r>
          </a:p>
          <a:p>
            <a:r>
              <a:rPr lang="en-US" sz="2400" dirty="0"/>
              <a:t>https://mc.manuscriptcentral.com/jse</a:t>
            </a:r>
          </a:p>
        </p:txBody>
      </p:sp>
      <p:sp>
        <p:nvSpPr>
          <p:cNvPr id="4" name="Slide Number Placeholder 3"/>
          <p:cNvSpPr>
            <a:spLocks noGrp="1"/>
          </p:cNvSpPr>
          <p:nvPr>
            <p:ph type="sldNum" sz="quarter" idx="12"/>
          </p:nvPr>
        </p:nvSpPr>
        <p:spPr/>
        <p:txBody>
          <a:bodyPr/>
          <a:lstStyle/>
          <a:p>
            <a:fld id="{4E86C3B8-22A7-472A-8CCC-2FEE28CCFA61}" type="slidenum">
              <a:rPr lang="en-US" smtClean="0"/>
              <a:t>23</a:t>
            </a:fld>
            <a:endParaRPr lang="en-US"/>
          </a:p>
        </p:txBody>
      </p:sp>
    </p:spTree>
    <p:extLst>
      <p:ext uri="{BB962C8B-B14F-4D97-AF65-F5344CB8AC3E}">
        <p14:creationId xmlns:p14="http://schemas.microsoft.com/office/powerpoint/2010/main" val="3638329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772400" cy="563562"/>
          </a:xfrm>
        </p:spPr>
        <p:txBody>
          <a:bodyPr>
            <a:normAutofit fontScale="90000"/>
          </a:bodyPr>
          <a:lstStyle/>
          <a:p>
            <a:pPr algn="ctr"/>
            <a:r>
              <a:rPr lang="en-US" b="1" dirty="0"/>
              <a:t>How to use them for the development </a:t>
            </a:r>
          </a:p>
        </p:txBody>
      </p:sp>
      <p:sp>
        <p:nvSpPr>
          <p:cNvPr id="3" name="Content Placeholder 2"/>
          <p:cNvSpPr>
            <a:spLocks noGrp="1"/>
          </p:cNvSpPr>
          <p:nvPr>
            <p:ph idx="1"/>
          </p:nvPr>
        </p:nvSpPr>
        <p:spPr>
          <a:xfrm>
            <a:off x="762000" y="990600"/>
            <a:ext cx="8305801" cy="5592762"/>
          </a:xfrm>
        </p:spPr>
        <p:txBody>
          <a:bodyPr>
            <a:normAutofit lnSpcReduction="10000"/>
          </a:bodyPr>
          <a:lstStyle/>
          <a:p>
            <a:r>
              <a:rPr lang="en-US" b="1" dirty="0" smtClean="0"/>
              <a:t>1.Character building and Patriotism  </a:t>
            </a:r>
            <a:r>
              <a:rPr lang="en-US" b="1" dirty="0"/>
              <a:t>is one of the main ingredients to set the youth in the right direction and  achieving Millennium Development goals</a:t>
            </a:r>
          </a:p>
          <a:p>
            <a:r>
              <a:rPr lang="en-US" b="1" dirty="0"/>
              <a:t>In rural education programs to increase literacy and awareness programs of health, population and democracy.</a:t>
            </a:r>
          </a:p>
          <a:p>
            <a:r>
              <a:rPr lang="en-US" b="1" dirty="0"/>
              <a:t>They can be a very good source for spreading computer education(tax) </a:t>
            </a:r>
          </a:p>
          <a:p>
            <a:r>
              <a:rPr lang="en-US" b="1" dirty="0"/>
              <a:t>For controlling drugs and terrorism</a:t>
            </a:r>
          </a:p>
          <a:p>
            <a:r>
              <a:rPr lang="en-US" b="1" dirty="0" smtClean="0"/>
              <a:t>To </a:t>
            </a:r>
            <a:r>
              <a:rPr lang="en-US" b="1" dirty="0"/>
              <a:t>help in adult literacy program.</a:t>
            </a:r>
          </a:p>
          <a:p>
            <a:r>
              <a:rPr lang="en-US" b="1" dirty="0"/>
              <a:t>	To present true and valuable picture of Pakistan in front of the world.</a:t>
            </a:r>
          </a:p>
          <a:p>
            <a:r>
              <a:rPr lang="en-US" b="1" dirty="0"/>
              <a:t>The Youth bulge be absorbed in Volunteer work : Environment Protection, Animals Protection. Social Service </a:t>
            </a:r>
          </a:p>
          <a:p>
            <a:endParaRPr lang="en-US" b="1" dirty="0"/>
          </a:p>
          <a:p>
            <a:pPr marL="0" indent="0">
              <a:buNone/>
            </a:pPr>
            <a:r>
              <a:rPr lang="en-US" b="1" dirty="0"/>
              <a:t>                              What to do</a:t>
            </a:r>
          </a:p>
          <a:p>
            <a:r>
              <a:rPr lang="en-US" b="1" dirty="0"/>
              <a:t>Provide Micro-financing ,scholarships ,internship to be entrepreneurs</a:t>
            </a:r>
          </a:p>
          <a:p>
            <a:r>
              <a:rPr lang="en-US" b="1" dirty="0"/>
              <a:t>Develop home industry and skilled labors for job market.</a:t>
            </a:r>
          </a:p>
          <a:p>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24</a:t>
            </a:fld>
            <a:endParaRPr lang="en-US"/>
          </a:p>
        </p:txBody>
      </p:sp>
    </p:spTree>
    <p:extLst>
      <p:ext uri="{BB962C8B-B14F-4D97-AF65-F5344CB8AC3E}">
        <p14:creationId xmlns:p14="http://schemas.microsoft.com/office/powerpoint/2010/main" val="42117706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624110"/>
            <a:ext cx="7772400" cy="823690"/>
          </a:xfrm>
        </p:spPr>
        <p:txBody>
          <a:bodyPr>
            <a:normAutofit/>
          </a:bodyPr>
          <a:lstStyle/>
          <a:p>
            <a:pPr algn="ctr"/>
            <a:r>
              <a:rPr lang="en-US" b="1" dirty="0"/>
              <a:t>How to use them for development </a:t>
            </a:r>
          </a:p>
        </p:txBody>
      </p:sp>
      <p:sp>
        <p:nvSpPr>
          <p:cNvPr id="3" name="Content Placeholder 2"/>
          <p:cNvSpPr>
            <a:spLocks noGrp="1"/>
          </p:cNvSpPr>
          <p:nvPr>
            <p:ph idx="1"/>
          </p:nvPr>
        </p:nvSpPr>
        <p:spPr>
          <a:xfrm>
            <a:off x="457200" y="1447800"/>
            <a:ext cx="8534400" cy="5181600"/>
          </a:xfrm>
        </p:spPr>
        <p:txBody>
          <a:bodyPr>
            <a:normAutofit/>
          </a:bodyPr>
          <a:lstStyle/>
          <a:p>
            <a:pPr marL="0" indent="0">
              <a:buNone/>
            </a:pPr>
            <a:endParaRPr lang="en-US" b="1" dirty="0"/>
          </a:p>
          <a:p>
            <a:r>
              <a:rPr lang="en-US" b="1" dirty="0"/>
              <a:t>Increase Career counseling at all levels</a:t>
            </a:r>
          </a:p>
          <a:p>
            <a:r>
              <a:rPr lang="en-US" b="1" dirty="0"/>
              <a:t>Increase Aptitude Testing ,and optional subjects.</a:t>
            </a:r>
          </a:p>
          <a:p>
            <a:r>
              <a:rPr lang="en-US" b="1" dirty="0"/>
              <a:t>Modification and updating curriculum.</a:t>
            </a:r>
          </a:p>
          <a:p>
            <a:pPr marL="0" indent="0">
              <a:buNone/>
            </a:pPr>
            <a:r>
              <a:rPr lang="en-US" b="1" dirty="0"/>
              <a:t>    Consult with Planning Commission to chart out future employment opportunities. This shall limit both shortage and surplus.</a:t>
            </a:r>
          </a:p>
          <a:p>
            <a:r>
              <a:rPr lang="en-US" b="1" dirty="0"/>
              <a:t>Liaise with FPCCI and other Chambers. Seek compatibility of syllabi with employment requirements.</a:t>
            </a:r>
          </a:p>
          <a:p>
            <a:r>
              <a:rPr lang="en-US" b="1" dirty="0"/>
              <a:t>Make Vocational Education compulsory component of Education</a:t>
            </a:r>
          </a:p>
          <a:p>
            <a:pPr marL="0" indent="0">
              <a:buNone/>
            </a:pPr>
            <a:r>
              <a:rPr lang="en-US" b="1" dirty="0"/>
              <a:t>      Internship </a:t>
            </a:r>
          </a:p>
          <a:p>
            <a:r>
              <a:rPr lang="en-US" b="1" dirty="0"/>
              <a:t>Find areas where IT can generate employment.</a:t>
            </a:r>
          </a:p>
          <a:p>
            <a:r>
              <a:rPr lang="en-US" b="1" dirty="0"/>
              <a:t> Educating them about democracy</a:t>
            </a:r>
          </a:p>
          <a:p>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25</a:t>
            </a:fld>
            <a:endParaRPr lang="en-US"/>
          </a:p>
        </p:txBody>
      </p:sp>
    </p:spTree>
    <p:extLst>
      <p:ext uri="{BB962C8B-B14F-4D97-AF65-F5344CB8AC3E}">
        <p14:creationId xmlns:p14="http://schemas.microsoft.com/office/powerpoint/2010/main" val="19644085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F1BCA1-7E6E-4BAA-B6D6-F753B6130EB1}"/>
              </a:ext>
            </a:extLst>
          </p:cNvPr>
          <p:cNvSpPr>
            <a:spLocks noGrp="1"/>
          </p:cNvSpPr>
          <p:nvPr>
            <p:ph type="title"/>
          </p:nvPr>
        </p:nvSpPr>
        <p:spPr>
          <a:xfrm>
            <a:off x="1945201" y="624110"/>
            <a:ext cx="6589199" cy="595090"/>
          </a:xfrm>
        </p:spPr>
        <p:txBody>
          <a:bodyPr>
            <a:normAutofit fontScale="90000"/>
          </a:bodyPr>
          <a:lstStyle/>
          <a:p>
            <a:pPr algn="ctr"/>
            <a:r>
              <a:rPr lang="en-US" b="1" dirty="0"/>
              <a:t>Future based Industries</a:t>
            </a:r>
          </a:p>
        </p:txBody>
      </p:sp>
      <p:sp>
        <p:nvSpPr>
          <p:cNvPr id="3" name="Content Placeholder 2">
            <a:extLst>
              <a:ext uri="{FF2B5EF4-FFF2-40B4-BE49-F238E27FC236}">
                <a16:creationId xmlns:a16="http://schemas.microsoft.com/office/drawing/2014/main" xmlns="" id="{C6C57D0F-131E-4AB4-BD28-5294C7C927F2}"/>
              </a:ext>
            </a:extLst>
          </p:cNvPr>
          <p:cNvSpPr>
            <a:spLocks noGrp="1"/>
          </p:cNvSpPr>
          <p:nvPr>
            <p:ph idx="1"/>
          </p:nvPr>
        </p:nvSpPr>
        <p:spPr>
          <a:xfrm>
            <a:off x="1942415" y="1371600"/>
            <a:ext cx="6896785" cy="4539622"/>
          </a:xfrm>
        </p:spPr>
        <p:txBody>
          <a:bodyPr>
            <a:normAutofit fontScale="92500" lnSpcReduction="20000"/>
          </a:bodyPr>
          <a:lstStyle/>
          <a:p>
            <a:endParaRPr lang="en-US" dirty="0"/>
          </a:p>
          <a:p>
            <a:r>
              <a:rPr lang="en-US" b="1" dirty="0"/>
              <a:t>Teach them to be experts in future based specialization like</a:t>
            </a:r>
          </a:p>
          <a:p>
            <a:r>
              <a:rPr lang="en-US" b="1" dirty="0"/>
              <a:t> Space Science,</a:t>
            </a:r>
          </a:p>
          <a:p>
            <a:r>
              <a:rPr lang="en-US" b="1" dirty="0"/>
              <a:t> Animal science ,</a:t>
            </a:r>
          </a:p>
          <a:p>
            <a:r>
              <a:rPr lang="en-US" b="1" dirty="0"/>
              <a:t>Medicine Science,</a:t>
            </a:r>
          </a:p>
          <a:p>
            <a:r>
              <a:rPr lang="en-US" b="1" dirty="0"/>
              <a:t> Media Science </a:t>
            </a:r>
          </a:p>
          <a:p>
            <a:r>
              <a:rPr lang="en-US" b="1" dirty="0"/>
              <a:t>Earth Science</a:t>
            </a:r>
          </a:p>
          <a:p>
            <a:r>
              <a:rPr lang="en-US" b="1" dirty="0"/>
              <a:t>Stone Industry ,</a:t>
            </a:r>
          </a:p>
          <a:p>
            <a:r>
              <a:rPr lang="en-US" b="1" dirty="0"/>
              <a:t>Tourism</a:t>
            </a:r>
          </a:p>
          <a:p>
            <a:r>
              <a:rPr lang="en-US" b="1" dirty="0"/>
              <a:t>Food Science</a:t>
            </a:r>
          </a:p>
          <a:p>
            <a:r>
              <a:rPr lang="en-US" b="1" dirty="0"/>
              <a:t> Software Engineering</a:t>
            </a:r>
          </a:p>
          <a:p>
            <a:r>
              <a:rPr lang="en-US" b="1" dirty="0"/>
              <a:t>Architectural </a:t>
            </a:r>
            <a:r>
              <a:rPr lang="en-US" b="1" dirty="0" smtClean="0"/>
              <a:t>Designing</a:t>
            </a:r>
          </a:p>
          <a:p>
            <a:r>
              <a:rPr lang="en-US" b="1" dirty="0" smtClean="0"/>
              <a:t>Solar Energy Technology </a:t>
            </a:r>
            <a:endParaRPr lang="en-US" b="1" dirty="0"/>
          </a:p>
        </p:txBody>
      </p:sp>
      <p:sp>
        <p:nvSpPr>
          <p:cNvPr id="4" name="Slide Number Placeholder 3"/>
          <p:cNvSpPr>
            <a:spLocks noGrp="1"/>
          </p:cNvSpPr>
          <p:nvPr>
            <p:ph type="sldNum" sz="quarter" idx="12"/>
          </p:nvPr>
        </p:nvSpPr>
        <p:spPr/>
        <p:txBody>
          <a:bodyPr/>
          <a:lstStyle/>
          <a:p>
            <a:fld id="{4E86C3B8-22A7-472A-8CCC-2FEE28CCFA61}" type="slidenum">
              <a:rPr lang="en-US" smtClean="0"/>
              <a:t>26</a:t>
            </a:fld>
            <a:endParaRPr lang="en-US"/>
          </a:p>
        </p:txBody>
      </p:sp>
    </p:spTree>
    <p:extLst>
      <p:ext uri="{BB962C8B-B14F-4D97-AF65-F5344CB8AC3E}">
        <p14:creationId xmlns:p14="http://schemas.microsoft.com/office/powerpoint/2010/main" val="1870401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442690"/>
          </a:xfrm>
        </p:spPr>
        <p:txBody>
          <a:bodyPr>
            <a:normAutofit fontScale="90000"/>
          </a:bodyPr>
          <a:lstStyle/>
          <a:p>
            <a:pPr algn="ctr"/>
            <a:r>
              <a:rPr lang="en-US" b="1" dirty="0"/>
              <a:t>Education</a:t>
            </a:r>
          </a:p>
        </p:txBody>
      </p:sp>
      <p:sp>
        <p:nvSpPr>
          <p:cNvPr id="3" name="Content Placeholder 2"/>
          <p:cNvSpPr>
            <a:spLocks noGrp="1"/>
          </p:cNvSpPr>
          <p:nvPr>
            <p:ph idx="1"/>
          </p:nvPr>
        </p:nvSpPr>
        <p:spPr>
          <a:xfrm>
            <a:off x="914400" y="1143000"/>
            <a:ext cx="8077199" cy="5791200"/>
          </a:xfrm>
        </p:spPr>
        <p:txBody>
          <a:bodyPr>
            <a:normAutofit/>
          </a:bodyPr>
          <a:lstStyle/>
          <a:p>
            <a:endParaRPr lang="en-US" dirty="0"/>
          </a:p>
          <a:p>
            <a:r>
              <a:rPr lang="en-US" sz="2000" dirty="0"/>
              <a:t>Education is about possibilities, not limits</a:t>
            </a:r>
          </a:p>
          <a:p>
            <a:r>
              <a:rPr lang="en-US" sz="2000" dirty="0"/>
              <a:t>Education is the passport to the future ,for tomorrow belongs to those who prepare for it today (</a:t>
            </a:r>
            <a:r>
              <a:rPr lang="en-US" sz="2000" b="1" dirty="0"/>
              <a:t>Malcolm X</a:t>
            </a:r>
            <a:r>
              <a:rPr lang="en-US" sz="2000" dirty="0"/>
              <a:t>)</a:t>
            </a:r>
          </a:p>
          <a:p>
            <a:r>
              <a:rPr lang="en-US" sz="2000" dirty="0"/>
              <a:t>Education is the most powerful weapon which you can use to change the world.(</a:t>
            </a:r>
            <a:r>
              <a:rPr lang="en-US" sz="2000" b="1" dirty="0"/>
              <a:t>Nelson Mandela</a:t>
            </a:r>
            <a:r>
              <a:rPr lang="en-US" sz="2000" dirty="0"/>
              <a:t>)</a:t>
            </a:r>
          </a:p>
          <a:p>
            <a:r>
              <a:rPr lang="en-US" sz="2000" dirty="0"/>
              <a:t>All countries, regardless of their national wealth, stand to gain from more and better education. According to a recent OECD report, providing every child with access to education and the skills needed to participate fully in society would boost GDP by an average 28% per year in lower-income countries and 16% per year in high-income countries for the next 80 years. (</a:t>
            </a:r>
            <a:r>
              <a:rPr lang="en-US" sz="2000" b="1" dirty="0"/>
              <a:t>World Economic forum 24.3.18</a:t>
            </a:r>
            <a:r>
              <a:rPr lang="en-US" sz="2000" dirty="0"/>
              <a:t>)</a:t>
            </a:r>
          </a:p>
          <a:p>
            <a:endParaRPr lang="en-US" dirty="0"/>
          </a:p>
          <a:p>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3</a:t>
            </a:fld>
            <a:endParaRPr lang="en-US"/>
          </a:p>
        </p:txBody>
      </p:sp>
    </p:spTree>
    <p:extLst>
      <p:ext uri="{BB962C8B-B14F-4D97-AF65-F5344CB8AC3E}">
        <p14:creationId xmlns:p14="http://schemas.microsoft.com/office/powerpoint/2010/main" val="24436914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99890"/>
          </a:xfrm>
        </p:spPr>
        <p:txBody>
          <a:bodyPr>
            <a:normAutofit fontScale="90000"/>
          </a:bodyPr>
          <a:lstStyle/>
          <a:p>
            <a:pPr algn="ctr"/>
            <a:r>
              <a:rPr lang="en-US" sz="2700" b="1" dirty="0"/>
              <a:t>Role of Education in national development</a:t>
            </a:r>
            <a:r>
              <a:rPr lang="en-US" b="1" dirty="0"/>
              <a:t/>
            </a:r>
            <a:br>
              <a:rPr lang="en-US" b="1" dirty="0"/>
            </a:br>
            <a:r>
              <a:rPr lang="en-US" sz="2700" b="1" dirty="0"/>
              <a:t>February 17, 2014  The   Nation </a:t>
            </a:r>
          </a:p>
        </p:txBody>
      </p:sp>
      <p:sp>
        <p:nvSpPr>
          <p:cNvPr id="3" name="Content Placeholder 2"/>
          <p:cNvSpPr>
            <a:spLocks noGrp="1"/>
          </p:cNvSpPr>
          <p:nvPr>
            <p:ph idx="1"/>
          </p:nvPr>
        </p:nvSpPr>
        <p:spPr>
          <a:xfrm>
            <a:off x="609600" y="1905000"/>
            <a:ext cx="8458199" cy="4724400"/>
          </a:xfrm>
        </p:spPr>
        <p:txBody>
          <a:bodyPr>
            <a:normAutofit/>
          </a:bodyPr>
          <a:lstStyle/>
          <a:p>
            <a:pPr algn="just"/>
            <a:r>
              <a:rPr lang="en-US" sz="2400" dirty="0"/>
              <a:t>We are living in an inquiring and innovation-oriented society. </a:t>
            </a:r>
            <a:r>
              <a:rPr lang="en-US" sz="2400" b="1" dirty="0"/>
              <a:t>The demand of twenty first century is novelty, creativity, and integration of knowledge at global level, research, critical and analytical thoughts</a:t>
            </a:r>
            <a:r>
              <a:rPr lang="en-US" sz="2400" dirty="0"/>
              <a:t>. To prepare the children and youth to cope with the present situation needs to develop analytical and critical thinking, skill and attitude that would make them more flexible and innovative to deal with uncertainty and crises at national and global level and education is the only mean to do this .</a:t>
            </a:r>
          </a:p>
        </p:txBody>
      </p:sp>
      <p:sp>
        <p:nvSpPr>
          <p:cNvPr id="4" name="Slide Number Placeholder 3"/>
          <p:cNvSpPr>
            <a:spLocks noGrp="1"/>
          </p:cNvSpPr>
          <p:nvPr>
            <p:ph type="sldNum" sz="quarter" idx="12"/>
          </p:nvPr>
        </p:nvSpPr>
        <p:spPr/>
        <p:txBody>
          <a:bodyPr/>
          <a:lstStyle/>
          <a:p>
            <a:fld id="{4E86C3B8-22A7-472A-8CCC-2FEE28CCFA61}" type="slidenum">
              <a:rPr lang="en-US" smtClean="0"/>
              <a:t>4</a:t>
            </a:fld>
            <a:endParaRPr lang="en-US"/>
          </a:p>
        </p:txBody>
      </p:sp>
    </p:spTree>
    <p:extLst>
      <p:ext uri="{BB962C8B-B14F-4D97-AF65-F5344CB8AC3E}">
        <p14:creationId xmlns:p14="http://schemas.microsoft.com/office/powerpoint/2010/main" val="2670501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823690"/>
          </a:xfrm>
        </p:spPr>
        <p:txBody>
          <a:bodyPr/>
          <a:lstStyle/>
          <a:p>
            <a:pPr algn="ctr"/>
            <a:r>
              <a:rPr lang="en-US" b="1" dirty="0"/>
              <a:t>Youth</a:t>
            </a:r>
          </a:p>
        </p:txBody>
      </p:sp>
      <p:sp>
        <p:nvSpPr>
          <p:cNvPr id="3" name="Content Placeholder 2"/>
          <p:cNvSpPr>
            <a:spLocks noGrp="1"/>
          </p:cNvSpPr>
          <p:nvPr>
            <p:ph idx="1"/>
          </p:nvPr>
        </p:nvSpPr>
        <p:spPr>
          <a:xfrm>
            <a:off x="609600" y="1425676"/>
            <a:ext cx="8381999" cy="5279923"/>
          </a:xfrm>
        </p:spPr>
        <p:txBody>
          <a:bodyPr>
            <a:normAutofit/>
          </a:bodyPr>
          <a:lstStyle/>
          <a:p>
            <a:endParaRPr lang="en-US" dirty="0"/>
          </a:p>
          <a:p>
            <a:r>
              <a:rPr lang="en-US" sz="2000" b="1" dirty="0"/>
              <a:t>, Youth is an alternative word to the scientifically-oriented adolescent and the common term of teen and teenager. Another common name for youth is young person or young people or pupil. And according to United Nations the term Youth will apply to those who are in between 15-25 years.</a:t>
            </a:r>
          </a:p>
          <a:p>
            <a:endParaRPr lang="en-US" sz="2000" b="1" dirty="0"/>
          </a:p>
          <a:p>
            <a:r>
              <a:rPr lang="en-US" sz="2000" b="1" dirty="0"/>
              <a:t>Youth is defined as a period during which a person prepares himself or herself to be active and a fully responsible member of the society. It is a period of transformation from family dependent childhood to independent adulthood and integration in society as a responsible citizen.</a:t>
            </a:r>
          </a:p>
          <a:p>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5</a:t>
            </a:fld>
            <a:endParaRPr lang="en-US"/>
          </a:p>
        </p:txBody>
      </p:sp>
    </p:spTree>
    <p:extLst>
      <p:ext uri="{BB962C8B-B14F-4D97-AF65-F5344CB8AC3E}">
        <p14:creationId xmlns:p14="http://schemas.microsoft.com/office/powerpoint/2010/main" val="22742738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24110"/>
            <a:ext cx="7619999" cy="1280890"/>
          </a:xfrm>
        </p:spPr>
        <p:txBody>
          <a:bodyPr>
            <a:noAutofit/>
          </a:bodyPr>
          <a:lstStyle/>
          <a:p>
            <a:r>
              <a:rPr lang="en-US" sz="2000" dirty="0"/>
              <a:t>As the great Martin Luther King said, "I have a dream". And I believe that one day it will be realized, and young people will play one of the main roles in this process</a:t>
            </a:r>
            <a:r>
              <a:rPr lang="en-US" sz="2400" dirty="0"/>
              <a:t>.</a:t>
            </a:r>
          </a:p>
        </p:txBody>
      </p:sp>
      <p:sp>
        <p:nvSpPr>
          <p:cNvPr id="3" name="Content Placeholder 2"/>
          <p:cNvSpPr>
            <a:spLocks noGrp="1"/>
          </p:cNvSpPr>
          <p:nvPr>
            <p:ph idx="1"/>
          </p:nvPr>
        </p:nvSpPr>
        <p:spPr>
          <a:xfrm>
            <a:off x="1143000" y="1905000"/>
            <a:ext cx="7848599" cy="4800600"/>
          </a:xfrm>
        </p:spPr>
        <p:txBody>
          <a:bodyPr>
            <a:normAutofit/>
          </a:bodyPr>
          <a:lstStyle/>
          <a:p>
            <a:endParaRPr lang="en-US" dirty="0"/>
          </a:p>
          <a:p>
            <a:r>
              <a:rPr lang="en-US" sz="2400" b="1" dirty="0"/>
              <a:t>Nowadays educated youth as active, energetic, creative and enthusiastic part of  society play an important role in solving global problems. It is easier for young people to communicate, to share their ideas openly and to accept new things. </a:t>
            </a:r>
          </a:p>
          <a:p>
            <a:r>
              <a:rPr lang="en-US" sz="2400" b="1" dirty="0"/>
              <a:t>This is one of the reasons why the United Nations attaches great attention to the  young generation, giving them  opportunities to contribute towards global problems' solutions. </a:t>
            </a:r>
          </a:p>
        </p:txBody>
      </p:sp>
      <p:sp>
        <p:nvSpPr>
          <p:cNvPr id="4" name="Slide Number Placeholder 3"/>
          <p:cNvSpPr>
            <a:spLocks noGrp="1"/>
          </p:cNvSpPr>
          <p:nvPr>
            <p:ph type="sldNum" sz="quarter" idx="12"/>
          </p:nvPr>
        </p:nvSpPr>
        <p:spPr/>
        <p:txBody>
          <a:bodyPr/>
          <a:lstStyle/>
          <a:p>
            <a:fld id="{4E86C3B8-22A7-472A-8CCC-2FEE28CCFA61}" type="slidenum">
              <a:rPr lang="en-US" smtClean="0"/>
              <a:t>6</a:t>
            </a:fld>
            <a:endParaRPr lang="en-US"/>
          </a:p>
        </p:txBody>
      </p:sp>
    </p:spTree>
    <p:extLst>
      <p:ext uri="{BB962C8B-B14F-4D97-AF65-F5344CB8AC3E}">
        <p14:creationId xmlns:p14="http://schemas.microsoft.com/office/powerpoint/2010/main" val="10863366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1" y="624110"/>
            <a:ext cx="6858000" cy="899890"/>
          </a:xfrm>
        </p:spPr>
        <p:txBody>
          <a:bodyPr/>
          <a:lstStyle/>
          <a:p>
            <a:pPr algn="ctr"/>
            <a:r>
              <a:rPr lang="en-US" b="1" dirty="0"/>
              <a:t>Asset of a country</a:t>
            </a:r>
          </a:p>
        </p:txBody>
      </p:sp>
      <p:sp>
        <p:nvSpPr>
          <p:cNvPr id="3" name="Content Placeholder 2"/>
          <p:cNvSpPr>
            <a:spLocks noGrp="1"/>
          </p:cNvSpPr>
          <p:nvPr>
            <p:ph idx="1"/>
          </p:nvPr>
        </p:nvSpPr>
        <p:spPr>
          <a:xfrm>
            <a:off x="1371600" y="1524000"/>
            <a:ext cx="7467599" cy="4387222"/>
          </a:xfrm>
        </p:spPr>
        <p:txBody>
          <a:bodyPr>
            <a:normAutofit/>
          </a:bodyPr>
          <a:lstStyle/>
          <a:p>
            <a:endParaRPr lang="en-US" dirty="0"/>
          </a:p>
          <a:p>
            <a:r>
              <a:rPr lang="en-US" dirty="0"/>
              <a:t> Youth of any nation is always considered the asset of a country and they play a vital role in the development of that country.</a:t>
            </a:r>
          </a:p>
          <a:p>
            <a:pPr marL="0" indent="0">
              <a:buNone/>
            </a:pPr>
            <a:endParaRPr lang="en-US" dirty="0"/>
          </a:p>
          <a:p>
            <a:pPr marL="0" indent="0">
              <a:buNone/>
            </a:pPr>
            <a:r>
              <a:rPr lang="en-US" b="1" dirty="0"/>
              <a:t>60 percent of Pakistan's population comprises of youth</a:t>
            </a:r>
            <a:r>
              <a:rPr lang="en-US" dirty="0"/>
              <a:t>. 36 million are in the age group of 20-24 years and 58 million are below the age of 15. Out of 50 million youth in the age group of 18-29 years, 55 percent is urban youth. That is a big advantage for Pakistan</a:t>
            </a:r>
          </a:p>
          <a:p>
            <a:pPr marL="0" indent="0">
              <a:buNone/>
            </a:pPr>
            <a:r>
              <a:rPr lang="en-US" dirty="0"/>
              <a:t>www.ipripak.org/pakistans-youth-bulge-human-resource-development-hrd-challenges/Dec 10, 2014</a:t>
            </a:r>
          </a:p>
          <a:p>
            <a:pPr marL="0" indent="0">
              <a:buNone/>
            </a:pPr>
            <a:endParaRPr lang="en-US" dirty="0"/>
          </a:p>
          <a:p>
            <a:pPr marL="0" indent="0">
              <a:buNone/>
            </a:pP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4E86C3B8-22A7-472A-8CCC-2FEE28CCFA61}" type="slidenum">
              <a:rPr lang="en-US" smtClean="0"/>
              <a:t>7</a:t>
            </a:fld>
            <a:endParaRPr lang="en-US"/>
          </a:p>
        </p:txBody>
      </p:sp>
    </p:spTree>
    <p:extLst>
      <p:ext uri="{BB962C8B-B14F-4D97-AF65-F5344CB8AC3E}">
        <p14:creationId xmlns:p14="http://schemas.microsoft.com/office/powerpoint/2010/main" val="26320427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442690"/>
          </a:xfrm>
        </p:spPr>
        <p:txBody>
          <a:bodyPr>
            <a:normAutofit fontScale="90000"/>
          </a:bodyPr>
          <a:lstStyle/>
          <a:p>
            <a:pPr algn="ctr"/>
            <a:r>
              <a:rPr lang="en-US" b="1" dirty="0"/>
              <a:t>Educated Youth of Pakistan </a:t>
            </a: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48800" y="1066800"/>
            <a:ext cx="8381999"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fld id="{4E86C3B8-22A7-472A-8CCC-2FEE28CCFA61}" type="slidenum">
              <a:rPr lang="en-US" smtClean="0"/>
              <a:t>8</a:t>
            </a:fld>
            <a:endParaRPr lang="en-US"/>
          </a:p>
        </p:txBody>
      </p:sp>
    </p:spTree>
    <p:extLst>
      <p:ext uri="{BB962C8B-B14F-4D97-AF65-F5344CB8AC3E}">
        <p14:creationId xmlns:p14="http://schemas.microsoft.com/office/powerpoint/2010/main" val="20947357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179" y="271462"/>
            <a:ext cx="7220222" cy="871538"/>
          </a:xfrm>
        </p:spPr>
        <p:txBody>
          <a:bodyPr>
            <a:normAutofit fontScale="90000"/>
          </a:bodyPr>
          <a:lstStyle/>
          <a:p>
            <a:pPr algn="ctr"/>
            <a:r>
              <a:rPr lang="en-US" sz="3200" b="1" dirty="0"/>
              <a:t>Educated population by level of education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62000" y="1143000"/>
            <a:ext cx="8229600" cy="54435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4E86C3B8-22A7-472A-8CCC-2FEE28CCFA61}" type="slidenum">
              <a:rPr lang="en-US" smtClean="0"/>
              <a:t>9</a:t>
            </a:fld>
            <a:endParaRPr lang="en-US"/>
          </a:p>
        </p:txBody>
      </p:sp>
    </p:spTree>
    <p:extLst>
      <p:ext uri="{BB962C8B-B14F-4D97-AF65-F5344CB8AC3E}">
        <p14:creationId xmlns:p14="http://schemas.microsoft.com/office/powerpoint/2010/main" val="3664839712"/>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571</TotalTime>
  <Words>2249</Words>
  <Application>Microsoft Office PowerPoint</Application>
  <PresentationFormat>On-screen Show (4:3)</PresentationFormat>
  <Paragraphs>201</Paragraphs>
  <Slides>26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Wisp</vt:lpstr>
      <vt:lpstr>Document</vt:lpstr>
      <vt:lpstr> Responsibilities of Our Educated Youth</vt:lpstr>
      <vt:lpstr>Profile</vt:lpstr>
      <vt:lpstr>Education</vt:lpstr>
      <vt:lpstr>Role of Education in national development February 17, 2014  The   Nation </vt:lpstr>
      <vt:lpstr>Youth</vt:lpstr>
      <vt:lpstr>As the great Martin Luther King said, "I have a dream". And I believe that one day it will be realized, and young people will play one of the main roles in this process.</vt:lpstr>
      <vt:lpstr>Asset of a country</vt:lpstr>
      <vt:lpstr>Educated Youth of Pakistan </vt:lpstr>
      <vt:lpstr>Educated population by level of education </vt:lpstr>
      <vt:lpstr>Source: CIA World Factbook January 20, 2018</vt:lpstr>
      <vt:lpstr>Pakistan Population </vt:lpstr>
      <vt:lpstr>Stars of Pakistan </vt:lpstr>
      <vt:lpstr>Stars of Pakistan </vt:lpstr>
      <vt:lpstr>Stars of Pakistan </vt:lpstr>
      <vt:lpstr>At a glance</vt:lpstr>
      <vt:lpstr>Youth Parliament</vt:lpstr>
      <vt:lpstr>Expert opinion </vt:lpstr>
      <vt:lpstr>young generation</vt:lpstr>
      <vt:lpstr>National Development </vt:lpstr>
      <vt:lpstr>National Development(H.G Johnson)  </vt:lpstr>
      <vt:lpstr>Youth Education </vt:lpstr>
      <vt:lpstr>Challenge</vt:lpstr>
      <vt:lpstr> National Development Strategy </vt:lpstr>
      <vt:lpstr>How to use them for the development </vt:lpstr>
      <vt:lpstr>How to use them for development </vt:lpstr>
      <vt:lpstr>Future based Industries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MRK</dc:creator>
  <cp:lastModifiedBy>IIUI</cp:lastModifiedBy>
  <cp:revision>65</cp:revision>
  <dcterms:created xsi:type="dcterms:W3CDTF">2018-04-01T10:01:25Z</dcterms:created>
  <dcterms:modified xsi:type="dcterms:W3CDTF">2018-06-01T04:44:32Z</dcterms:modified>
</cp:coreProperties>
</file>