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41"/>
  </p:notesMasterIdLst>
  <p:sldIdLst>
    <p:sldId id="257" r:id="rId3"/>
    <p:sldId id="30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9" r:id="rId30"/>
    <p:sldId id="290" r:id="rId31"/>
    <p:sldId id="287" r:id="rId32"/>
    <p:sldId id="288" r:id="rId33"/>
    <p:sldId id="291" r:id="rId34"/>
    <p:sldId id="292" r:id="rId35"/>
    <p:sldId id="297" r:id="rId36"/>
    <p:sldId id="294" r:id="rId37"/>
    <p:sldId id="295" r:id="rId38"/>
    <p:sldId id="296" r:id="rId39"/>
    <p:sldId id="299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7" d="100"/>
          <a:sy n="77" d="100"/>
        </p:scale>
        <p:origin x="-37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E1B78-DEF5-40BD-BA85-D2B34808771F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D8816-FEA2-451F-A808-453FF0F36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55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61CA060-D51F-4DC1-A4AD-9691A642285F}" type="slidenum">
              <a:rPr lang="en-US" altLang="en-US">
                <a:latin typeface="Times New Roman" panose="02020603050405020304" pitchFamily="18" charset="0"/>
              </a:rPr>
              <a:pPr/>
              <a:t>12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3993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1163" y="698500"/>
            <a:ext cx="6189662" cy="3482975"/>
          </a:xfrm>
          <a:ln w="12700" cap="flat"/>
        </p:spPr>
      </p:sp>
      <p:sp>
        <p:nvSpPr>
          <p:cNvPr id="3994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35038" y="4411663"/>
            <a:ext cx="5140325" cy="2778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824" tIns="46913" rIns="93824" bIns="46913">
            <a:spAutoFit/>
          </a:bodyPr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158231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E826-1D18-49D3-9B0C-9BCEED62AD02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127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6F13-6797-4C73-95FA-047B7EA39464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14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B3DF1-BEA3-4FB3-AB8C-9B28087DB0FD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874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9728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981200"/>
            <a:ext cx="10972800" cy="3886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974D88-E739-4FB4-947D-2C5622E3680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A9D24-4E1D-48CC-88F3-1B2C9CE2E9DD}" type="datetime1">
              <a:rPr lang="en-US" smtClean="0"/>
              <a:t>6/13/2018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730992"/>
      </p:ext>
    </p:extLst>
  </p:cSld>
  <p:clrMapOvr>
    <a:masterClrMapping/>
  </p:clrMapOvr>
  <p:transition>
    <p:cover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988800" y="3048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828800" y="2819400"/>
            <a:ext cx="85344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E826-1D18-49D3-9B0C-9BCEED62AD02}" type="datetime1">
              <a:rPr lang="en-US" smtClean="0"/>
              <a:t>6/13/2018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207264" y="2420112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381000"/>
            <a:ext cx="103632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6A44D-62B3-43D3-B0C4-BD2CB82C7B66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15584" y="1026373"/>
            <a:ext cx="609600" cy="441325"/>
          </a:xfrm>
        </p:spPr>
        <p:txBody>
          <a:bodyPr/>
          <a:lstStyle/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02336" y="1527048"/>
            <a:ext cx="1133856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1988800" y="1905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203200" y="2286000"/>
            <a:ext cx="11777472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07264" y="142352"/>
            <a:ext cx="11777472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4568" y="2743200"/>
            <a:ext cx="8640232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6391A-6575-4BB3-AE66-715D81F99332}" type="datetime1">
              <a:rPr lang="en-US" smtClean="0"/>
              <a:t>6/13/2018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203200" y="2438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533400"/>
            <a:ext cx="103632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21600" y="6409944"/>
            <a:ext cx="4059936" cy="365760"/>
          </a:xfrm>
        </p:spPr>
        <p:txBody>
          <a:bodyPr/>
          <a:lstStyle/>
          <a:p>
            <a:fld id="{5C52BF38-35AC-429C-8E24-7EAE08DA02B0}" type="datetime1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6084107" y="1575653"/>
            <a:ext cx="11895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02336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6400800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6096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12192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03200" y="1371600"/>
            <a:ext cx="11777472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94564" y="6391656"/>
            <a:ext cx="11777472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5386917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388441" y="1524000"/>
            <a:ext cx="5389033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97D9-9197-4B27-A7A5-58918AA2F5FE}" type="datetime1">
              <a:rPr lang="en-US" smtClean="0"/>
              <a:t>6/13/2018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6400" y="6409944"/>
            <a:ext cx="47752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203200" y="128016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402336" y="2471383"/>
            <a:ext cx="5388864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6400800" y="2471383"/>
            <a:ext cx="53848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5689600" y="956036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5815584" y="1050524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791200" y="1042417"/>
            <a:ext cx="609600" cy="441325"/>
          </a:xfrm>
        </p:spPr>
        <p:txBody>
          <a:bodyPr/>
          <a:lstStyle>
            <a:lvl1pPr algn="ctr">
              <a:defRPr/>
            </a:lvl1pPr>
          </a:lstStyle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53850-60B7-4AF6-A092-268918400C7F}" type="datetime1">
              <a:rPr lang="en-US" smtClean="0"/>
              <a:t>6/13/2018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1036021"/>
            <a:ext cx="609600" cy="441325"/>
          </a:xfrm>
        </p:spPr>
        <p:txBody>
          <a:bodyPr/>
          <a:lstStyle/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03200" y="158496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3068-B01C-4AC9-A9C7-2F656558FA09}" type="datetime1">
              <a:rPr lang="en-US" smtClean="0"/>
              <a:t>6/13/2018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689600" y="6324600"/>
            <a:ext cx="8128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6A44D-62B3-43D3-B0C4-BD2CB82C7B66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1847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03200" y="152400"/>
            <a:ext cx="11777472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914400"/>
            <a:ext cx="31496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08000" y="1981201"/>
            <a:ext cx="31496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4165600" y="685800"/>
            <a:ext cx="75184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FD177-4551-4384-AF2B-155A52636DC5}" type="datetime1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51104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03200" y="152400"/>
            <a:ext cx="11777472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/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0" y="5029200"/>
            <a:ext cx="78232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0500" y="609600"/>
            <a:ext cx="78232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990600"/>
            <a:ext cx="32512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17536" y="6404984"/>
            <a:ext cx="4059936" cy="365760"/>
          </a:xfrm>
        </p:spPr>
        <p:txBody>
          <a:bodyPr/>
          <a:lstStyle/>
          <a:p>
            <a:fld id="{BFBA71F3-1B76-4E93-B39A-DA77D21592E6}" type="datetime1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779264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6F13-6797-4C73-95FA-047B7EA39464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9347200" y="0"/>
            <a:ext cx="28448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6403340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9119616" y="2925763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9245600" y="3020251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1216" y="3009902"/>
            <a:ext cx="609600" cy="441325"/>
          </a:xfrm>
        </p:spPr>
        <p:txBody>
          <a:bodyPr/>
          <a:lstStyle/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304800"/>
            <a:ext cx="87376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B3DF1-BEA3-4FB3-AB8C-9B28087DB0FD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5200" y="304802"/>
            <a:ext cx="1930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6391A-6575-4BB3-AE66-715D81F99332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636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BF38-35AC-429C-8E24-7EAE08DA02B0}" type="datetime1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822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97D9-9197-4B27-A7A5-58918AA2F5FE}" type="datetime1">
              <a:rPr lang="en-US" smtClean="0"/>
              <a:t>6/13/2018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217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53850-60B7-4AF6-A092-268918400C7F}" type="datetime1">
              <a:rPr lang="en-US" smtClean="0"/>
              <a:t>6/13/2018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022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3068-B01C-4AC9-A9C7-2F656558FA09}" type="datetime1">
              <a:rPr lang="en-US" smtClean="0"/>
              <a:t>6/13/2018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561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FD177-4551-4384-AF2B-155A52636DC5}" type="datetime1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18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A71F3-1B76-4E93-B39A-DA77D21592E6}" type="datetime1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198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69DA6-A075-4A6A-8533-84F4CA93DC09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223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12192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7721600" y="6404984"/>
            <a:ext cx="4059936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A269DA6-A075-4A6A-8533-84F4CA93DC09}" type="datetime1">
              <a:rPr lang="en-US" smtClean="0"/>
              <a:t>6/13/2018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6400" y="6410848"/>
            <a:ext cx="4775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203200" y="1276743"/>
            <a:ext cx="1177747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5689600" y="956036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815584" y="1050524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5791200" y="1040175"/>
            <a:ext cx="6096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9A32650-6646-437F-95F1-6214F64B5B8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113792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27713"/>
          </a:xfrm>
        </p:spPr>
        <p:txBody>
          <a:bodyPr/>
          <a:lstStyle/>
          <a:p>
            <a:r>
              <a:rPr lang="en-US" b="1" dirty="0" smtClean="0"/>
              <a:t>Purpose of Education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335427"/>
            <a:ext cx="9144000" cy="292237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b="1" dirty="0" smtClean="0"/>
              <a:t>Dr. </a:t>
            </a:r>
            <a:r>
              <a:rPr lang="en-US" b="1" dirty="0" smtClean="0"/>
              <a:t>Muhammad Bashir </a:t>
            </a:r>
            <a:r>
              <a:rPr lang="en-US" b="1" dirty="0" smtClean="0"/>
              <a:t>Gondal</a:t>
            </a:r>
          </a:p>
          <a:p>
            <a:r>
              <a:rPr lang="en-US" b="1" dirty="0"/>
              <a:t>Chairman, </a:t>
            </a:r>
          </a:p>
          <a:p>
            <a:r>
              <a:rPr lang="en-US" b="1" dirty="0"/>
              <a:t>Department of Education</a:t>
            </a:r>
            <a:endParaRPr lang="en-US" b="1" dirty="0"/>
          </a:p>
          <a:p>
            <a:r>
              <a:rPr lang="en-US" b="1" dirty="0" smtClean="0"/>
              <a:t>University of </a:t>
            </a:r>
            <a:r>
              <a:rPr lang="en-US" b="1" dirty="0" smtClean="0"/>
              <a:t>Gujrat</a:t>
            </a:r>
          </a:p>
          <a:p>
            <a:endParaRPr lang="en-US" b="1" dirty="0" smtClean="0"/>
          </a:p>
          <a:p>
            <a:r>
              <a:rPr lang="en-US" b="1" dirty="0"/>
              <a:t>Keynote Presented at Two Day International Seminar “Education for National Development” organized by Department of Education, IIUI on 11-12 April 2018</a:t>
            </a:r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4926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ducational Philosophy&#10;â¢ A set of values and beliefs about&#10;education that guide the professional&#10;behavior of educators&#10;It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136" y="1825625"/>
            <a:ext cx="579572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0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Branches </a:t>
            </a:r>
            <a:r>
              <a:rPr lang="en-US" altLang="en-US" dirty="0"/>
              <a:t>of </a:t>
            </a:r>
            <a:r>
              <a:rPr lang="en-US" altLang="en-US" dirty="0" smtClean="0"/>
              <a:t>Philosophy</a:t>
            </a:r>
            <a:endParaRPr lang="en-US" altLang="en-US" dirty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25624"/>
            <a:ext cx="12192000" cy="5032375"/>
          </a:xfrm>
        </p:spPr>
        <p:txBody>
          <a:bodyPr/>
          <a:lstStyle/>
          <a:p>
            <a:r>
              <a:rPr lang="en-US" altLang="en-US" b="1" dirty="0"/>
              <a:t>Epistemology</a:t>
            </a:r>
            <a:r>
              <a:rPr lang="en-US" altLang="en-US" dirty="0"/>
              <a:t> ”How do we know what is true?”</a:t>
            </a:r>
          </a:p>
          <a:p>
            <a:r>
              <a:rPr lang="en-US" altLang="en-US" b="1" dirty="0" smtClean="0"/>
              <a:t>Metaphysics</a:t>
            </a:r>
            <a:r>
              <a:rPr lang="en-US" b="1" dirty="0" smtClean="0"/>
              <a:t> </a:t>
            </a:r>
            <a:r>
              <a:rPr lang="en-US" b="1" dirty="0"/>
              <a:t>or ontology</a:t>
            </a:r>
            <a:r>
              <a:rPr lang="en-US" altLang="en-US" dirty="0"/>
              <a:t> “What is real?”</a:t>
            </a:r>
          </a:p>
          <a:p>
            <a:r>
              <a:rPr lang="en-US" altLang="en-US" b="1" dirty="0" smtClean="0"/>
              <a:t>Axiology</a:t>
            </a:r>
            <a:r>
              <a:rPr lang="en-US" altLang="en-US" dirty="0" smtClean="0"/>
              <a:t> </a:t>
            </a:r>
            <a:r>
              <a:rPr lang="en-US" altLang="en-US" dirty="0"/>
              <a:t>is the study of values; it asks the question of “What is good?” </a:t>
            </a:r>
            <a:endParaRPr lang="en-US" altLang="en-US" dirty="0" smtClean="0"/>
          </a:p>
          <a:p>
            <a:pPr marL="0" indent="0">
              <a:buNone/>
            </a:pPr>
            <a:r>
              <a:rPr lang="en-US" altLang="en-US" dirty="0"/>
              <a:t>	</a:t>
            </a:r>
            <a:r>
              <a:rPr lang="en-US" altLang="en-US" dirty="0" smtClean="0"/>
              <a:t>We </a:t>
            </a:r>
            <a:r>
              <a:rPr lang="en-US" altLang="en-US" dirty="0"/>
              <a:t>get ethics from the study of </a:t>
            </a:r>
            <a:r>
              <a:rPr lang="en-US" altLang="en-US" dirty="0" smtClean="0"/>
              <a:t>axiology</a:t>
            </a:r>
          </a:p>
          <a:p>
            <a:r>
              <a:rPr lang="en-US" b="1" dirty="0" smtClean="0"/>
              <a:t>Logic</a:t>
            </a:r>
            <a:r>
              <a:rPr lang="en-US" b="1" dirty="0"/>
              <a:t>:  examines</a:t>
            </a:r>
            <a:r>
              <a:rPr lang="en-US" dirty="0"/>
              <a:t> the processes of deriving </a:t>
            </a:r>
            <a:r>
              <a:rPr lang="en-US" b="1" dirty="0"/>
              <a:t>valid</a:t>
            </a:r>
            <a:r>
              <a:rPr lang="en-US" dirty="0"/>
              <a:t> conclusions from basic principles.</a:t>
            </a:r>
          </a:p>
          <a:p>
            <a:pPr marL="0" indent="0">
              <a:buNone/>
            </a:pP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966868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1444625"/>
          </a:xfrm>
          <a:noFill/>
        </p:spPr>
        <p:txBody>
          <a:bodyPr vert="horz" lIns="92075" tIns="46038" rIns="92075" bIns="46038" rtlCol="0" anchor="ctr">
            <a:normAutofit/>
          </a:bodyPr>
          <a:lstStyle/>
          <a:p>
            <a:pPr algn="ctr" eaLnBrk="1" hangingPunct="1"/>
            <a:r>
              <a:rPr lang="en-US" altLang="en-US" sz="2800" b="1" dirty="0"/>
              <a:t>The Traditional Schools of Philosophy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0668000" y="4953000"/>
            <a:ext cx="6858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endParaRPr lang="en-US" altLang="en-US" sz="2400">
              <a:latin typeface="Times" panose="02020603050405020304" pitchFamily="18" charset="0"/>
            </a:endParaRPr>
          </a:p>
        </p:txBody>
      </p:sp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0" y="1828800"/>
            <a:ext cx="12192000" cy="5029200"/>
            <a:chOff x="432" y="1248"/>
            <a:chExt cx="4896" cy="2476"/>
          </a:xfrm>
        </p:grpSpPr>
        <p:sp>
          <p:nvSpPr>
            <p:cNvPr id="9223" name="Rectangle 5"/>
            <p:cNvSpPr>
              <a:spLocks noChangeArrowheads="1"/>
            </p:cNvSpPr>
            <p:nvPr/>
          </p:nvSpPr>
          <p:spPr bwMode="auto">
            <a:xfrm>
              <a:off x="4272" y="3092"/>
              <a:ext cx="1056" cy="63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200" b="1">
                  <a:solidFill>
                    <a:schemeClr val="bg1"/>
                  </a:solidFill>
                  <a:latin typeface="Times" panose="02020603050405020304" pitchFamily="18" charset="0"/>
                </a:rPr>
                <a:t>Instruction emphasizes discussion designed to increase individual self-awareness.</a:t>
              </a:r>
            </a:p>
          </p:txBody>
        </p:sp>
        <p:sp>
          <p:nvSpPr>
            <p:cNvPr id="9224" name="Rectangle 6"/>
            <p:cNvSpPr>
              <a:spLocks noChangeArrowheads="1"/>
            </p:cNvSpPr>
            <p:nvPr/>
          </p:nvSpPr>
          <p:spPr bwMode="auto">
            <a:xfrm>
              <a:off x="3312" y="3092"/>
              <a:ext cx="960" cy="63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200" b="1">
                  <a:solidFill>
                    <a:schemeClr val="bg1"/>
                  </a:solidFill>
                  <a:latin typeface="Times" panose="02020603050405020304" pitchFamily="18" charset="0"/>
                </a:rPr>
                <a:t>Curricula and instruction focus on problem solving and the scientific method.</a:t>
              </a:r>
            </a:p>
          </p:txBody>
        </p:sp>
        <p:sp>
          <p:nvSpPr>
            <p:cNvPr id="9225" name="Rectangle 7"/>
            <p:cNvSpPr>
              <a:spLocks noChangeArrowheads="1"/>
            </p:cNvSpPr>
            <p:nvPr/>
          </p:nvSpPr>
          <p:spPr bwMode="auto">
            <a:xfrm>
              <a:off x="2304" y="3092"/>
              <a:ext cx="1008" cy="63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200" b="1">
                  <a:solidFill>
                    <a:schemeClr val="bg1"/>
                  </a:solidFill>
                  <a:latin typeface="Times" panose="02020603050405020304" pitchFamily="18" charset="0"/>
                </a:rPr>
                <a:t>Curricula focus on content that emphasizes natural laws.</a:t>
              </a:r>
            </a:p>
          </p:txBody>
        </p:sp>
        <p:sp>
          <p:nvSpPr>
            <p:cNvPr id="9226" name="Rectangle 8"/>
            <p:cNvSpPr>
              <a:spLocks noChangeArrowheads="1"/>
            </p:cNvSpPr>
            <p:nvPr/>
          </p:nvSpPr>
          <p:spPr bwMode="auto">
            <a:xfrm>
              <a:off x="1248" y="3092"/>
              <a:ext cx="1056" cy="63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200" b="1">
                  <a:solidFill>
                    <a:schemeClr val="bg1"/>
                  </a:solidFill>
                  <a:latin typeface="Times" panose="02020603050405020304" pitchFamily="18" charset="0"/>
                </a:rPr>
                <a:t>Curricula focus on content that emphasizes time-honored ideas.</a:t>
              </a:r>
            </a:p>
          </p:txBody>
        </p:sp>
        <p:sp>
          <p:nvSpPr>
            <p:cNvPr id="9227" name="Rectangle 9"/>
            <p:cNvSpPr>
              <a:spLocks noChangeArrowheads="1"/>
            </p:cNvSpPr>
            <p:nvPr/>
          </p:nvSpPr>
          <p:spPr bwMode="auto">
            <a:xfrm>
              <a:off x="432" y="3092"/>
              <a:ext cx="816" cy="63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200" b="1">
                  <a:solidFill>
                    <a:schemeClr val="bg1"/>
                  </a:solidFill>
                  <a:latin typeface="Times" panose="02020603050405020304" pitchFamily="18" charset="0"/>
                </a:rPr>
                <a:t>Educational Implications</a:t>
              </a:r>
            </a:p>
          </p:txBody>
        </p:sp>
        <p:sp>
          <p:nvSpPr>
            <p:cNvPr id="9228" name="Rectangle 10"/>
            <p:cNvSpPr>
              <a:spLocks noChangeArrowheads="1"/>
            </p:cNvSpPr>
            <p:nvPr/>
          </p:nvSpPr>
          <p:spPr bwMode="auto">
            <a:xfrm>
              <a:off x="4272" y="2573"/>
              <a:ext cx="1056" cy="519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200" b="1">
                  <a:solidFill>
                    <a:schemeClr val="bg1"/>
                  </a:solidFill>
                  <a:latin typeface="Times" panose="02020603050405020304" pitchFamily="18" charset="0"/>
                </a:rPr>
                <a:t>Values are chosen by the individual.</a:t>
              </a:r>
            </a:p>
          </p:txBody>
        </p:sp>
        <p:sp>
          <p:nvSpPr>
            <p:cNvPr id="9229" name="Rectangle 11"/>
            <p:cNvSpPr>
              <a:spLocks noChangeArrowheads="1"/>
            </p:cNvSpPr>
            <p:nvPr/>
          </p:nvSpPr>
          <p:spPr bwMode="auto">
            <a:xfrm>
              <a:off x="3312" y="2573"/>
              <a:ext cx="960" cy="519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200" b="1">
                  <a:solidFill>
                    <a:schemeClr val="bg1"/>
                  </a:solidFill>
                  <a:latin typeface="Times" panose="02020603050405020304" pitchFamily="18" charset="0"/>
                </a:rPr>
                <a:t>Values are relative.</a:t>
              </a:r>
            </a:p>
          </p:txBody>
        </p:sp>
        <p:sp>
          <p:nvSpPr>
            <p:cNvPr id="9230" name="Rectangle 12"/>
            <p:cNvSpPr>
              <a:spLocks noChangeArrowheads="1"/>
            </p:cNvSpPr>
            <p:nvPr/>
          </p:nvSpPr>
          <p:spPr bwMode="auto">
            <a:xfrm>
              <a:off x="2304" y="2573"/>
              <a:ext cx="1008" cy="519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200" b="1">
                  <a:solidFill>
                    <a:schemeClr val="bg1"/>
                  </a:solidFill>
                  <a:latin typeface="Times" panose="02020603050405020304" pitchFamily="18" charset="0"/>
                </a:rPr>
                <a:t>Values are absolute based on natural law.</a:t>
              </a:r>
            </a:p>
          </p:txBody>
        </p:sp>
        <p:sp>
          <p:nvSpPr>
            <p:cNvPr id="9231" name="Rectangle 13"/>
            <p:cNvSpPr>
              <a:spLocks noChangeArrowheads="1"/>
            </p:cNvSpPr>
            <p:nvPr/>
          </p:nvSpPr>
          <p:spPr bwMode="auto">
            <a:xfrm>
              <a:off x="1248" y="2573"/>
              <a:ext cx="1056" cy="519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200" b="1">
                  <a:solidFill>
                    <a:schemeClr val="bg1"/>
                  </a:solidFill>
                  <a:latin typeface="Times" panose="02020603050405020304" pitchFamily="18" charset="0"/>
                </a:rPr>
                <a:t>Values are absolute based on enduring ideas.</a:t>
              </a:r>
            </a:p>
          </p:txBody>
        </p:sp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>
              <a:off x="432" y="2573"/>
              <a:ext cx="816" cy="519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200" b="1">
                  <a:solidFill>
                    <a:schemeClr val="bg1"/>
                  </a:solidFill>
                  <a:latin typeface="Times" panose="02020603050405020304" pitchFamily="18" charset="0"/>
                </a:rPr>
                <a:t>Axiology</a:t>
              </a: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>
              <a:off x="4272" y="2055"/>
              <a:ext cx="1056" cy="51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200" b="1">
                  <a:solidFill>
                    <a:schemeClr val="bg1"/>
                  </a:solidFill>
                  <a:latin typeface="Times" panose="02020603050405020304" pitchFamily="18" charset="0"/>
                </a:rPr>
                <a:t>Knowing is making personal choice.</a:t>
              </a:r>
            </a:p>
          </p:txBody>
        </p:sp>
        <p:sp>
          <p:nvSpPr>
            <p:cNvPr id="9234" name="Rectangle 16"/>
            <p:cNvSpPr>
              <a:spLocks noChangeArrowheads="1"/>
            </p:cNvSpPr>
            <p:nvPr/>
          </p:nvSpPr>
          <p:spPr bwMode="auto">
            <a:xfrm>
              <a:off x="3312" y="2055"/>
              <a:ext cx="960" cy="51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200" b="1">
                  <a:solidFill>
                    <a:schemeClr val="bg1"/>
                  </a:solidFill>
                  <a:latin typeface="Times" panose="02020603050405020304" pitchFamily="18" charset="0"/>
                </a:rPr>
                <a:t>Knowing is the result of experience based on the scientific method.</a:t>
              </a:r>
            </a:p>
          </p:txBody>
        </p:sp>
        <p:sp>
          <p:nvSpPr>
            <p:cNvPr id="9235" name="Rectangle 17"/>
            <p:cNvSpPr>
              <a:spLocks noChangeArrowheads="1"/>
            </p:cNvSpPr>
            <p:nvPr/>
          </p:nvSpPr>
          <p:spPr bwMode="auto">
            <a:xfrm>
              <a:off x="2304" y="2055"/>
              <a:ext cx="1008" cy="51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200" b="1">
                  <a:solidFill>
                    <a:schemeClr val="bg1"/>
                  </a:solidFill>
                  <a:latin typeface="Times" panose="02020603050405020304" pitchFamily="18" charset="0"/>
                </a:rPr>
                <a:t>Knowing is observing and understanding natural laws.</a:t>
              </a:r>
            </a:p>
          </p:txBody>
        </p:sp>
        <p:sp>
          <p:nvSpPr>
            <p:cNvPr id="9236" name="Rectangle 18"/>
            <p:cNvSpPr>
              <a:spLocks noChangeArrowheads="1"/>
            </p:cNvSpPr>
            <p:nvPr/>
          </p:nvSpPr>
          <p:spPr bwMode="auto">
            <a:xfrm>
              <a:off x="1248" y="2055"/>
              <a:ext cx="1056" cy="51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200" b="1">
                  <a:solidFill>
                    <a:schemeClr val="bg1"/>
                  </a:solidFill>
                  <a:latin typeface="Times" panose="02020603050405020304" pitchFamily="18" charset="0"/>
                </a:rPr>
                <a:t>Knowing is the personal rethinking of universal ideas.</a:t>
              </a:r>
            </a:p>
          </p:txBody>
        </p:sp>
        <p:sp>
          <p:nvSpPr>
            <p:cNvPr id="9237" name="Rectangle 19"/>
            <p:cNvSpPr>
              <a:spLocks noChangeArrowheads="1"/>
            </p:cNvSpPr>
            <p:nvPr/>
          </p:nvSpPr>
          <p:spPr bwMode="auto">
            <a:xfrm>
              <a:off x="432" y="2055"/>
              <a:ext cx="816" cy="51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200" b="1">
                  <a:solidFill>
                    <a:schemeClr val="bg1"/>
                  </a:solidFill>
                  <a:latin typeface="Times" panose="02020603050405020304" pitchFamily="18" charset="0"/>
                </a:rPr>
                <a:t>Epistemology</a:t>
              </a:r>
            </a:p>
          </p:txBody>
        </p:sp>
        <p:sp>
          <p:nvSpPr>
            <p:cNvPr id="9238" name="Rectangle 20"/>
            <p:cNvSpPr>
              <a:spLocks noChangeArrowheads="1"/>
            </p:cNvSpPr>
            <p:nvPr/>
          </p:nvSpPr>
          <p:spPr bwMode="auto">
            <a:xfrm>
              <a:off x="4272" y="1536"/>
              <a:ext cx="1056" cy="519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200" b="1">
                  <a:solidFill>
                    <a:schemeClr val="bg1"/>
                  </a:solidFill>
                  <a:latin typeface="Times" panose="02020603050405020304" pitchFamily="18" charset="0"/>
                </a:rPr>
                <a:t>Reality is the subjective interpretation of the physical world.</a:t>
              </a:r>
            </a:p>
          </p:txBody>
        </p:sp>
        <p:sp>
          <p:nvSpPr>
            <p:cNvPr id="9239" name="Rectangle 21"/>
            <p:cNvSpPr>
              <a:spLocks noChangeArrowheads="1"/>
            </p:cNvSpPr>
            <p:nvPr/>
          </p:nvSpPr>
          <p:spPr bwMode="auto">
            <a:xfrm>
              <a:off x="3312" y="1536"/>
              <a:ext cx="960" cy="519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200" b="1">
                  <a:solidFill>
                    <a:schemeClr val="bg1"/>
                  </a:solidFill>
                  <a:latin typeface="Times" panose="02020603050405020304" pitchFamily="18" charset="0"/>
                </a:rPr>
                <a:t>Reality is the interaction of the individual and the environment.</a:t>
              </a:r>
            </a:p>
          </p:txBody>
        </p:sp>
        <p:sp>
          <p:nvSpPr>
            <p:cNvPr id="9240" name="Rectangle 22"/>
            <p:cNvSpPr>
              <a:spLocks noChangeArrowheads="1"/>
            </p:cNvSpPr>
            <p:nvPr/>
          </p:nvSpPr>
          <p:spPr bwMode="auto">
            <a:xfrm>
              <a:off x="2304" y="1536"/>
              <a:ext cx="1008" cy="519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200" b="1">
                  <a:solidFill>
                    <a:schemeClr val="bg1"/>
                  </a:solidFill>
                  <a:latin typeface="Times" panose="02020603050405020304" pitchFamily="18" charset="0"/>
                </a:rPr>
                <a:t>Reality is the physical world.</a:t>
              </a:r>
            </a:p>
          </p:txBody>
        </p:sp>
        <p:sp>
          <p:nvSpPr>
            <p:cNvPr id="9241" name="Rectangle 23"/>
            <p:cNvSpPr>
              <a:spLocks noChangeArrowheads="1"/>
            </p:cNvSpPr>
            <p:nvPr/>
          </p:nvSpPr>
          <p:spPr bwMode="auto">
            <a:xfrm>
              <a:off x="1248" y="1536"/>
              <a:ext cx="1056" cy="519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200" b="1">
                  <a:solidFill>
                    <a:schemeClr val="bg1"/>
                  </a:solidFill>
                  <a:latin typeface="Times" panose="02020603050405020304" pitchFamily="18" charset="0"/>
                </a:rPr>
                <a:t>Reality is the world of unchanging ideas.</a:t>
              </a:r>
            </a:p>
          </p:txBody>
        </p:sp>
        <p:sp>
          <p:nvSpPr>
            <p:cNvPr id="9242" name="Rectangle 24"/>
            <p:cNvSpPr>
              <a:spLocks noChangeArrowheads="1"/>
            </p:cNvSpPr>
            <p:nvPr/>
          </p:nvSpPr>
          <p:spPr bwMode="auto">
            <a:xfrm>
              <a:off x="432" y="1536"/>
              <a:ext cx="816" cy="519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200" b="1">
                  <a:solidFill>
                    <a:schemeClr val="bg1"/>
                  </a:solidFill>
                  <a:latin typeface="Times" panose="02020603050405020304" pitchFamily="18" charset="0"/>
                </a:rPr>
                <a:t>Metaphysics</a:t>
              </a:r>
            </a:p>
          </p:txBody>
        </p:sp>
        <p:sp>
          <p:nvSpPr>
            <p:cNvPr id="9243" name="Rectangle 25"/>
            <p:cNvSpPr>
              <a:spLocks noChangeArrowheads="1"/>
            </p:cNvSpPr>
            <p:nvPr/>
          </p:nvSpPr>
          <p:spPr bwMode="auto">
            <a:xfrm>
              <a:off x="4272" y="1248"/>
              <a:ext cx="1056" cy="28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b="1">
                  <a:solidFill>
                    <a:schemeClr val="bg1"/>
                  </a:solidFill>
                  <a:latin typeface="Times" panose="02020603050405020304" pitchFamily="18" charset="0"/>
                </a:rPr>
                <a:t>Existentialism</a:t>
              </a:r>
            </a:p>
          </p:txBody>
        </p:sp>
        <p:sp>
          <p:nvSpPr>
            <p:cNvPr id="9244" name="Rectangle 26"/>
            <p:cNvSpPr>
              <a:spLocks noChangeArrowheads="1"/>
            </p:cNvSpPr>
            <p:nvPr/>
          </p:nvSpPr>
          <p:spPr bwMode="auto">
            <a:xfrm>
              <a:off x="3312" y="1248"/>
              <a:ext cx="960" cy="28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b="1">
                  <a:solidFill>
                    <a:schemeClr val="bg1"/>
                  </a:solidFill>
                  <a:latin typeface="Times" panose="02020603050405020304" pitchFamily="18" charset="0"/>
                </a:rPr>
                <a:t>Pragmatism</a:t>
              </a:r>
            </a:p>
          </p:txBody>
        </p:sp>
        <p:sp>
          <p:nvSpPr>
            <p:cNvPr id="9245" name="Rectangle 27"/>
            <p:cNvSpPr>
              <a:spLocks noChangeArrowheads="1"/>
            </p:cNvSpPr>
            <p:nvPr/>
          </p:nvSpPr>
          <p:spPr bwMode="auto">
            <a:xfrm>
              <a:off x="2304" y="1248"/>
              <a:ext cx="1008" cy="28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b="1">
                  <a:solidFill>
                    <a:schemeClr val="bg1"/>
                  </a:solidFill>
                  <a:latin typeface="Times" panose="02020603050405020304" pitchFamily="18" charset="0"/>
                </a:rPr>
                <a:t>Realism</a:t>
              </a:r>
            </a:p>
          </p:txBody>
        </p:sp>
        <p:sp>
          <p:nvSpPr>
            <p:cNvPr id="9246" name="Rectangle 28"/>
            <p:cNvSpPr>
              <a:spLocks noChangeArrowheads="1"/>
            </p:cNvSpPr>
            <p:nvPr/>
          </p:nvSpPr>
          <p:spPr bwMode="auto">
            <a:xfrm>
              <a:off x="1248" y="1248"/>
              <a:ext cx="1056" cy="28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b="1">
                  <a:solidFill>
                    <a:schemeClr val="bg1"/>
                  </a:solidFill>
                  <a:latin typeface="Times" panose="02020603050405020304" pitchFamily="18" charset="0"/>
                </a:rPr>
                <a:t>Idealism</a:t>
              </a:r>
            </a:p>
          </p:txBody>
        </p:sp>
        <p:sp>
          <p:nvSpPr>
            <p:cNvPr id="9247" name="Rectangle 29"/>
            <p:cNvSpPr>
              <a:spLocks noChangeArrowheads="1"/>
            </p:cNvSpPr>
            <p:nvPr/>
          </p:nvSpPr>
          <p:spPr bwMode="auto">
            <a:xfrm>
              <a:off x="432" y="1248"/>
              <a:ext cx="816" cy="28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endParaRPr lang="en-US" altLang="en-US" sz="2400">
                <a:solidFill>
                  <a:schemeClr val="bg1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9248" name="Line 30"/>
            <p:cNvSpPr>
              <a:spLocks noChangeShapeType="1"/>
            </p:cNvSpPr>
            <p:nvPr/>
          </p:nvSpPr>
          <p:spPr bwMode="auto">
            <a:xfrm>
              <a:off x="435" y="1248"/>
              <a:ext cx="489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9" name="Line 31"/>
            <p:cNvSpPr>
              <a:spLocks noChangeShapeType="1"/>
            </p:cNvSpPr>
            <p:nvPr/>
          </p:nvSpPr>
          <p:spPr bwMode="auto">
            <a:xfrm>
              <a:off x="435" y="1536"/>
              <a:ext cx="489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0" name="Line 32"/>
            <p:cNvSpPr>
              <a:spLocks noChangeShapeType="1"/>
            </p:cNvSpPr>
            <p:nvPr/>
          </p:nvSpPr>
          <p:spPr bwMode="auto">
            <a:xfrm>
              <a:off x="435" y="2055"/>
              <a:ext cx="489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1" name="Line 33"/>
            <p:cNvSpPr>
              <a:spLocks noChangeShapeType="1"/>
            </p:cNvSpPr>
            <p:nvPr/>
          </p:nvSpPr>
          <p:spPr bwMode="auto">
            <a:xfrm>
              <a:off x="435" y="2573"/>
              <a:ext cx="489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2" name="Line 34"/>
            <p:cNvSpPr>
              <a:spLocks noChangeShapeType="1"/>
            </p:cNvSpPr>
            <p:nvPr/>
          </p:nvSpPr>
          <p:spPr bwMode="auto">
            <a:xfrm>
              <a:off x="435" y="3092"/>
              <a:ext cx="489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3" name="Line 35"/>
            <p:cNvSpPr>
              <a:spLocks noChangeShapeType="1"/>
            </p:cNvSpPr>
            <p:nvPr/>
          </p:nvSpPr>
          <p:spPr bwMode="auto">
            <a:xfrm>
              <a:off x="435" y="3724"/>
              <a:ext cx="489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4" name="Line 36"/>
            <p:cNvSpPr>
              <a:spLocks noChangeShapeType="1"/>
            </p:cNvSpPr>
            <p:nvPr/>
          </p:nvSpPr>
          <p:spPr bwMode="auto">
            <a:xfrm>
              <a:off x="432" y="1251"/>
              <a:ext cx="0" cy="247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5" name="Line 37"/>
            <p:cNvSpPr>
              <a:spLocks noChangeShapeType="1"/>
            </p:cNvSpPr>
            <p:nvPr/>
          </p:nvSpPr>
          <p:spPr bwMode="auto">
            <a:xfrm>
              <a:off x="1248" y="1251"/>
              <a:ext cx="0" cy="24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6" name="Line 38"/>
            <p:cNvSpPr>
              <a:spLocks noChangeShapeType="1"/>
            </p:cNvSpPr>
            <p:nvPr/>
          </p:nvSpPr>
          <p:spPr bwMode="auto">
            <a:xfrm>
              <a:off x="2304" y="1251"/>
              <a:ext cx="0" cy="24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7" name="Line 39"/>
            <p:cNvSpPr>
              <a:spLocks noChangeShapeType="1"/>
            </p:cNvSpPr>
            <p:nvPr/>
          </p:nvSpPr>
          <p:spPr bwMode="auto">
            <a:xfrm>
              <a:off x="3312" y="1251"/>
              <a:ext cx="0" cy="24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8" name="Line 40"/>
            <p:cNvSpPr>
              <a:spLocks noChangeShapeType="1"/>
            </p:cNvSpPr>
            <p:nvPr/>
          </p:nvSpPr>
          <p:spPr bwMode="auto">
            <a:xfrm>
              <a:off x="4272" y="1251"/>
              <a:ext cx="0" cy="24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9" name="Line 41"/>
            <p:cNvSpPr>
              <a:spLocks noChangeShapeType="1"/>
            </p:cNvSpPr>
            <p:nvPr/>
          </p:nvSpPr>
          <p:spPr bwMode="auto">
            <a:xfrm>
              <a:off x="5328" y="1251"/>
              <a:ext cx="0" cy="247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9221" name="Picture 4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400" y="533401"/>
            <a:ext cx="1530350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Rectangle 43"/>
          <p:cNvSpPr>
            <a:spLocks noChangeArrowheads="1"/>
          </p:cNvSpPr>
          <p:nvPr/>
        </p:nvSpPr>
        <p:spPr bwMode="auto">
          <a:xfrm>
            <a:off x="8534400" y="6489700"/>
            <a:ext cx="1968500" cy="400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000">
                <a:latin typeface="Times" panose="02020603050405020304" pitchFamily="18" charset="0"/>
              </a:rPr>
              <a:t>©2005 by Pearson Education, Inc.  </a:t>
            </a:r>
          </a:p>
          <a:p>
            <a:r>
              <a:rPr lang="en-US" altLang="en-US" sz="1000">
                <a:latin typeface="Times" panose="02020603050405020304" pitchFamily="18" charset="0"/>
              </a:rPr>
              <a:t>All Rights Reserved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74D88-E739-4FB4-947D-2C5622E3680E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1412965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/>
          <a:lstStyle/>
          <a:p>
            <a:r>
              <a:rPr lang="en-US" dirty="0" smtClean="0"/>
              <a:t>Islamic Perspective</a:t>
            </a:r>
            <a:endParaRPr lang="en-US" dirty="0"/>
          </a:p>
        </p:txBody>
      </p:sp>
      <p:pic>
        <p:nvPicPr>
          <p:cNvPr id="2050" name="Picture 2" descr="1. ONTOLOGY&#10;ï Nature of reality&#10;ï World /universe&#10;ï Allah's relation to man&#10;ï Soul&#10;ï Mans power&#10;ï Death&#10;ï Life after death&#10;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136" y="1825625"/>
            <a:ext cx="579572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0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2.EPISTEMOLOGY&#10;ï Deductive knowledge: Knowledge by&#10;inference (Ilm al-Yaqin)&#10;ï Observatory knowledge: Knowledge by&#10;percepti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136" y="1825625"/>
            <a:ext cx="579572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3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3. AXIOLOGY&#10;ï life&#10;ïReligion&#10;ïEternity&#10;ïUnity&#10;ïTruth /wisdom&#10;ïKnowledge&#10;ïLove&#10;ïJustice&#10;ïGoodness&#10;ïBeauty&#10;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136" y="1825625"/>
            <a:ext cx="579572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67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MEANING AND DEFINITION     OF EDUCATIONâ¢ The term education is derived from Latin word educere, educare, and educatum whic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20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ROADER MEANING OF        EDUCATIONâ¢ It starts from cradle and ends to the grave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99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BROADER MEANING OF       EDUCATIONâ¢ There is no bound of place and time  Education is the long life process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56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NARROW MEANING OF    EDUCATION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740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91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Profile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dirty="0"/>
              <a:t>Dr. Muhammad Bashir </a:t>
            </a:r>
            <a:r>
              <a:rPr lang="en-US" smtClean="0"/>
              <a:t>Gondal did </a:t>
            </a:r>
            <a:r>
              <a:rPr lang="en-US" dirty="0"/>
              <a:t>his Ph. D. in Curriculum, Instruction Evaluation and assessment from Faculty of Education METU, University Ankara, Turkey. He has a vast experience of teaching, research and supervision at different levels and got National and International Professional Development Training in his area of expertise. </a:t>
            </a:r>
            <a:endParaRPr lang="en-US" dirty="0" smtClean="0"/>
          </a:p>
          <a:p>
            <a:pPr algn="just"/>
            <a:r>
              <a:rPr lang="en-US" dirty="0" smtClean="0"/>
              <a:t>He </a:t>
            </a:r>
            <a:r>
              <a:rPr lang="en-US" dirty="0"/>
              <a:t>has been involved in leading, organizing, coordinating and participating in various Educational Assessment Activities under NEAS/PEAS Projects and other organizations in research and development activities. He also served in Provincial Education Assessment Centre (PEACE), University of Education and School Education Department Lahore.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10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NARROW MEANING OF        EDUCATIONâ¢ Education limited under the premises  of educational institutions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52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istinction between an aim and a&#10;purpose&#10;Someone who is engaged in a practical task&#10;What are you doing?&#10;&#10;What are you doin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46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Summary&#10;Aims&#10;It is because of this&#10;distinction that it is&#10;often said that the&#10;aims of education are&#10;internal and that it i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36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Knowledge                    KnowledgeKnowing that   Declarative   ComprehensionWisdomKnowing how    Procedural    Applica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72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76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Source: http://www.masalatime.com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0629"/>
            <a:ext cx="12192000" cy="698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97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Source: http://www.masalatime.com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"/>
            <a:ext cx="12191999" cy="6766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â¢ The world that we are concerned with in  education is the human mindâ¢ Students need to learn to navigate the  terrain of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90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A man enters a field with an unopened      package and dies. Why?       Lateral thinking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94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IT OPENS THE DOOR   OF OUR MINDS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00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age.slidesharecdn.com/thepurposeofeducation-121005085701-phpapp02/95/the-purpose-of-education-55-728.jpg?cb=134944068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85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39"/>
            <a:ext cx="12192000" cy="1599249"/>
          </a:xfrm>
        </p:spPr>
        <p:txBody>
          <a:bodyPr/>
          <a:lstStyle/>
          <a:p>
            <a:r>
              <a:rPr lang="en-US" dirty="0" smtClean="0"/>
              <a:t>				</a:t>
            </a:r>
            <a:r>
              <a:rPr lang="en-US" b="1" dirty="0" smtClean="0"/>
              <a:t>Purpose of Education</a:t>
            </a:r>
            <a:br>
              <a:rPr lang="en-US" b="1" dirty="0" smtClean="0"/>
            </a:br>
            <a:r>
              <a:rPr lang="en-US" b="1" dirty="0" smtClean="0"/>
              <a:t>Social Dimensions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5624"/>
            <a:ext cx="12192000" cy="503237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Historical Overview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Sparta				Creation of strong and brave soldiers</a:t>
            </a:r>
          </a:p>
          <a:p>
            <a:pPr marL="0" indent="0">
              <a:buNone/>
            </a:pPr>
            <a:r>
              <a:rPr lang="en-US" dirty="0" smtClean="0"/>
              <a:t>Athens				Harmonious development of body and mind</a:t>
            </a:r>
          </a:p>
          <a:p>
            <a:pPr marL="0" indent="0">
              <a:buNone/>
            </a:pPr>
            <a:r>
              <a:rPr lang="en-US" dirty="0" smtClean="0"/>
              <a:t>Ancient Rome			Good Orator</a:t>
            </a:r>
          </a:p>
          <a:p>
            <a:pPr marL="0" indent="0">
              <a:buNone/>
            </a:pPr>
            <a:r>
              <a:rPr lang="en-US" dirty="0" smtClean="0"/>
              <a:t>Feudal Society (For Aristocracy)	A great Knight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03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Look for the teachable moments          http://www.candyapplecostumes.com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694" y="787989"/>
            <a:ext cx="6934200" cy="520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66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To Help Students Find A Passion  And Even A Purpose In Life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94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50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I cannot teach    anyone. All I   can do is make     them think.Education â drawingout the potential of  each individual 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324" y="996995"/>
            <a:ext cx="6934200" cy="520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12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mage.slidesharecdn.com/thepurposeofeducation-121005085701-phpapp02/95/the-purpose-of-education-53-728.jpg?cb=134944068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63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â¢ &quot;&quot;I cannot teach anybodyanything, I can only make them        think.â (Aristotle)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36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Learning is finding out what you&#10;already know. Doing is demonstrating&#10;that you know it. Teaching is&#10;reminding others that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A man enters a field with an unopened      package and dies. Why?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084" y="1271314"/>
            <a:ext cx="6934200" cy="520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2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Step outside your comfort zoneAll learningbegins when ourcomfortableideas turn out tobe inadequate.- John Dewey          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632" y="931681"/>
            <a:ext cx="6934200" cy="520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10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et yourself a vision                                                  âItâs not easy                                    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432" y="996995"/>
            <a:ext cx="6934200" cy="520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1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/>
          <a:lstStyle/>
          <a:p>
            <a:r>
              <a:rPr lang="en-US" dirty="0" smtClean="0"/>
              <a:t>				</a:t>
            </a:r>
            <a:r>
              <a:rPr lang="en-US" b="1" dirty="0" smtClean="0"/>
              <a:t>Purpose of Education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Social Dimensions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5624"/>
            <a:ext cx="12192000" cy="503237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At the end of XIX century			Hardworking and useful citizen (German</a:t>
            </a:r>
            <a:r>
              <a:rPr lang="en-US" dirty="0"/>
              <a:t>)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At the beginning of XX century		A business person (USA)</a:t>
            </a:r>
          </a:p>
          <a:p>
            <a:pPr marL="0" indent="0">
              <a:buNone/>
            </a:pPr>
            <a:r>
              <a:rPr lang="en-US" dirty="0" smtClean="0"/>
              <a:t>Contemporary Japanese aims		High organization and work discipline</a:t>
            </a:r>
          </a:p>
          <a:p>
            <a:pPr marL="0" indent="0">
              <a:buNone/>
            </a:pPr>
            <a:r>
              <a:rPr lang="en-US" dirty="0" smtClean="0"/>
              <a:t> Socialist society				Universally developed person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99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Determinants of The Purpose of Education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5624"/>
            <a:ext cx="12192000" cy="50323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The purpose </a:t>
            </a:r>
            <a:r>
              <a:rPr lang="en-US" dirty="0"/>
              <a:t>of education is determined in relation to</a:t>
            </a:r>
            <a:r>
              <a:rPr lang="en-US" dirty="0" smtClean="0"/>
              <a:t>:</a:t>
            </a:r>
          </a:p>
          <a:p>
            <a:r>
              <a:rPr lang="en-US" dirty="0" smtClean="0"/>
              <a:t>Society</a:t>
            </a:r>
            <a:r>
              <a:rPr lang="en-US" dirty="0"/>
              <a:t>,</a:t>
            </a:r>
          </a:p>
          <a:p>
            <a:r>
              <a:rPr lang="en-US" dirty="0" smtClean="0"/>
              <a:t>System </a:t>
            </a:r>
            <a:r>
              <a:rPr lang="en-US" dirty="0"/>
              <a:t>of values,</a:t>
            </a:r>
          </a:p>
          <a:p>
            <a:r>
              <a:rPr lang="en-US" dirty="0" smtClean="0"/>
              <a:t>Ideological </a:t>
            </a:r>
            <a:r>
              <a:rPr lang="en-US" dirty="0"/>
              <a:t>and political understandings and definitions</a:t>
            </a:r>
          </a:p>
          <a:p>
            <a:r>
              <a:rPr lang="en-US" dirty="0" smtClean="0"/>
              <a:t>Globalization</a:t>
            </a:r>
            <a:endParaRPr lang="en-US" dirty="0"/>
          </a:p>
          <a:p>
            <a:r>
              <a:rPr lang="en-US" dirty="0" smtClean="0"/>
              <a:t>Sense </a:t>
            </a:r>
            <a:r>
              <a:rPr lang="en-US" dirty="0"/>
              <a:t>of the human and his personality,</a:t>
            </a:r>
          </a:p>
          <a:p>
            <a:r>
              <a:rPr lang="en-US" dirty="0" smtClean="0"/>
              <a:t>Social </a:t>
            </a:r>
            <a:r>
              <a:rPr lang="en-US" dirty="0"/>
              <a:t>tradition,</a:t>
            </a:r>
          </a:p>
          <a:p>
            <a:r>
              <a:rPr lang="en-US" dirty="0" smtClean="0"/>
              <a:t>Development </a:t>
            </a:r>
            <a:r>
              <a:rPr lang="en-US" dirty="0"/>
              <a:t>of pedagogical science and the school system,</a:t>
            </a:r>
          </a:p>
          <a:p>
            <a:r>
              <a:rPr lang="en-US" dirty="0" smtClean="0"/>
              <a:t>Needs</a:t>
            </a:r>
            <a:r>
              <a:rPr lang="en-US" dirty="0"/>
              <a:t>, interests and desires of the person himself.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58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Determinants of The Purpose of 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5624"/>
            <a:ext cx="12192000" cy="503237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UNESCO </a:t>
            </a:r>
            <a:r>
              <a:rPr lang="en-US" dirty="0"/>
              <a:t>concretely states these contents and purposes of education (</a:t>
            </a:r>
            <a:r>
              <a:rPr lang="en-US" dirty="0" err="1"/>
              <a:t>Mandic</a:t>
            </a:r>
            <a:r>
              <a:rPr lang="en-US" dirty="0"/>
              <a:t>, 1999:40):</a:t>
            </a:r>
          </a:p>
          <a:p>
            <a:r>
              <a:rPr lang="en-US" dirty="0" smtClean="0"/>
              <a:t>Qualification </a:t>
            </a:r>
            <a:r>
              <a:rPr lang="en-US" dirty="0"/>
              <a:t>of youth for efficient action in the society which is changing;</a:t>
            </a:r>
          </a:p>
          <a:p>
            <a:r>
              <a:rPr lang="en-US" dirty="0" smtClean="0"/>
              <a:t>Development </a:t>
            </a:r>
            <a:r>
              <a:rPr lang="en-US" dirty="0"/>
              <a:t>of invitation, criticism and independent decision making, as well as</a:t>
            </a:r>
          </a:p>
          <a:p>
            <a:pPr marL="0" indent="0">
              <a:buNone/>
            </a:pPr>
            <a:r>
              <a:rPr lang="en-US" dirty="0" smtClean="0"/>
              <a:t>   responsibility </a:t>
            </a:r>
            <a:r>
              <a:rPr lang="en-US" dirty="0"/>
              <a:t>and efficiency in professional acting;</a:t>
            </a:r>
          </a:p>
          <a:p>
            <a:r>
              <a:rPr lang="en-US" dirty="0" smtClean="0"/>
              <a:t>Qualification </a:t>
            </a:r>
            <a:r>
              <a:rPr lang="en-US" dirty="0"/>
              <a:t>of youth for tolerance, understanding and communication with people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of </a:t>
            </a:r>
            <a:r>
              <a:rPr lang="en-US" dirty="0"/>
              <a:t>different nations, religions, races and ideologies;</a:t>
            </a:r>
          </a:p>
          <a:p>
            <a:r>
              <a:rPr lang="en-US" dirty="0" smtClean="0"/>
              <a:t>Qualification </a:t>
            </a:r>
            <a:r>
              <a:rPr lang="en-US" dirty="0"/>
              <a:t>of youth for permanent education and self-education</a:t>
            </a:r>
          </a:p>
          <a:p>
            <a:r>
              <a:rPr lang="en-US" dirty="0" smtClean="0"/>
              <a:t>Building </a:t>
            </a:r>
            <a:r>
              <a:rPr lang="en-US" dirty="0"/>
              <a:t>a cognizable identity;</a:t>
            </a:r>
          </a:p>
          <a:p>
            <a:r>
              <a:rPr lang="en-US" dirty="0" smtClean="0"/>
              <a:t>Teaching </a:t>
            </a:r>
            <a:r>
              <a:rPr lang="en-US" dirty="0"/>
              <a:t>for life in the "global world";</a:t>
            </a:r>
          </a:p>
          <a:p>
            <a:r>
              <a:rPr lang="en-US" dirty="0" smtClean="0"/>
              <a:t>Ecological </a:t>
            </a:r>
            <a:r>
              <a:rPr lang="en-US" dirty="0"/>
              <a:t>education.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7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b="1" dirty="0"/>
              <a:t>Philosophies of Education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b="1" dirty="0"/>
              <a:t>Philosophical positions and statements of purpose</a:t>
            </a:r>
          </a:p>
        </p:txBody>
      </p:sp>
    </p:spTree>
    <p:extLst>
      <p:ext uri="{BB962C8B-B14F-4D97-AF65-F5344CB8AC3E}">
        <p14:creationId xmlns:p14="http://schemas.microsoft.com/office/powerpoint/2010/main" val="367502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âEDUCATION WITHOUT PHILOSOPHY IS BLIND &#10;AND PHILOSOPHY WITHOUT EDUCATION IS &#10;INVALIDâ 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593" y="2295524"/>
            <a:ext cx="6076950" cy="456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0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EFINITIONS OF PHILOSOPHY&#10;ï¢ Philosophy is science of science&#10;-Coleridge&#10;ï¢ Philosophy is search for a&#10;comprehensive view of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32650-6646-437F-95F1-6214F64B5B8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7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563</Words>
  <Application>Microsoft Office PowerPoint</Application>
  <PresentationFormat>Custom</PresentationFormat>
  <Paragraphs>116</Paragraphs>
  <Slides>38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Office Theme</vt:lpstr>
      <vt:lpstr>Civic</vt:lpstr>
      <vt:lpstr>Purpose of Education</vt:lpstr>
      <vt:lpstr>Profile</vt:lpstr>
      <vt:lpstr>    Purpose of Education Social Dimensions</vt:lpstr>
      <vt:lpstr>    Purpose of Education  Social Dimensions</vt:lpstr>
      <vt:lpstr>Determinants of The Purpose of Education</vt:lpstr>
      <vt:lpstr>Determinants of The Purpose of Education</vt:lpstr>
      <vt:lpstr>Philosophies of Education</vt:lpstr>
      <vt:lpstr>PowerPoint Presentation</vt:lpstr>
      <vt:lpstr>PowerPoint Presentation</vt:lpstr>
      <vt:lpstr>PowerPoint Presentation</vt:lpstr>
      <vt:lpstr>Branches of Philosophy</vt:lpstr>
      <vt:lpstr>The Traditional Schools of Philosophy</vt:lpstr>
      <vt:lpstr>Islamic Perspective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IIUI</cp:lastModifiedBy>
  <cp:revision>9</cp:revision>
  <dcterms:created xsi:type="dcterms:W3CDTF">2018-04-11T17:37:23Z</dcterms:created>
  <dcterms:modified xsi:type="dcterms:W3CDTF">2018-06-13T07:45:24Z</dcterms:modified>
</cp:coreProperties>
</file>