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handoutMasterIdLst>
    <p:handoutMasterId r:id="rId19"/>
  </p:handoutMasterIdLst>
  <p:sldIdLst>
    <p:sldId id="256" r:id="rId2"/>
    <p:sldId id="277" r:id="rId3"/>
    <p:sldId id="271" r:id="rId4"/>
    <p:sldId id="272" r:id="rId5"/>
    <p:sldId id="273" r:id="rId6"/>
    <p:sldId id="257" r:id="rId7"/>
    <p:sldId id="258" r:id="rId8"/>
    <p:sldId id="274" r:id="rId9"/>
    <p:sldId id="270" r:id="rId10"/>
    <p:sldId id="269" r:id="rId11"/>
    <p:sldId id="262" r:id="rId12"/>
    <p:sldId id="276" r:id="rId13"/>
    <p:sldId id="263" r:id="rId14"/>
    <p:sldId id="275" r:id="rId15"/>
    <p:sldId id="264"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86329"/>
  </p:normalViewPr>
  <p:slideViewPr>
    <p:cSldViewPr snapToGrid="0" snapToObjects="1">
      <p:cViewPr>
        <p:scale>
          <a:sx n="66" d="100"/>
          <a:sy n="66" d="100"/>
        </p:scale>
        <p:origin x="-900" y="-72"/>
      </p:cViewPr>
      <p:guideLst>
        <p:guide orient="horz" pos="2160"/>
        <p:guide pos="3840"/>
      </p:guideLst>
    </p:cSldViewPr>
  </p:slideViewPr>
  <p:outlineViewPr>
    <p:cViewPr>
      <p:scale>
        <a:sx n="33" d="100"/>
        <a:sy n="33" d="100"/>
      </p:scale>
      <p:origin x="0" y="-11912"/>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8B82314F-5AFB-C948-A714-D0D63954015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75367D9C-17A5-8947-A3A8-A4629617702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D60772-9D21-E14B-876D-03C4248C504B}" type="datetimeFigureOut">
              <a:rPr lang="en-US" smtClean="0"/>
              <a:t>6/1/2018</a:t>
            </a:fld>
            <a:endParaRPr lang="en-US"/>
          </a:p>
        </p:txBody>
      </p:sp>
      <p:sp>
        <p:nvSpPr>
          <p:cNvPr id="4" name="Footer Placeholder 3">
            <a:extLst>
              <a:ext uri="{FF2B5EF4-FFF2-40B4-BE49-F238E27FC236}">
                <a16:creationId xmlns:a16="http://schemas.microsoft.com/office/drawing/2014/main" xmlns="" id="{A998187B-3412-774E-80EF-54E372A3F57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3564EA1A-6ACC-2B4C-8617-3BBF3AF6CDD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4B9762-0DA8-9248-8AA8-E0EEB5458F76}" type="slidenum">
              <a:rPr lang="en-US" smtClean="0"/>
              <a:t>‹#›</a:t>
            </a:fld>
            <a:endParaRPr lang="en-US"/>
          </a:p>
        </p:txBody>
      </p:sp>
    </p:spTree>
    <p:extLst>
      <p:ext uri="{BB962C8B-B14F-4D97-AF65-F5344CB8AC3E}">
        <p14:creationId xmlns:p14="http://schemas.microsoft.com/office/powerpoint/2010/main" val="51051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B60E02-DD40-ED47-BCB7-9F26C881E897}" type="datetimeFigureOut">
              <a:rPr lang="en-US" smtClean="0"/>
              <a:t>6/1/2018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F570B4-74C4-7944-AE80-FE6750D67100}" type="slidenum">
              <a:rPr lang="en-US" smtClean="0"/>
              <a:t>‹#›</a:t>
            </a:fld>
            <a:endParaRPr lang="en-US"/>
          </a:p>
        </p:txBody>
      </p:sp>
    </p:spTree>
    <p:extLst>
      <p:ext uri="{BB962C8B-B14F-4D97-AF65-F5344CB8AC3E}">
        <p14:creationId xmlns:p14="http://schemas.microsoft.com/office/powerpoint/2010/main" val="536309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F570B4-74C4-7944-AE80-FE6750D67100}" type="slidenum">
              <a:rPr lang="en-US" smtClean="0"/>
              <a:t>1</a:t>
            </a:fld>
            <a:endParaRPr lang="en-US"/>
          </a:p>
        </p:txBody>
      </p:sp>
    </p:spTree>
    <p:extLst>
      <p:ext uri="{BB962C8B-B14F-4D97-AF65-F5344CB8AC3E}">
        <p14:creationId xmlns:p14="http://schemas.microsoft.com/office/powerpoint/2010/main" val="2978568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F570B4-74C4-7944-AE80-FE6750D67100}" type="slidenum">
              <a:rPr lang="en-US" smtClean="0"/>
              <a:t>3</a:t>
            </a:fld>
            <a:endParaRPr lang="en-US"/>
          </a:p>
        </p:txBody>
      </p:sp>
    </p:spTree>
    <p:extLst>
      <p:ext uri="{BB962C8B-B14F-4D97-AF65-F5344CB8AC3E}">
        <p14:creationId xmlns:p14="http://schemas.microsoft.com/office/powerpoint/2010/main" val="1362644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F570B4-74C4-7944-AE80-FE6750D67100}" type="slidenum">
              <a:rPr lang="en-US" smtClean="0"/>
              <a:t>5</a:t>
            </a:fld>
            <a:endParaRPr lang="en-US"/>
          </a:p>
        </p:txBody>
      </p:sp>
    </p:spTree>
    <p:extLst>
      <p:ext uri="{BB962C8B-B14F-4D97-AF65-F5344CB8AC3E}">
        <p14:creationId xmlns:p14="http://schemas.microsoft.com/office/powerpoint/2010/main" val="283739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F570B4-74C4-7944-AE80-FE6750D67100}" type="slidenum">
              <a:rPr lang="en-US" smtClean="0"/>
              <a:t>6</a:t>
            </a:fld>
            <a:endParaRPr lang="en-US"/>
          </a:p>
        </p:txBody>
      </p:sp>
    </p:spTree>
    <p:extLst>
      <p:ext uri="{BB962C8B-B14F-4D97-AF65-F5344CB8AC3E}">
        <p14:creationId xmlns:p14="http://schemas.microsoft.com/office/powerpoint/2010/main" val="646555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F570B4-74C4-7944-AE80-FE6750D67100}" type="slidenum">
              <a:rPr lang="en-US" smtClean="0"/>
              <a:t>8</a:t>
            </a:fld>
            <a:endParaRPr lang="en-US"/>
          </a:p>
        </p:txBody>
      </p:sp>
    </p:spTree>
    <p:extLst>
      <p:ext uri="{BB962C8B-B14F-4D97-AF65-F5344CB8AC3E}">
        <p14:creationId xmlns:p14="http://schemas.microsoft.com/office/powerpoint/2010/main" val="1628322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F570B4-74C4-7944-AE80-FE6750D67100}" type="slidenum">
              <a:rPr lang="en-US" smtClean="0"/>
              <a:t>9</a:t>
            </a:fld>
            <a:endParaRPr lang="en-US"/>
          </a:p>
        </p:txBody>
      </p:sp>
    </p:spTree>
    <p:extLst>
      <p:ext uri="{BB962C8B-B14F-4D97-AF65-F5344CB8AC3E}">
        <p14:creationId xmlns:p14="http://schemas.microsoft.com/office/powerpoint/2010/main" val="133434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5F7DB51-DFED-45D6-8052-9EF391F597B7}"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3059095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ACC10EB-ECB2-47AC-959E-064C79184CB4}"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13166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40223968-CC16-455E-B7D5-D1FB575EE1A5}"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941884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1A41034C-5D33-4834-BB46-DF7F856A5718}" type="datetime1">
              <a:rPr lang="en-US" smtClean="0"/>
              <a:t>6/1/2018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846175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C306F-5E08-4CC6-9E3B-675CF437CA33}"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4038487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6B021A-3FAD-4248-A9C8-DC76A48C4ED8}"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1577735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1DBBA-E8F5-4EB3-86E1-9A958C881AFC}"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156061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6EB4F56-BF78-42C3-9EAA-B09C4301C27B}"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627037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939CB88-90A4-4F71-8B82-A9D0AC27A2B4}"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371073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44C4CA-9BF1-4037-A850-93BC4D111978}" type="datetime1">
              <a:rPr lang="en-US" smtClean="0"/>
              <a:t>6/1/2018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1091412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B2FDE6-1105-47AC-B76B-6BF158585DE6}" type="datetime1">
              <a:rPr lang="en-US" smtClean="0"/>
              <a:t>6/1/2018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872232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1F2ACB-2424-4688-8029-B8EB2FFB672F}" type="datetime1">
              <a:rPr lang="en-US" smtClean="0"/>
              <a:t>6/1/2018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2958162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9C7979B-53DD-4B4A-9C3D-E148E5AEF3FB}"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751601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DAEFCA46-8B19-4527-886F-11CBDC5EDCE1}" type="datetime1">
              <a:rPr lang="en-US" smtClean="0"/>
              <a:t>6/1/2018</a:t>
            </a:fld>
            <a:endParaRPr lang="en-US"/>
          </a:p>
        </p:txBody>
      </p:sp>
      <p:sp>
        <p:nvSpPr>
          <p:cNvPr id="6" name="Footer Placeholder 5"/>
          <p:cNvSpPr>
            <a:spLocks noGrp="1"/>
          </p:cNvSpPr>
          <p:nvPr>
            <p:ph type="ftr" sz="quarter" idx="11"/>
          </p:nvPr>
        </p:nvSpPr>
        <p:spPr>
          <a:xfrm>
            <a:off x="590396" y="6041362"/>
            <a:ext cx="3295413" cy="365125"/>
          </a:xfrm>
        </p:spPr>
        <p:txBody>
          <a:bodyPr/>
          <a:lstStyle/>
          <a:p>
            <a:endParaRPr lang="en-US"/>
          </a:p>
        </p:txBody>
      </p:sp>
      <p:sp>
        <p:nvSpPr>
          <p:cNvPr id="7" name="Slide Number Placeholder 6"/>
          <p:cNvSpPr>
            <a:spLocks noGrp="1"/>
          </p:cNvSpPr>
          <p:nvPr>
            <p:ph type="sldNum" sz="quarter" idx="12"/>
          </p:nvPr>
        </p:nvSpPr>
        <p:spPr>
          <a:xfrm>
            <a:off x="4862689" y="5915888"/>
            <a:ext cx="1062155" cy="490599"/>
          </a:xfrm>
        </p:spPr>
        <p:txBody>
          <a:bodyPr/>
          <a:lstStyle/>
          <a:p>
            <a:fld id="{367A6985-FEA1-5F4C-9585-B94CEE5F9B64}" type="slidenum">
              <a:rPr lang="en-US" smtClean="0"/>
              <a:t>‹#›</a:t>
            </a:fld>
            <a:endParaRPr lang="en-US"/>
          </a:p>
        </p:txBody>
      </p:sp>
    </p:spTree>
    <p:extLst>
      <p:ext uri="{BB962C8B-B14F-4D97-AF65-F5344CB8AC3E}">
        <p14:creationId xmlns:p14="http://schemas.microsoft.com/office/powerpoint/2010/main" val="4276623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E162945B-665B-4A48-B4C2-582D638722E4}" type="datetime1">
              <a:rPr lang="en-US" smtClean="0"/>
              <a:t>6/1/2018</a:t>
            </a:fld>
            <a:endParaRPr lang="en-US"/>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367A6985-FEA1-5F4C-9585-B94CEE5F9B64}" type="slidenum">
              <a:rPr lang="en-US" smtClean="0"/>
              <a:t>‹#›</a:t>
            </a:fld>
            <a:endParaRPr lang="en-US"/>
          </a:p>
        </p:txBody>
      </p:sp>
    </p:spTree>
    <p:extLst>
      <p:ext uri="{BB962C8B-B14F-4D97-AF65-F5344CB8AC3E}">
        <p14:creationId xmlns:p14="http://schemas.microsoft.com/office/powerpoint/2010/main" val="342318580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A632CE9-241D-A249-8BAB-B4CF0EF69123}"/>
              </a:ext>
            </a:extLst>
          </p:cNvPr>
          <p:cNvSpPr>
            <a:spLocks noGrp="1"/>
          </p:cNvSpPr>
          <p:nvPr>
            <p:ph type="ctrTitle"/>
          </p:nvPr>
        </p:nvSpPr>
        <p:spPr/>
        <p:txBody>
          <a:bodyPr/>
          <a:lstStyle/>
          <a:p>
            <a:pPr algn="ctr"/>
            <a:r>
              <a:rPr lang="en-US" sz="2000" dirty="0"/>
              <a:t>Prof. Dr. Abdul Hameed </a:t>
            </a:r>
            <a:br>
              <a:rPr lang="en-US" sz="2000" dirty="0"/>
            </a:br>
            <a:r>
              <a:rPr lang="en-US" sz="2000" dirty="0"/>
              <a:t>Dean, School of Advance Studies</a:t>
            </a:r>
            <a:br>
              <a:rPr lang="en-US" sz="2000" dirty="0"/>
            </a:br>
            <a:r>
              <a:rPr lang="en-US" sz="2000" dirty="0"/>
              <a:t>University of Management and Technology, Lahore</a:t>
            </a:r>
            <a:r>
              <a:rPr lang="en-US" sz="4800" dirty="0"/>
              <a:t/>
            </a:r>
            <a:br>
              <a:rPr lang="en-US" sz="4800" dirty="0"/>
            </a:br>
            <a:endParaRPr lang="en-US" sz="4800" dirty="0"/>
          </a:p>
        </p:txBody>
      </p:sp>
      <p:sp>
        <p:nvSpPr>
          <p:cNvPr id="5" name="Subtitle 4"/>
          <p:cNvSpPr>
            <a:spLocks noGrp="1"/>
          </p:cNvSpPr>
          <p:nvPr>
            <p:ph type="subTitle" idx="1"/>
          </p:nvPr>
        </p:nvSpPr>
        <p:spPr>
          <a:xfrm>
            <a:off x="810001" y="5050971"/>
            <a:ext cx="10572000" cy="1219200"/>
          </a:xfrm>
        </p:spPr>
        <p:txBody>
          <a:bodyPr>
            <a:normAutofit/>
          </a:bodyPr>
          <a:lstStyle/>
          <a:p>
            <a:pPr algn="ctr"/>
            <a:r>
              <a:rPr lang="en-US" sz="2300" b="1" dirty="0"/>
              <a:t>Keynote Presented at Two Day International Seminar “Education for National Development” organized by Department of Education, IIUI on 11-12 April 2018</a:t>
            </a:r>
            <a:endParaRPr lang="en-US" sz="2300" dirty="0"/>
          </a:p>
          <a:p>
            <a:pPr algn="ctr"/>
            <a:endParaRPr lang="en-US" dirty="0"/>
          </a:p>
        </p:txBody>
      </p:sp>
      <p:sp>
        <p:nvSpPr>
          <p:cNvPr id="4" name="TextBox 3"/>
          <p:cNvSpPr txBox="1"/>
          <p:nvPr/>
        </p:nvSpPr>
        <p:spPr>
          <a:xfrm>
            <a:off x="1640114" y="856343"/>
            <a:ext cx="9332686" cy="3139321"/>
          </a:xfrm>
          <a:prstGeom prst="rect">
            <a:avLst/>
          </a:prstGeom>
          <a:noFill/>
        </p:spPr>
        <p:txBody>
          <a:bodyPr wrap="square" rtlCol="0">
            <a:spAutoFit/>
          </a:bodyPr>
          <a:lstStyle/>
          <a:p>
            <a:pPr algn="ctr"/>
            <a:r>
              <a:rPr lang="en-US" sz="5400" b="1" dirty="0"/>
              <a:t>Education for Life </a:t>
            </a:r>
            <a:r>
              <a:rPr lang="en-US" sz="5400" b="1" dirty="0" smtClean="0"/>
              <a:t>Skills</a:t>
            </a:r>
          </a:p>
          <a:p>
            <a:pPr algn="ctr"/>
            <a:endParaRPr lang="en-US" sz="3600" b="1" dirty="0"/>
          </a:p>
          <a:p>
            <a:endParaRPr lang="en-US" dirty="0" smtClean="0"/>
          </a:p>
          <a:p>
            <a:endParaRPr lang="en-US" dirty="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2444772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DB1AF3-AFD1-8846-AE25-2F93007C6821}"/>
              </a:ext>
            </a:extLst>
          </p:cNvPr>
          <p:cNvSpPr>
            <a:spLocks noGrp="1"/>
          </p:cNvSpPr>
          <p:nvPr>
            <p:ph type="title"/>
          </p:nvPr>
        </p:nvSpPr>
        <p:spPr>
          <a:xfrm>
            <a:off x="628650" y="182880"/>
            <a:ext cx="11232424" cy="1349706"/>
          </a:xfrm>
        </p:spPr>
        <p:txBody>
          <a:bodyPr/>
          <a:lstStyle/>
          <a:p>
            <a:r>
              <a:rPr lang="en-US" sz="3600" dirty="0"/>
              <a:t>Setting the Context: The Left Behind</a:t>
            </a:r>
          </a:p>
        </p:txBody>
      </p:sp>
      <p:sp>
        <p:nvSpPr>
          <p:cNvPr id="3" name="Content Placeholder 2">
            <a:extLst>
              <a:ext uri="{FF2B5EF4-FFF2-40B4-BE49-F238E27FC236}">
                <a16:creationId xmlns:a16="http://schemas.microsoft.com/office/drawing/2014/main" xmlns="" id="{E15BA73B-2CA0-3141-B889-9C1DCBB280B4}"/>
              </a:ext>
            </a:extLst>
          </p:cNvPr>
          <p:cNvSpPr>
            <a:spLocks noGrp="1"/>
          </p:cNvSpPr>
          <p:nvPr>
            <p:ph idx="1"/>
          </p:nvPr>
        </p:nvSpPr>
        <p:spPr>
          <a:xfrm>
            <a:off x="365760" y="1933303"/>
            <a:ext cx="11495314" cy="4598126"/>
          </a:xfrm>
        </p:spPr>
        <p:txBody>
          <a:bodyPr/>
          <a:lstStyle/>
          <a:p>
            <a:r>
              <a:rPr lang="en-US" sz="2400" dirty="0"/>
              <a:t>Over 22 million children are out of schools. 30% of these children are with disabilities and above school age</a:t>
            </a:r>
          </a:p>
          <a:p>
            <a:r>
              <a:rPr lang="en-US" sz="2400" dirty="0"/>
              <a:t>Children with extreme poverty constitute major chunk of out of school children.</a:t>
            </a:r>
          </a:p>
          <a:p>
            <a:r>
              <a:rPr lang="en-US" sz="2400" dirty="0"/>
              <a:t>Children in difficult circumstances (orphans, street children, child labor etc.) are also grouped with out of school children.</a:t>
            </a:r>
          </a:p>
          <a:p>
            <a:r>
              <a:rPr lang="en-US" sz="2400" dirty="0"/>
              <a:t>War affected, children of families with HIV/AIDS also join the out of school children</a:t>
            </a:r>
            <a:r>
              <a:rPr lang="en-US" dirty="0"/>
              <a:t>.</a:t>
            </a:r>
          </a:p>
          <a:p>
            <a:r>
              <a:rPr lang="en-US" sz="2400" dirty="0"/>
              <a:t>Even the drop outs of regular school lack ultimately count in out of school children.</a:t>
            </a:r>
          </a:p>
        </p:txBody>
      </p:sp>
      <p:sp>
        <p:nvSpPr>
          <p:cNvPr id="4" name="Slide Number Placeholder 3"/>
          <p:cNvSpPr>
            <a:spLocks noGrp="1"/>
          </p:cNvSpPr>
          <p:nvPr>
            <p:ph type="sldNum" sz="quarter" idx="12"/>
          </p:nvPr>
        </p:nvSpPr>
        <p:spPr/>
        <p:txBody>
          <a:bodyPr/>
          <a:lstStyle/>
          <a:p>
            <a:fld id="{367A6985-FEA1-5F4C-9585-B94CEE5F9B64}" type="slidenum">
              <a:rPr lang="en-US" smtClean="0"/>
              <a:t>10</a:t>
            </a:fld>
            <a:endParaRPr lang="en-US"/>
          </a:p>
        </p:txBody>
      </p:sp>
    </p:spTree>
    <p:extLst>
      <p:ext uri="{BB962C8B-B14F-4D97-AF65-F5344CB8AC3E}">
        <p14:creationId xmlns:p14="http://schemas.microsoft.com/office/powerpoint/2010/main" val="324557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4380" y="2083634"/>
            <a:ext cx="1701384" cy="614596"/>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Non-formal Education</a:t>
            </a:r>
          </a:p>
        </p:txBody>
      </p:sp>
      <p:sp>
        <p:nvSpPr>
          <p:cNvPr id="6" name="Rectangle 5"/>
          <p:cNvSpPr/>
          <p:nvPr/>
        </p:nvSpPr>
        <p:spPr>
          <a:xfrm>
            <a:off x="944380" y="3056928"/>
            <a:ext cx="1701384" cy="61459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Special</a:t>
            </a:r>
          </a:p>
          <a:p>
            <a:pPr algn="ctr"/>
            <a:r>
              <a:rPr lang="en-US" b="1" dirty="0"/>
              <a:t>Education</a:t>
            </a:r>
          </a:p>
        </p:txBody>
      </p:sp>
      <p:sp>
        <p:nvSpPr>
          <p:cNvPr id="7" name="Rectangle 6"/>
          <p:cNvSpPr/>
          <p:nvPr/>
        </p:nvSpPr>
        <p:spPr>
          <a:xfrm>
            <a:off x="944380" y="3996184"/>
            <a:ext cx="1701384" cy="6145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Vocational </a:t>
            </a:r>
          </a:p>
          <a:p>
            <a:pPr algn="ctr"/>
            <a:r>
              <a:rPr lang="en-US" b="1" dirty="0"/>
              <a:t>Education</a:t>
            </a:r>
          </a:p>
        </p:txBody>
      </p:sp>
      <p:sp>
        <p:nvSpPr>
          <p:cNvPr id="8" name="Rectangle 7"/>
          <p:cNvSpPr/>
          <p:nvPr/>
        </p:nvSpPr>
        <p:spPr>
          <a:xfrm>
            <a:off x="944380" y="5013104"/>
            <a:ext cx="1701384" cy="614596"/>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General</a:t>
            </a:r>
          </a:p>
          <a:p>
            <a:pPr algn="ctr"/>
            <a:r>
              <a:rPr lang="en-US" b="1" dirty="0"/>
              <a:t>Education</a:t>
            </a:r>
          </a:p>
        </p:txBody>
      </p:sp>
      <p:sp>
        <p:nvSpPr>
          <p:cNvPr id="9" name="Oval 8"/>
          <p:cNvSpPr/>
          <p:nvPr/>
        </p:nvSpPr>
        <p:spPr>
          <a:xfrm>
            <a:off x="5050402" y="2975264"/>
            <a:ext cx="1873770" cy="180380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Out of School Children</a:t>
            </a:r>
          </a:p>
        </p:txBody>
      </p:sp>
      <p:sp>
        <p:nvSpPr>
          <p:cNvPr id="10" name="Hexagon 9"/>
          <p:cNvSpPr/>
          <p:nvPr/>
        </p:nvSpPr>
        <p:spPr>
          <a:xfrm>
            <a:off x="9044816" y="3018322"/>
            <a:ext cx="2023672" cy="1778944"/>
          </a:xfrm>
          <a:prstGeom prst="hexagon">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Inclusive Education</a:t>
            </a:r>
          </a:p>
        </p:txBody>
      </p:sp>
      <p:cxnSp>
        <p:nvCxnSpPr>
          <p:cNvPr id="12" name="Straight Arrow Connector 11"/>
          <p:cNvCxnSpPr/>
          <p:nvPr/>
        </p:nvCxnSpPr>
        <p:spPr>
          <a:xfrm>
            <a:off x="2666966" y="2484812"/>
            <a:ext cx="2211049" cy="98677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9" name="Straight Arrow Connector 18"/>
          <p:cNvCxnSpPr/>
          <p:nvPr/>
        </p:nvCxnSpPr>
        <p:spPr>
          <a:xfrm>
            <a:off x="2988790" y="4476173"/>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3"/>
          </p:cNvCxnSpPr>
          <p:nvPr/>
        </p:nvCxnSpPr>
        <p:spPr>
          <a:xfrm>
            <a:off x="2645764" y="3364226"/>
            <a:ext cx="2211049" cy="43841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3" name="Straight Arrow Connector 22"/>
          <p:cNvCxnSpPr/>
          <p:nvPr/>
        </p:nvCxnSpPr>
        <p:spPr>
          <a:xfrm flipV="1">
            <a:off x="2710114" y="3969460"/>
            <a:ext cx="2146699" cy="3340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flipV="1">
            <a:off x="2710114" y="4303482"/>
            <a:ext cx="2146699" cy="101692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7" name="Right Arrow 26"/>
          <p:cNvSpPr/>
          <p:nvPr/>
        </p:nvSpPr>
        <p:spPr>
          <a:xfrm>
            <a:off x="7075357" y="3731413"/>
            <a:ext cx="1858781" cy="319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367A6985-FEA1-5F4C-9585-B94CEE5F9B64}" type="slidenum">
              <a:rPr lang="en-US" smtClean="0"/>
              <a:t>11</a:t>
            </a:fld>
            <a:endParaRPr lang="en-US"/>
          </a:p>
        </p:txBody>
      </p:sp>
    </p:spTree>
    <p:extLst>
      <p:ext uri="{BB962C8B-B14F-4D97-AF65-F5344CB8AC3E}">
        <p14:creationId xmlns:p14="http://schemas.microsoft.com/office/powerpoint/2010/main" val="1548596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72D7F36-27B6-0A49-B80B-18361CFAF083}"/>
              </a:ext>
            </a:extLst>
          </p:cNvPr>
          <p:cNvSpPr>
            <a:spLocks noGrp="1"/>
          </p:cNvSpPr>
          <p:nvPr>
            <p:ph type="title"/>
          </p:nvPr>
        </p:nvSpPr>
        <p:spPr>
          <a:xfrm>
            <a:off x="514351" y="242888"/>
            <a:ext cx="11187112" cy="1174750"/>
          </a:xfrm>
        </p:spPr>
        <p:txBody>
          <a:bodyPr/>
          <a:lstStyle/>
          <a:p>
            <a:pPr algn="ctr"/>
            <a:r>
              <a:rPr lang="en-US" sz="3200" dirty="0"/>
              <a:t>Inclusive Education is Education of All, Not About All</a:t>
            </a:r>
          </a:p>
        </p:txBody>
      </p:sp>
      <p:sp>
        <p:nvSpPr>
          <p:cNvPr id="5" name="Content Placeholder 4">
            <a:extLst>
              <a:ext uri="{FF2B5EF4-FFF2-40B4-BE49-F238E27FC236}">
                <a16:creationId xmlns:a16="http://schemas.microsoft.com/office/drawing/2014/main" xmlns="" id="{C87662C7-20D1-874D-B2AB-FFA71551014B}"/>
              </a:ext>
            </a:extLst>
          </p:cNvPr>
          <p:cNvSpPr>
            <a:spLocks noGrp="1"/>
          </p:cNvSpPr>
          <p:nvPr>
            <p:ph idx="1"/>
          </p:nvPr>
        </p:nvSpPr>
        <p:spPr>
          <a:xfrm>
            <a:off x="385763" y="2185988"/>
            <a:ext cx="11315700" cy="4457699"/>
          </a:xfrm>
        </p:spPr>
        <p:txBody>
          <a:bodyPr>
            <a:normAutofit lnSpcReduction="10000"/>
          </a:bodyPr>
          <a:lstStyle/>
          <a:p>
            <a:pPr marL="0" indent="0">
              <a:buNone/>
            </a:pPr>
            <a:r>
              <a:rPr lang="en-US" sz="2200" dirty="0"/>
              <a:t>Major principles of Inclusive Education are:</a:t>
            </a:r>
          </a:p>
          <a:p>
            <a:r>
              <a:rPr lang="en-US" sz="2200" dirty="0"/>
              <a:t>It respect every child. Difference is seen as a part of human diversity not a symbol of disease or defect</a:t>
            </a:r>
          </a:p>
          <a:p>
            <a:r>
              <a:rPr lang="en-US" sz="2200" dirty="0"/>
              <a:t>The system needs to adapt to the needs of every child not every child should be forced to fit to the system</a:t>
            </a:r>
          </a:p>
          <a:p>
            <a:r>
              <a:rPr lang="en-US" sz="2200" dirty="0"/>
              <a:t>Child is a focus of all instruction. Every child has a right to access equitable learning environment</a:t>
            </a:r>
          </a:p>
          <a:p>
            <a:r>
              <a:rPr lang="en-US" sz="2200" dirty="0"/>
              <a:t>Teacher must be competent and free to adapt, curriculum, instruction and assessment procedures in order to meet diversified needs of every learners</a:t>
            </a:r>
          </a:p>
          <a:p>
            <a:r>
              <a:rPr lang="en-US" sz="2200" dirty="0"/>
              <a:t>All children should go to same school to eliminate inequality, discrimination and neglect</a:t>
            </a:r>
          </a:p>
          <a:p>
            <a:pPr marL="0" indent="0">
              <a:buNone/>
            </a:pPr>
            <a:endParaRPr lang="en-US" dirty="0"/>
          </a:p>
        </p:txBody>
      </p:sp>
      <p:sp>
        <p:nvSpPr>
          <p:cNvPr id="3" name="Slide Number Placeholder 2"/>
          <p:cNvSpPr>
            <a:spLocks noGrp="1"/>
          </p:cNvSpPr>
          <p:nvPr>
            <p:ph type="sldNum" sz="quarter" idx="12"/>
          </p:nvPr>
        </p:nvSpPr>
        <p:spPr/>
        <p:txBody>
          <a:bodyPr/>
          <a:lstStyle/>
          <a:p>
            <a:fld id="{367A6985-FEA1-5F4C-9585-B94CEE5F9B64}" type="slidenum">
              <a:rPr lang="en-US" smtClean="0"/>
              <a:t>12</a:t>
            </a:fld>
            <a:endParaRPr lang="en-US"/>
          </a:p>
        </p:txBody>
      </p:sp>
    </p:spTree>
    <p:extLst>
      <p:ext uri="{BB962C8B-B14F-4D97-AF65-F5344CB8AC3E}">
        <p14:creationId xmlns:p14="http://schemas.microsoft.com/office/powerpoint/2010/main" val="435822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08D3A7-4D14-E148-B39E-E6492622244C}"/>
              </a:ext>
            </a:extLst>
          </p:cNvPr>
          <p:cNvSpPr>
            <a:spLocks noGrp="1"/>
          </p:cNvSpPr>
          <p:nvPr>
            <p:ph type="title"/>
          </p:nvPr>
        </p:nvSpPr>
        <p:spPr/>
        <p:txBody>
          <a:bodyPr/>
          <a:lstStyle/>
          <a:p>
            <a:r>
              <a:rPr lang="en-US" dirty="0"/>
              <a:t>Taking up the burden</a:t>
            </a:r>
          </a:p>
        </p:txBody>
      </p:sp>
      <p:sp>
        <p:nvSpPr>
          <p:cNvPr id="3" name="Content Placeholder 2">
            <a:extLst>
              <a:ext uri="{FF2B5EF4-FFF2-40B4-BE49-F238E27FC236}">
                <a16:creationId xmlns:a16="http://schemas.microsoft.com/office/drawing/2014/main" xmlns="" id="{7C820756-DC48-9B4D-B700-D157D634CB2C}"/>
              </a:ext>
            </a:extLst>
          </p:cNvPr>
          <p:cNvSpPr>
            <a:spLocks noGrp="1"/>
          </p:cNvSpPr>
          <p:nvPr>
            <p:ph idx="1"/>
          </p:nvPr>
        </p:nvSpPr>
        <p:spPr>
          <a:xfrm>
            <a:off x="437882" y="1931831"/>
            <a:ext cx="11333408" cy="4662152"/>
          </a:xfrm>
        </p:spPr>
        <p:txBody>
          <a:bodyPr>
            <a:noAutofit/>
          </a:bodyPr>
          <a:lstStyle/>
          <a:p>
            <a:r>
              <a:rPr lang="en-US" sz="2200" dirty="0"/>
              <a:t>Out of school children have become a symbol of shame in the global context.</a:t>
            </a:r>
          </a:p>
          <a:p>
            <a:r>
              <a:rPr lang="en-US" sz="2200" dirty="0"/>
              <a:t>Except, non-formal education, no education  system is ready to take up the burden of out of school children</a:t>
            </a:r>
          </a:p>
          <a:p>
            <a:r>
              <a:rPr lang="en-US" sz="2200" dirty="0"/>
              <a:t>The agenda of pre-service teacher education exclude the case of out of school children.</a:t>
            </a:r>
          </a:p>
          <a:p>
            <a:r>
              <a:rPr lang="en-US" sz="2200" dirty="0"/>
              <a:t>In spite of Free and Compulsory education mandated in Article 25 A of the constitution of Islamic Republic of Pakistan it has never translated into the teacher education curricula.</a:t>
            </a:r>
          </a:p>
          <a:p>
            <a:r>
              <a:rPr lang="en-US" sz="2200" dirty="0"/>
              <a:t>Segregation and exclusion are seen as lever of inequality, prejudice, discrimination and disintegration.</a:t>
            </a:r>
          </a:p>
          <a:p>
            <a:r>
              <a:rPr lang="en-US" sz="2200" dirty="0"/>
              <a:t>Across the globe the idea of Inclusive Education has become a ray of hopes for equitable education</a:t>
            </a:r>
          </a:p>
        </p:txBody>
      </p:sp>
      <p:sp>
        <p:nvSpPr>
          <p:cNvPr id="4" name="Slide Number Placeholder 3"/>
          <p:cNvSpPr>
            <a:spLocks noGrp="1"/>
          </p:cNvSpPr>
          <p:nvPr>
            <p:ph type="sldNum" sz="quarter" idx="12"/>
          </p:nvPr>
        </p:nvSpPr>
        <p:spPr/>
        <p:txBody>
          <a:bodyPr/>
          <a:lstStyle/>
          <a:p>
            <a:fld id="{367A6985-FEA1-5F4C-9585-B94CEE5F9B64}" type="slidenum">
              <a:rPr lang="en-US" smtClean="0"/>
              <a:t>13</a:t>
            </a:fld>
            <a:endParaRPr lang="en-US"/>
          </a:p>
        </p:txBody>
      </p:sp>
    </p:spTree>
    <p:extLst>
      <p:ext uri="{BB962C8B-B14F-4D97-AF65-F5344CB8AC3E}">
        <p14:creationId xmlns:p14="http://schemas.microsoft.com/office/powerpoint/2010/main" val="2038298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08D3A7-4D14-E148-B39E-E6492622244C}"/>
              </a:ext>
            </a:extLst>
          </p:cNvPr>
          <p:cNvSpPr>
            <a:spLocks noGrp="1"/>
          </p:cNvSpPr>
          <p:nvPr>
            <p:ph type="title"/>
          </p:nvPr>
        </p:nvSpPr>
        <p:spPr/>
        <p:txBody>
          <a:bodyPr/>
          <a:lstStyle/>
          <a:p>
            <a:r>
              <a:rPr lang="en-US" sz="3600" dirty="0"/>
              <a:t>Implications for teacher education</a:t>
            </a:r>
          </a:p>
        </p:txBody>
      </p:sp>
      <p:sp>
        <p:nvSpPr>
          <p:cNvPr id="3" name="Content Placeholder 2">
            <a:extLst>
              <a:ext uri="{FF2B5EF4-FFF2-40B4-BE49-F238E27FC236}">
                <a16:creationId xmlns:a16="http://schemas.microsoft.com/office/drawing/2014/main" xmlns="" id="{7C820756-DC48-9B4D-B700-D157D634CB2C}"/>
              </a:ext>
            </a:extLst>
          </p:cNvPr>
          <p:cNvSpPr>
            <a:spLocks noGrp="1"/>
          </p:cNvSpPr>
          <p:nvPr>
            <p:ph idx="1"/>
          </p:nvPr>
        </p:nvSpPr>
        <p:spPr>
          <a:xfrm>
            <a:off x="585787" y="1885950"/>
            <a:ext cx="11101387" cy="4672013"/>
          </a:xfrm>
        </p:spPr>
        <p:txBody>
          <a:bodyPr>
            <a:normAutofit/>
          </a:bodyPr>
          <a:lstStyle/>
          <a:p>
            <a:r>
              <a:rPr lang="en-US" sz="2400" dirty="0"/>
              <a:t>Existing teacher education is based on a narrow outlook that does not address all shades of human diversity.</a:t>
            </a:r>
          </a:p>
          <a:p>
            <a:r>
              <a:rPr lang="en-US" sz="2400" dirty="0"/>
              <a:t>The pedagogy taught to pre-service teachers is also deficient of tools and methods to reach out to the children who are the bye product of our education system</a:t>
            </a:r>
          </a:p>
          <a:p>
            <a:r>
              <a:rPr lang="en-US" sz="2400" dirty="0"/>
              <a:t>The mindset of would be teachers is predominantly colonial that fails to see and cater for all children with equity and fair play.</a:t>
            </a:r>
          </a:p>
          <a:p>
            <a:r>
              <a:rPr lang="en-US" sz="2400" dirty="0"/>
              <a:t>The teacher education, therefore, needs a substantial restructuring in order to align it with emerging challenges such as 100% enrolment, no child left behind and all children should succeed.</a:t>
            </a:r>
          </a:p>
          <a:p>
            <a:endParaRPr lang="en-US" dirty="0"/>
          </a:p>
        </p:txBody>
      </p:sp>
      <p:sp>
        <p:nvSpPr>
          <p:cNvPr id="4" name="Slide Number Placeholder 3"/>
          <p:cNvSpPr>
            <a:spLocks noGrp="1"/>
          </p:cNvSpPr>
          <p:nvPr>
            <p:ph type="sldNum" sz="quarter" idx="12"/>
          </p:nvPr>
        </p:nvSpPr>
        <p:spPr/>
        <p:txBody>
          <a:bodyPr/>
          <a:lstStyle/>
          <a:p>
            <a:fld id="{367A6985-FEA1-5F4C-9585-B94CEE5F9B64}" type="slidenum">
              <a:rPr lang="en-US" smtClean="0"/>
              <a:t>14</a:t>
            </a:fld>
            <a:endParaRPr lang="en-US"/>
          </a:p>
        </p:txBody>
      </p:sp>
    </p:spTree>
    <p:extLst>
      <p:ext uri="{BB962C8B-B14F-4D97-AF65-F5344CB8AC3E}">
        <p14:creationId xmlns:p14="http://schemas.microsoft.com/office/powerpoint/2010/main" val="6154940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D9C7F9-D690-E540-A350-932E28F8566E}"/>
              </a:ext>
            </a:extLst>
          </p:cNvPr>
          <p:cNvSpPr>
            <a:spLocks noGrp="1"/>
          </p:cNvSpPr>
          <p:nvPr>
            <p:ph type="title"/>
          </p:nvPr>
        </p:nvSpPr>
        <p:spPr>
          <a:xfrm>
            <a:off x="810000" y="447188"/>
            <a:ext cx="10571998" cy="1175550"/>
          </a:xfrm>
        </p:spPr>
        <p:txBody>
          <a:bodyPr/>
          <a:lstStyle/>
          <a:p>
            <a:r>
              <a:rPr lang="en-US" dirty="0"/>
              <a:t>The Way Forward </a:t>
            </a:r>
          </a:p>
        </p:txBody>
      </p:sp>
      <p:sp>
        <p:nvSpPr>
          <p:cNvPr id="3" name="Content Placeholder 2">
            <a:extLst>
              <a:ext uri="{FF2B5EF4-FFF2-40B4-BE49-F238E27FC236}">
                <a16:creationId xmlns:a16="http://schemas.microsoft.com/office/drawing/2014/main" xmlns="" id="{C298EFAD-47F8-C543-94B7-4064988C2008}"/>
              </a:ext>
            </a:extLst>
          </p:cNvPr>
          <p:cNvSpPr>
            <a:spLocks noGrp="1"/>
          </p:cNvSpPr>
          <p:nvPr>
            <p:ph idx="1"/>
          </p:nvPr>
        </p:nvSpPr>
        <p:spPr>
          <a:xfrm>
            <a:off x="399245" y="2222287"/>
            <a:ext cx="11320530" cy="4165634"/>
          </a:xfrm>
        </p:spPr>
        <p:txBody>
          <a:bodyPr>
            <a:noAutofit/>
          </a:bodyPr>
          <a:lstStyle/>
          <a:p>
            <a:r>
              <a:rPr lang="en-US" sz="2200" dirty="0"/>
              <a:t>There is need to hold a national consultative meeting of professionals working in the fields of general education, non-formal education, special education and vocational education to initiate a dialogue on “Inclusive Education” that can address the diversified needs of all children.</a:t>
            </a:r>
          </a:p>
          <a:p>
            <a:r>
              <a:rPr lang="en-US" sz="2200" dirty="0"/>
              <a:t>Unless the regular school is made capable of addressing varied needs of all children under one roof the problem of out of school children will remain as such.</a:t>
            </a:r>
          </a:p>
          <a:p>
            <a:r>
              <a:rPr lang="en-US" sz="2200" dirty="0"/>
              <a:t>The “would-be” teacher needs to be a “Teacher of All” not a teacher of few. </a:t>
            </a:r>
          </a:p>
          <a:p>
            <a:r>
              <a:rPr lang="en-US" sz="2200" dirty="0"/>
              <a:t>Unless the teacher education with its curricula and philosophy is transformed into a truly humanistic education the dream of 100% net enrolment in our primary schools with zero dropout will not turn into a reality</a:t>
            </a:r>
          </a:p>
        </p:txBody>
      </p:sp>
      <p:sp>
        <p:nvSpPr>
          <p:cNvPr id="4" name="Slide Number Placeholder 3"/>
          <p:cNvSpPr>
            <a:spLocks noGrp="1"/>
          </p:cNvSpPr>
          <p:nvPr>
            <p:ph type="sldNum" sz="quarter" idx="12"/>
          </p:nvPr>
        </p:nvSpPr>
        <p:spPr/>
        <p:txBody>
          <a:bodyPr/>
          <a:lstStyle/>
          <a:p>
            <a:fld id="{367A6985-FEA1-5F4C-9585-B94CEE5F9B64}" type="slidenum">
              <a:rPr lang="en-US" smtClean="0"/>
              <a:t>15</a:t>
            </a:fld>
            <a:endParaRPr lang="en-US"/>
          </a:p>
        </p:txBody>
      </p:sp>
    </p:spTree>
    <p:extLst>
      <p:ext uri="{BB962C8B-B14F-4D97-AF65-F5344CB8AC3E}">
        <p14:creationId xmlns:p14="http://schemas.microsoft.com/office/powerpoint/2010/main" val="18298952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C5BD7620-6358-FF4E-91E7-4F9762FB59FD}"/>
              </a:ext>
            </a:extLst>
          </p:cNvPr>
          <p:cNvSpPr>
            <a:spLocks noGrp="1"/>
          </p:cNvSpPr>
          <p:nvPr>
            <p:ph type="title" idx="4294967295"/>
          </p:nvPr>
        </p:nvSpPr>
        <p:spPr>
          <a:xfrm>
            <a:off x="3657600" y="447675"/>
            <a:ext cx="6915150" cy="3725080"/>
          </a:xfrm>
        </p:spPr>
        <p:txBody>
          <a:bodyPr/>
          <a:lstStyle/>
          <a:p>
            <a:r>
              <a:rPr lang="en-US" sz="7200" b="0" dirty="0">
                <a:latin typeface="Brush Script MT" panose="03060802040406070304" pitchFamily="66" charset="-122"/>
                <a:ea typeface="Brush Script MT" panose="03060802040406070304" pitchFamily="66" charset="-122"/>
                <a:cs typeface="Brush Script MT" panose="03060802040406070304" pitchFamily="66" charset="-122"/>
              </a:rPr>
              <a:t>Thank you</a:t>
            </a:r>
          </a:p>
        </p:txBody>
      </p:sp>
      <p:sp>
        <p:nvSpPr>
          <p:cNvPr id="2" name="Slide Number Placeholder 1"/>
          <p:cNvSpPr>
            <a:spLocks noGrp="1"/>
          </p:cNvSpPr>
          <p:nvPr>
            <p:ph type="sldNum" sz="quarter" idx="12"/>
          </p:nvPr>
        </p:nvSpPr>
        <p:spPr/>
        <p:txBody>
          <a:bodyPr/>
          <a:lstStyle/>
          <a:p>
            <a:fld id="{367A6985-FEA1-5F4C-9585-B94CEE5F9B64}" type="slidenum">
              <a:rPr lang="en-US" smtClean="0"/>
              <a:t>16</a:t>
            </a:fld>
            <a:endParaRPr lang="en-US"/>
          </a:p>
        </p:txBody>
      </p:sp>
    </p:spTree>
    <p:extLst>
      <p:ext uri="{BB962C8B-B14F-4D97-AF65-F5344CB8AC3E}">
        <p14:creationId xmlns:p14="http://schemas.microsoft.com/office/powerpoint/2010/main" val="446244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Profile</a:t>
            </a:r>
            <a:endParaRPr lang="en-US" dirty="0"/>
          </a:p>
        </p:txBody>
      </p:sp>
      <p:sp>
        <p:nvSpPr>
          <p:cNvPr id="3" name="Content Placeholder 2"/>
          <p:cNvSpPr>
            <a:spLocks noGrp="1"/>
          </p:cNvSpPr>
          <p:nvPr>
            <p:ph idx="1"/>
          </p:nvPr>
        </p:nvSpPr>
        <p:spPr>
          <a:xfrm>
            <a:off x="-1" y="2002971"/>
            <a:ext cx="11945257" cy="4281715"/>
          </a:xfrm>
        </p:spPr>
        <p:txBody>
          <a:bodyPr>
            <a:normAutofit/>
          </a:bodyPr>
          <a:lstStyle/>
          <a:p>
            <a:pPr algn="just"/>
            <a:r>
              <a:rPr lang="en-US" dirty="0"/>
              <a:t>Prof. Dr. Abdul Hameed is Dean, at School of Social Sciences and Humanities School of Advanced Studies, University of Management and Technology, Lahore Previously, He was Professor and Chairman, Department of Special Needs Education, and Director, School of Professional Advancement, at University of Management and Technology, Lahore. He was also Professor and Chairman Department of Special Education Punjab University Lahore. He is Ph.D. in Education, from The Ohio State University, U.S.A. He got Central Overseas Scholarship Award for Ph.D., and Professor's Award on Academic Excellence at Ohio State University and earned a gold medal in MA Education from IER, University of the Punjab. </a:t>
            </a:r>
            <a:endParaRPr lang="en-US" dirty="0" smtClean="0"/>
          </a:p>
          <a:p>
            <a:pPr algn="just"/>
            <a:r>
              <a:rPr lang="en-US" dirty="0" smtClean="0"/>
              <a:t>Dr</a:t>
            </a:r>
            <a:r>
              <a:rPr lang="en-US" dirty="0"/>
              <a:t>. Hameed has 27 years’ experience of university teaching in various positions. He is well known in the field of research and data analysis. His academic interests include philosophy of technology, educational change, critical theory, and contemporary research paradigms and attitudes measurement. Dr. Hameed has more than 30 international presentations published 32 research papers in national and international research journals and conducted eleven research studies as Principal Investigator. </a:t>
            </a:r>
          </a:p>
          <a:p>
            <a:endParaRPr lang="en-US" dirty="0"/>
          </a:p>
        </p:txBody>
      </p:sp>
      <p:sp>
        <p:nvSpPr>
          <p:cNvPr id="4" name="Slide Number Placeholder 3"/>
          <p:cNvSpPr>
            <a:spLocks noGrp="1"/>
          </p:cNvSpPr>
          <p:nvPr>
            <p:ph type="sldNum" sz="quarter" idx="12"/>
          </p:nvPr>
        </p:nvSpPr>
        <p:spPr/>
        <p:txBody>
          <a:bodyPr/>
          <a:lstStyle/>
          <a:p>
            <a:fld id="{367A6985-FEA1-5F4C-9585-B94CEE5F9B64}" type="slidenum">
              <a:rPr lang="en-US" smtClean="0"/>
              <a:t>2</a:t>
            </a:fld>
            <a:endParaRPr lang="en-US"/>
          </a:p>
        </p:txBody>
      </p:sp>
    </p:spTree>
    <p:extLst>
      <p:ext uri="{BB962C8B-B14F-4D97-AF65-F5344CB8AC3E}">
        <p14:creationId xmlns:p14="http://schemas.microsoft.com/office/powerpoint/2010/main" val="3776068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513FC73-DA0F-D44C-944F-5A835ECB2096}"/>
              </a:ext>
            </a:extLst>
          </p:cNvPr>
          <p:cNvSpPr>
            <a:spLocks noGrp="1"/>
          </p:cNvSpPr>
          <p:nvPr>
            <p:ph type="title"/>
          </p:nvPr>
        </p:nvSpPr>
        <p:spPr/>
        <p:txBody>
          <a:bodyPr/>
          <a:lstStyle/>
          <a:p>
            <a:r>
              <a:rPr lang="en-US" dirty="0"/>
              <a:t>UNICEF DEFINITION</a:t>
            </a:r>
          </a:p>
        </p:txBody>
      </p:sp>
      <p:sp>
        <p:nvSpPr>
          <p:cNvPr id="3" name="Content Placeholder 2">
            <a:extLst>
              <a:ext uri="{FF2B5EF4-FFF2-40B4-BE49-F238E27FC236}">
                <a16:creationId xmlns:a16="http://schemas.microsoft.com/office/drawing/2014/main" xmlns="" id="{74E3227C-79DB-0543-A539-A70ED63F9E73}"/>
              </a:ext>
            </a:extLst>
          </p:cNvPr>
          <p:cNvSpPr>
            <a:spLocks noGrp="1"/>
          </p:cNvSpPr>
          <p:nvPr>
            <p:ph idx="1"/>
          </p:nvPr>
        </p:nvSpPr>
        <p:spPr>
          <a:xfrm>
            <a:off x="818712" y="2222287"/>
            <a:ext cx="10554574" cy="3964201"/>
          </a:xfrm>
        </p:spPr>
        <p:txBody>
          <a:bodyPr>
            <a:noAutofit/>
          </a:bodyPr>
          <a:lstStyle/>
          <a:p>
            <a:r>
              <a:rPr lang="en-US" sz="2400" dirty="0"/>
              <a:t>UNICEF defines life skills as, “abilities for adaptive and positive behavior that enables individuals to deals effectively with the demands and challenges of everyday life</a:t>
            </a:r>
          </a:p>
          <a:p>
            <a:r>
              <a:rPr lang="en-US" sz="2400" dirty="0"/>
              <a:t>Life skills are seen as a group of psychosocial competencies and interpersonal skills that help people make informed decisions, solve problems, think critically and creatively, communicate effectively, build healthy relationship, empathies with other and cope with and manage their lives in healthy and productive manners</a:t>
            </a:r>
          </a:p>
        </p:txBody>
      </p:sp>
      <p:sp>
        <p:nvSpPr>
          <p:cNvPr id="4" name="Slide Number Placeholder 3"/>
          <p:cNvSpPr>
            <a:spLocks noGrp="1"/>
          </p:cNvSpPr>
          <p:nvPr>
            <p:ph type="sldNum" sz="quarter" idx="12"/>
          </p:nvPr>
        </p:nvSpPr>
        <p:spPr/>
        <p:txBody>
          <a:bodyPr/>
          <a:lstStyle/>
          <a:p>
            <a:fld id="{367A6985-FEA1-5F4C-9585-B94CEE5F9B64}" type="slidenum">
              <a:rPr lang="en-US" smtClean="0"/>
              <a:t>3</a:t>
            </a:fld>
            <a:endParaRPr lang="en-US"/>
          </a:p>
        </p:txBody>
      </p:sp>
    </p:spTree>
    <p:extLst>
      <p:ext uri="{BB962C8B-B14F-4D97-AF65-F5344CB8AC3E}">
        <p14:creationId xmlns:p14="http://schemas.microsoft.com/office/powerpoint/2010/main" val="2731525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 skills as a Range of Competencies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9548" y="2563318"/>
            <a:ext cx="10987790" cy="3612630"/>
          </a:xfrm>
        </p:spPr>
      </p:pic>
      <p:sp>
        <p:nvSpPr>
          <p:cNvPr id="3" name="Slide Number Placeholder 2"/>
          <p:cNvSpPr>
            <a:spLocks noGrp="1"/>
          </p:cNvSpPr>
          <p:nvPr>
            <p:ph type="sldNum" sz="quarter" idx="12"/>
          </p:nvPr>
        </p:nvSpPr>
        <p:spPr/>
        <p:txBody>
          <a:bodyPr/>
          <a:lstStyle/>
          <a:p>
            <a:fld id="{367A6985-FEA1-5F4C-9585-B94CEE5F9B64}" type="slidenum">
              <a:rPr lang="en-US" smtClean="0"/>
              <a:t>4</a:t>
            </a:fld>
            <a:endParaRPr lang="en-US"/>
          </a:p>
        </p:txBody>
      </p:sp>
    </p:spTree>
    <p:extLst>
      <p:ext uri="{BB962C8B-B14F-4D97-AF65-F5344CB8AC3E}">
        <p14:creationId xmlns:p14="http://schemas.microsoft.com/office/powerpoint/2010/main" val="15262549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F5EFCA-9D89-834E-8E9C-AD0F315E7C01}"/>
              </a:ext>
            </a:extLst>
          </p:cNvPr>
          <p:cNvSpPr>
            <a:spLocks noGrp="1"/>
          </p:cNvSpPr>
          <p:nvPr>
            <p:ph type="title"/>
          </p:nvPr>
        </p:nvSpPr>
        <p:spPr>
          <a:xfrm>
            <a:off x="642937" y="447188"/>
            <a:ext cx="10929937" cy="970450"/>
          </a:xfrm>
        </p:spPr>
        <p:txBody>
          <a:bodyPr/>
          <a:lstStyle/>
          <a:p>
            <a:r>
              <a:rPr lang="en-US" sz="3600" dirty="0"/>
              <a:t>Semantic controversies on the use of “skills”</a:t>
            </a:r>
          </a:p>
        </p:txBody>
      </p:sp>
      <p:sp>
        <p:nvSpPr>
          <p:cNvPr id="3" name="Content Placeholder 2">
            <a:extLst>
              <a:ext uri="{FF2B5EF4-FFF2-40B4-BE49-F238E27FC236}">
                <a16:creationId xmlns:a16="http://schemas.microsoft.com/office/drawing/2014/main" xmlns="" id="{084FDA6E-C103-D348-88CB-C5D711B9CA62}"/>
              </a:ext>
            </a:extLst>
          </p:cNvPr>
          <p:cNvSpPr>
            <a:spLocks noGrp="1"/>
          </p:cNvSpPr>
          <p:nvPr>
            <p:ph idx="1"/>
          </p:nvPr>
        </p:nvSpPr>
        <p:spPr>
          <a:xfrm>
            <a:off x="271463" y="1785937"/>
            <a:ext cx="11572875" cy="4900613"/>
          </a:xfrm>
        </p:spPr>
        <p:txBody>
          <a:bodyPr>
            <a:normAutofit lnSpcReduction="10000"/>
          </a:bodyPr>
          <a:lstStyle/>
          <a:p>
            <a:r>
              <a:rPr lang="en-US" sz="2400" dirty="0"/>
              <a:t>There is disagreement on the use of term “Skill”.</a:t>
            </a:r>
          </a:p>
          <a:p>
            <a:r>
              <a:rPr lang="en-US" sz="2400" dirty="0"/>
              <a:t>The Organization for Economic Cooperation and Development (OECD) , for example, believes that the concept of “competencies”  is more appropriate than “skills”. </a:t>
            </a:r>
          </a:p>
          <a:p>
            <a:r>
              <a:rPr lang="en-US" sz="2400" dirty="0"/>
              <a:t>Skill is an ability to do specific task like driving tailoring swimming etc. It does mean a general ability to perform changing tasks, some argue.</a:t>
            </a:r>
          </a:p>
          <a:p>
            <a:r>
              <a:rPr lang="en-US" sz="2400" dirty="0"/>
              <a:t>Competency is defined </a:t>
            </a:r>
            <a:r>
              <a:rPr lang="en-US" sz="2400" dirty="0" err="1"/>
              <a:t>as,“The</a:t>
            </a:r>
            <a:r>
              <a:rPr lang="en-US" sz="2400" dirty="0"/>
              <a:t> ability to meet complex demands, by drawing on and mobilizing psychological resources (Including skills and attitudes) in a particular context (tasks may be changing). (</a:t>
            </a:r>
            <a:r>
              <a:rPr lang="en-US" sz="2400" dirty="0" err="1"/>
              <a:t>DeSeCo</a:t>
            </a:r>
            <a:r>
              <a:rPr lang="en-US" sz="2400" dirty="0"/>
              <a:t>, 2005)</a:t>
            </a:r>
          </a:p>
          <a:p>
            <a:r>
              <a:rPr lang="en-US" sz="2400" dirty="0"/>
              <a:t>Competent performance or effective action implies the mobilization of knowledge, cognitive and practical skills, as well as social and behavioral components such as attitudes, emotions and values and motivations. </a:t>
            </a:r>
          </a:p>
        </p:txBody>
      </p:sp>
      <p:sp>
        <p:nvSpPr>
          <p:cNvPr id="4" name="Slide Number Placeholder 3"/>
          <p:cNvSpPr>
            <a:spLocks noGrp="1"/>
          </p:cNvSpPr>
          <p:nvPr>
            <p:ph type="sldNum" sz="quarter" idx="12"/>
          </p:nvPr>
        </p:nvSpPr>
        <p:spPr/>
        <p:txBody>
          <a:bodyPr/>
          <a:lstStyle/>
          <a:p>
            <a:fld id="{367A6985-FEA1-5F4C-9585-B94CEE5F9B64}" type="slidenum">
              <a:rPr lang="en-US" smtClean="0"/>
              <a:t>5</a:t>
            </a:fld>
            <a:endParaRPr lang="en-US"/>
          </a:p>
        </p:txBody>
      </p:sp>
    </p:spTree>
    <p:extLst>
      <p:ext uri="{BB962C8B-B14F-4D97-AF65-F5344CB8AC3E}">
        <p14:creationId xmlns:p14="http://schemas.microsoft.com/office/powerpoint/2010/main" val="3549419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1998C56-2C76-944C-ADF0-2B679763F51F}"/>
              </a:ext>
            </a:extLst>
          </p:cNvPr>
          <p:cNvSpPr>
            <a:spLocks noGrp="1"/>
          </p:cNvSpPr>
          <p:nvPr>
            <p:ph type="title"/>
          </p:nvPr>
        </p:nvSpPr>
        <p:spPr/>
        <p:txBody>
          <a:bodyPr/>
          <a:lstStyle/>
          <a:p>
            <a:r>
              <a:rPr lang="en-US" sz="3600" dirty="0"/>
              <a:t>Five Contexts That Define Life Skills</a:t>
            </a:r>
          </a:p>
        </p:txBody>
      </p:sp>
      <p:sp>
        <p:nvSpPr>
          <p:cNvPr id="3" name="Content Placeholder 2">
            <a:extLst>
              <a:ext uri="{FF2B5EF4-FFF2-40B4-BE49-F238E27FC236}">
                <a16:creationId xmlns:a16="http://schemas.microsoft.com/office/drawing/2014/main" xmlns="" id="{C11575FB-39F4-2447-B40E-8688C1AB1BDA}"/>
              </a:ext>
            </a:extLst>
          </p:cNvPr>
          <p:cNvSpPr>
            <a:spLocks noGrp="1"/>
          </p:cNvSpPr>
          <p:nvPr>
            <p:ph idx="1"/>
          </p:nvPr>
        </p:nvSpPr>
        <p:spPr>
          <a:xfrm>
            <a:off x="404996" y="2085975"/>
            <a:ext cx="11425054" cy="4614862"/>
          </a:xfrm>
        </p:spPr>
        <p:txBody>
          <a:bodyPr>
            <a:normAutofit fontScale="85000" lnSpcReduction="10000"/>
          </a:bodyPr>
          <a:lstStyle/>
          <a:p>
            <a:pPr marL="0" indent="0">
              <a:lnSpc>
                <a:spcPct val="150000"/>
              </a:lnSpc>
              <a:spcBef>
                <a:spcPts val="1080"/>
              </a:spcBef>
              <a:buNone/>
            </a:pPr>
            <a:r>
              <a:rPr lang="en-US" sz="2400" b="1" dirty="0"/>
              <a:t>Context I: Generic Skills</a:t>
            </a:r>
          </a:p>
          <a:p>
            <a:pPr marL="0" indent="0">
              <a:buNone/>
            </a:pPr>
            <a:r>
              <a:rPr lang="en-US" sz="2400" dirty="0"/>
              <a:t>Problem solving, working in team, networking, communicating and Negotiating</a:t>
            </a:r>
          </a:p>
          <a:p>
            <a:pPr marL="0" indent="0">
              <a:buNone/>
            </a:pPr>
            <a:r>
              <a:rPr lang="en-US" sz="2400" b="1" dirty="0"/>
              <a:t>Context II: Contextual Values</a:t>
            </a:r>
          </a:p>
          <a:p>
            <a:pPr marL="0" indent="0">
              <a:buNone/>
            </a:pPr>
            <a:r>
              <a:rPr lang="en-US" sz="2400" dirty="0"/>
              <a:t>Livelihood skills, health skills, skills related to gender roles, family life and environmental skills</a:t>
            </a:r>
          </a:p>
          <a:p>
            <a:pPr marL="0" indent="0">
              <a:buNone/>
            </a:pPr>
            <a:r>
              <a:rPr lang="en-US" sz="2400" b="1" dirty="0"/>
              <a:t>Context III: Composite skills</a:t>
            </a:r>
          </a:p>
          <a:p>
            <a:pPr marL="0" indent="0">
              <a:buNone/>
            </a:pPr>
            <a:r>
              <a:rPr lang="en-US" sz="2400" dirty="0"/>
              <a:t>Legal literacy, family literacy, health literacy, financial literacy and environmental literacy</a:t>
            </a:r>
          </a:p>
          <a:p>
            <a:pPr marL="0" indent="0">
              <a:buNone/>
            </a:pPr>
            <a:r>
              <a:rPr lang="en-US" sz="2400" b="1" dirty="0"/>
              <a:t>Context IV: Subject based skills</a:t>
            </a:r>
          </a:p>
          <a:p>
            <a:pPr marL="0" indent="0">
              <a:buNone/>
            </a:pPr>
            <a:r>
              <a:rPr lang="en-US" sz="2400" dirty="0"/>
              <a:t>Scientific and technological literacy, civic sense, community development, heath nutrition and HIV/AIDS</a:t>
            </a:r>
          </a:p>
          <a:p>
            <a:pPr marL="0" indent="0">
              <a:buNone/>
            </a:pPr>
            <a:r>
              <a:rPr lang="en-US" sz="2400" b="1" dirty="0"/>
              <a:t>Context V: Miscellaneous Skills</a:t>
            </a:r>
          </a:p>
          <a:p>
            <a:pPr marL="0" indent="0">
              <a:buNone/>
            </a:pPr>
            <a:r>
              <a:rPr lang="en-US" sz="2400" dirty="0"/>
              <a:t>Cooking, making friends and crossing the street etc.</a:t>
            </a:r>
          </a:p>
          <a:p>
            <a:endParaRPr lang="en-US" dirty="0"/>
          </a:p>
        </p:txBody>
      </p:sp>
      <p:sp>
        <p:nvSpPr>
          <p:cNvPr id="4" name="Slide Number Placeholder 3"/>
          <p:cNvSpPr>
            <a:spLocks noGrp="1"/>
          </p:cNvSpPr>
          <p:nvPr>
            <p:ph type="sldNum" sz="quarter" idx="12"/>
          </p:nvPr>
        </p:nvSpPr>
        <p:spPr/>
        <p:txBody>
          <a:bodyPr/>
          <a:lstStyle/>
          <a:p>
            <a:fld id="{367A6985-FEA1-5F4C-9585-B94CEE5F9B64}" type="slidenum">
              <a:rPr lang="en-US" smtClean="0"/>
              <a:t>6</a:t>
            </a:fld>
            <a:endParaRPr lang="en-US"/>
          </a:p>
        </p:txBody>
      </p:sp>
    </p:spTree>
    <p:extLst>
      <p:ext uri="{BB962C8B-B14F-4D97-AF65-F5344CB8AC3E}">
        <p14:creationId xmlns:p14="http://schemas.microsoft.com/office/powerpoint/2010/main" val="2152230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BA8FD2D-72A5-AD4B-AF50-87945D99289B}"/>
              </a:ext>
            </a:extLst>
          </p:cNvPr>
          <p:cNvSpPr>
            <a:spLocks noGrp="1"/>
          </p:cNvSpPr>
          <p:nvPr>
            <p:ph type="title"/>
          </p:nvPr>
        </p:nvSpPr>
        <p:spPr/>
        <p:txBody>
          <a:bodyPr/>
          <a:lstStyle/>
          <a:p>
            <a:r>
              <a:rPr lang="en-US" dirty="0" err="1"/>
              <a:t>Delor’s</a:t>
            </a:r>
            <a:r>
              <a:rPr lang="en-US" dirty="0"/>
              <a:t> Four Pillars of Education (1996)</a:t>
            </a:r>
          </a:p>
        </p:txBody>
      </p:sp>
      <p:sp>
        <p:nvSpPr>
          <p:cNvPr id="3" name="Content Placeholder 2">
            <a:extLst>
              <a:ext uri="{FF2B5EF4-FFF2-40B4-BE49-F238E27FC236}">
                <a16:creationId xmlns:a16="http://schemas.microsoft.com/office/drawing/2014/main" xmlns="" id="{1C927449-D0E2-6D49-8B7E-CD6D9580770E}"/>
              </a:ext>
            </a:extLst>
          </p:cNvPr>
          <p:cNvSpPr>
            <a:spLocks noGrp="1"/>
          </p:cNvSpPr>
          <p:nvPr>
            <p:ph idx="1"/>
          </p:nvPr>
        </p:nvSpPr>
        <p:spPr>
          <a:xfrm>
            <a:off x="818712" y="2222287"/>
            <a:ext cx="10554574" cy="4135651"/>
          </a:xfrm>
        </p:spPr>
        <p:txBody>
          <a:bodyPr>
            <a:normAutofit lnSpcReduction="10000"/>
          </a:bodyPr>
          <a:lstStyle/>
          <a:p>
            <a:pPr marL="0" indent="0">
              <a:buNone/>
            </a:pPr>
            <a:endParaRPr lang="en-US" sz="2800" dirty="0"/>
          </a:p>
          <a:p>
            <a:pPr marL="0" indent="0">
              <a:buNone/>
            </a:pPr>
            <a:r>
              <a:rPr lang="en-US" sz="2800" dirty="0" err="1"/>
              <a:t>Delor</a:t>
            </a:r>
            <a:r>
              <a:rPr lang="en-US" sz="2800" dirty="0"/>
              <a:t> defines four roles of education:</a:t>
            </a:r>
          </a:p>
          <a:p>
            <a:pPr lvl="1"/>
            <a:r>
              <a:rPr lang="en-US" sz="2600" b="1" dirty="0"/>
              <a:t>Learning to know- </a:t>
            </a:r>
            <a:r>
              <a:rPr lang="en-US" sz="2600" dirty="0"/>
              <a:t>about the world the child is in</a:t>
            </a:r>
          </a:p>
          <a:p>
            <a:pPr lvl="1"/>
            <a:r>
              <a:rPr lang="en-US" sz="2600" b="1" dirty="0"/>
              <a:t>Learning to do</a:t>
            </a:r>
            <a:r>
              <a:rPr lang="en-US" sz="2600" dirty="0"/>
              <a:t>: what needs to be done for living</a:t>
            </a:r>
          </a:p>
          <a:p>
            <a:pPr lvl="1"/>
            <a:r>
              <a:rPr lang="en-US" sz="2600" b="1" dirty="0"/>
              <a:t>Learning to be</a:t>
            </a:r>
            <a:r>
              <a:rPr lang="en-US" sz="2600" dirty="0"/>
              <a:t>: take a role of responsible citizen with self-esteem</a:t>
            </a:r>
          </a:p>
          <a:p>
            <a:pPr lvl="1"/>
            <a:r>
              <a:rPr lang="en-US" sz="2600" b="1" dirty="0"/>
              <a:t>Learning to live together</a:t>
            </a:r>
            <a:r>
              <a:rPr lang="en-US" sz="2600" dirty="0"/>
              <a:t>: ability to develop friendly relationship with others</a:t>
            </a:r>
          </a:p>
          <a:p>
            <a:endParaRPr lang="en-US" dirty="0"/>
          </a:p>
          <a:p>
            <a:endParaRPr lang="en-US" dirty="0"/>
          </a:p>
        </p:txBody>
      </p:sp>
      <p:sp>
        <p:nvSpPr>
          <p:cNvPr id="4" name="Slide Number Placeholder 3"/>
          <p:cNvSpPr>
            <a:spLocks noGrp="1"/>
          </p:cNvSpPr>
          <p:nvPr>
            <p:ph type="sldNum" sz="quarter" idx="12"/>
          </p:nvPr>
        </p:nvSpPr>
        <p:spPr/>
        <p:txBody>
          <a:bodyPr/>
          <a:lstStyle/>
          <a:p>
            <a:fld id="{367A6985-FEA1-5F4C-9585-B94CEE5F9B64}" type="slidenum">
              <a:rPr lang="en-US" smtClean="0"/>
              <a:t>7</a:t>
            </a:fld>
            <a:endParaRPr lang="en-US"/>
          </a:p>
        </p:txBody>
      </p:sp>
    </p:spTree>
    <p:extLst>
      <p:ext uri="{BB962C8B-B14F-4D97-AF65-F5344CB8AC3E}">
        <p14:creationId xmlns:p14="http://schemas.microsoft.com/office/powerpoint/2010/main" val="3500639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B6DF70-946D-A348-A88C-F106AA490C17}"/>
              </a:ext>
            </a:extLst>
          </p:cNvPr>
          <p:cNvSpPr>
            <a:spLocks noGrp="1"/>
          </p:cNvSpPr>
          <p:nvPr>
            <p:ph type="title"/>
          </p:nvPr>
        </p:nvSpPr>
        <p:spPr>
          <a:xfrm>
            <a:off x="171449" y="447188"/>
            <a:ext cx="11744325" cy="810112"/>
          </a:xfrm>
        </p:spPr>
        <p:txBody>
          <a:bodyPr/>
          <a:lstStyle/>
          <a:p>
            <a:pPr algn="ctr"/>
            <a:r>
              <a:rPr lang="en-US" sz="3200" dirty="0"/>
              <a:t>Life Skills are Cross-cutting in all Sectors of Education</a:t>
            </a:r>
          </a:p>
        </p:txBody>
      </p:sp>
      <p:sp>
        <p:nvSpPr>
          <p:cNvPr id="3" name="Content Placeholder 2">
            <a:extLst>
              <a:ext uri="{FF2B5EF4-FFF2-40B4-BE49-F238E27FC236}">
                <a16:creationId xmlns:a16="http://schemas.microsoft.com/office/drawing/2014/main" xmlns="" id="{18C4049D-4F19-6C46-8F7B-161B0BF5EED2}"/>
              </a:ext>
            </a:extLst>
          </p:cNvPr>
          <p:cNvSpPr>
            <a:spLocks noGrp="1"/>
          </p:cNvSpPr>
          <p:nvPr>
            <p:ph idx="1"/>
          </p:nvPr>
        </p:nvSpPr>
        <p:spPr>
          <a:xfrm>
            <a:off x="574766" y="2143125"/>
            <a:ext cx="11103428" cy="4466681"/>
          </a:xfrm>
        </p:spPr>
        <p:txBody>
          <a:bodyPr>
            <a:normAutofit fontScale="40000" lnSpcReduction="20000"/>
          </a:bodyPr>
          <a:lstStyle/>
          <a:p>
            <a:pPr marL="0" indent="0">
              <a:buNone/>
            </a:pPr>
            <a:r>
              <a:rPr lang="en-US" sz="6000" b="1" dirty="0"/>
              <a:t>Non-formal Education</a:t>
            </a:r>
          </a:p>
          <a:p>
            <a:pPr marL="0" indent="0">
              <a:buNone/>
            </a:pPr>
            <a:r>
              <a:rPr lang="en-US" sz="6000" dirty="0"/>
              <a:t>Life skills have always been an essential part of it. As literacy without life skill is meaningless</a:t>
            </a:r>
          </a:p>
          <a:p>
            <a:pPr marL="0" indent="0">
              <a:buNone/>
            </a:pPr>
            <a:r>
              <a:rPr lang="en-US" sz="6000" b="1" dirty="0"/>
              <a:t>Special education</a:t>
            </a:r>
          </a:p>
          <a:p>
            <a:pPr marL="0" indent="0">
              <a:buNone/>
            </a:pPr>
            <a:r>
              <a:rPr lang="en-US" sz="6000" dirty="0"/>
              <a:t>Children with special needs have limited social interaction because of multiple forms of impairment. They need to learn life skills for daily life.</a:t>
            </a:r>
          </a:p>
          <a:p>
            <a:pPr marL="0" indent="0">
              <a:buNone/>
            </a:pPr>
            <a:r>
              <a:rPr lang="en-US" sz="6000" b="1" dirty="0"/>
              <a:t>Vocational education</a:t>
            </a:r>
          </a:p>
          <a:p>
            <a:pPr marL="0" indent="0">
              <a:buNone/>
            </a:pPr>
            <a:r>
              <a:rPr lang="en-US" sz="6000" dirty="0"/>
              <a:t>Vocational education are enriched with life skills in order to make it more humanistic</a:t>
            </a:r>
          </a:p>
          <a:p>
            <a:pPr marL="0" indent="0">
              <a:buNone/>
            </a:pPr>
            <a:r>
              <a:rPr lang="en-US" sz="6000" b="1" dirty="0"/>
              <a:t>General Education</a:t>
            </a:r>
          </a:p>
          <a:p>
            <a:pPr marL="0" indent="0">
              <a:buNone/>
            </a:pPr>
            <a:r>
              <a:rPr lang="en-US" sz="6000" dirty="0"/>
              <a:t>General/ Liberal education cannot be removed from life needs</a:t>
            </a:r>
          </a:p>
          <a:p>
            <a:endParaRPr lang="en-US" dirty="0"/>
          </a:p>
        </p:txBody>
      </p:sp>
      <p:sp>
        <p:nvSpPr>
          <p:cNvPr id="4" name="Slide Number Placeholder 3"/>
          <p:cNvSpPr>
            <a:spLocks noGrp="1"/>
          </p:cNvSpPr>
          <p:nvPr>
            <p:ph type="sldNum" sz="quarter" idx="12"/>
          </p:nvPr>
        </p:nvSpPr>
        <p:spPr/>
        <p:txBody>
          <a:bodyPr/>
          <a:lstStyle/>
          <a:p>
            <a:fld id="{367A6985-FEA1-5F4C-9585-B94CEE5F9B64}" type="slidenum">
              <a:rPr lang="en-US" smtClean="0"/>
              <a:t>8</a:t>
            </a:fld>
            <a:endParaRPr lang="en-US"/>
          </a:p>
        </p:txBody>
      </p:sp>
    </p:spTree>
    <p:extLst>
      <p:ext uri="{BB962C8B-B14F-4D97-AF65-F5344CB8AC3E}">
        <p14:creationId xmlns:p14="http://schemas.microsoft.com/office/powerpoint/2010/main" val="4072313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88CC22-70F0-E741-A32E-7553D413A38B}"/>
              </a:ext>
            </a:extLst>
          </p:cNvPr>
          <p:cNvSpPr>
            <a:spLocks noGrp="1"/>
          </p:cNvSpPr>
          <p:nvPr>
            <p:ph type="title"/>
          </p:nvPr>
        </p:nvSpPr>
        <p:spPr/>
        <p:txBody>
          <a:bodyPr/>
          <a:lstStyle/>
          <a:p>
            <a:r>
              <a:rPr lang="en-US" dirty="0"/>
              <a:t>The Miss fits: Just think about them?</a:t>
            </a:r>
          </a:p>
        </p:txBody>
      </p:sp>
      <p:sp>
        <p:nvSpPr>
          <p:cNvPr id="3" name="Content Placeholder 2">
            <a:extLst>
              <a:ext uri="{FF2B5EF4-FFF2-40B4-BE49-F238E27FC236}">
                <a16:creationId xmlns:a16="http://schemas.microsoft.com/office/drawing/2014/main" xmlns="" id="{8E3CC28E-88D2-9245-8A99-1D5DB39F6676}"/>
              </a:ext>
            </a:extLst>
          </p:cNvPr>
          <p:cNvSpPr>
            <a:spLocks noGrp="1"/>
          </p:cNvSpPr>
          <p:nvPr>
            <p:ph idx="1"/>
          </p:nvPr>
        </p:nvSpPr>
        <p:spPr/>
        <p:txBody>
          <a:bodyPr>
            <a:normAutofit/>
          </a:bodyPr>
          <a:lstStyle/>
          <a:p>
            <a:pPr marL="0" indent="0">
              <a:buNone/>
            </a:pPr>
            <a:r>
              <a:rPr lang="en-US" sz="2800" dirty="0"/>
              <a:t>What does it take to thrive in a world with HIV and AIDS, conflict and violence, gender, ethnic and other kinds of discrimination, disasters and emergencies, poverty, homelessness, hunger? And if you struggle with such burdens as a child or young person, what kind of adult do you become?</a:t>
            </a:r>
          </a:p>
        </p:txBody>
      </p:sp>
      <p:sp>
        <p:nvSpPr>
          <p:cNvPr id="4" name="Slide Number Placeholder 3"/>
          <p:cNvSpPr>
            <a:spLocks noGrp="1"/>
          </p:cNvSpPr>
          <p:nvPr>
            <p:ph type="sldNum" sz="quarter" idx="12"/>
          </p:nvPr>
        </p:nvSpPr>
        <p:spPr/>
        <p:txBody>
          <a:bodyPr/>
          <a:lstStyle/>
          <a:p>
            <a:fld id="{367A6985-FEA1-5F4C-9585-B94CEE5F9B64}" type="slidenum">
              <a:rPr lang="en-US" smtClean="0"/>
              <a:t>9</a:t>
            </a:fld>
            <a:endParaRPr lang="en-US"/>
          </a:p>
        </p:txBody>
      </p:sp>
    </p:spTree>
    <p:extLst>
      <p:ext uri="{BB962C8B-B14F-4D97-AF65-F5344CB8AC3E}">
        <p14:creationId xmlns:p14="http://schemas.microsoft.com/office/powerpoint/2010/main" val="6425998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{CCC41164-604A-F047-BDCF-C96A9B43ABB8}tf10001121</Template>
  <TotalTime>629</TotalTime>
  <Words>1393</Words>
  <Application>Microsoft Office PowerPoint</Application>
  <PresentationFormat>Custom</PresentationFormat>
  <Paragraphs>111</Paragraphs>
  <Slides>16</Slides>
  <Notes>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Quotable</vt:lpstr>
      <vt:lpstr>Prof. Dr. Abdul Hameed  Dean, School of Advance Studies University of Management and Technology, Lahore </vt:lpstr>
      <vt:lpstr>Profile</vt:lpstr>
      <vt:lpstr>UNICEF DEFINITION</vt:lpstr>
      <vt:lpstr>Life skills as a Range of Competencies</vt:lpstr>
      <vt:lpstr>Semantic controversies on the use of “skills”</vt:lpstr>
      <vt:lpstr>Five Contexts That Define Life Skills</vt:lpstr>
      <vt:lpstr>Delor’s Four Pillars of Education (1996)</vt:lpstr>
      <vt:lpstr>Life Skills are Cross-cutting in all Sectors of Education</vt:lpstr>
      <vt:lpstr>The Miss fits: Just think about them?</vt:lpstr>
      <vt:lpstr>Setting the Context: The Left Behind</vt:lpstr>
      <vt:lpstr>PowerPoint Presentation</vt:lpstr>
      <vt:lpstr>Inclusive Education is Education of All, Not About All</vt:lpstr>
      <vt:lpstr>Taking up the burden</vt:lpstr>
      <vt:lpstr>Implications for teacher education</vt:lpstr>
      <vt:lpstr>The Way Forward </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for Life Skills</dc:title>
  <dc:creator>Microsoft Office User</dc:creator>
  <cp:lastModifiedBy>IIUI</cp:lastModifiedBy>
  <cp:revision>53</cp:revision>
  <cp:lastPrinted>2018-04-11T10:14:45Z</cp:lastPrinted>
  <dcterms:created xsi:type="dcterms:W3CDTF">2018-04-08T09:52:34Z</dcterms:created>
  <dcterms:modified xsi:type="dcterms:W3CDTF">2018-06-01T05:23:37Z</dcterms:modified>
</cp:coreProperties>
</file>