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sldIdLst>
    <p:sldId id="256" r:id="rId3"/>
    <p:sldId id="315" r:id="rId4"/>
    <p:sldId id="275" r:id="rId5"/>
    <p:sldId id="257" r:id="rId6"/>
    <p:sldId id="303" r:id="rId7"/>
    <p:sldId id="305" r:id="rId8"/>
    <p:sldId id="304" r:id="rId9"/>
    <p:sldId id="280" r:id="rId10"/>
    <p:sldId id="307" r:id="rId11"/>
    <p:sldId id="313" r:id="rId12"/>
    <p:sldId id="314" r:id="rId13"/>
    <p:sldId id="306" r:id="rId14"/>
    <p:sldId id="308" r:id="rId15"/>
    <p:sldId id="297" r:id="rId16"/>
    <p:sldId id="298" r:id="rId17"/>
    <p:sldId id="296" r:id="rId18"/>
    <p:sldId id="299" r:id="rId19"/>
    <p:sldId id="300" r:id="rId20"/>
    <p:sldId id="289" r:id="rId21"/>
    <p:sldId id="301" r:id="rId22"/>
    <p:sldId id="302" r:id="rId23"/>
    <p:sldId id="311" r:id="rId24"/>
    <p:sldId id="310" r:id="rId25"/>
    <p:sldId id="312" r:id="rId26"/>
    <p:sldId id="267" r:id="rId27"/>
    <p:sldId id="293"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124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BF2080-4F32-4DF4-BD28-C33158DF5421}"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2599BE5E-3663-4271-910F-697994C0883C}">
      <dgm:prSet custT="1"/>
      <dgm:spPr/>
      <dgm:t>
        <a:bodyPr/>
        <a:lstStyle/>
        <a:p>
          <a:pPr algn="ctr" rtl="0"/>
          <a:r>
            <a:rPr lang="en-US" sz="3600" b="1" dirty="0" smtClean="0">
              <a:solidFill>
                <a:srgbClr val="FFFF00"/>
              </a:solidFill>
            </a:rPr>
            <a:t>Central Argument </a:t>
          </a:r>
          <a:endParaRPr lang="en-US" sz="3600" b="1" dirty="0">
            <a:solidFill>
              <a:srgbClr val="FFFF00"/>
            </a:solidFill>
          </a:endParaRPr>
        </a:p>
      </dgm:t>
    </dgm:pt>
    <dgm:pt modelId="{5437E80A-4BE7-4874-9E30-1D3E70BC2D18}" type="parTrans" cxnId="{7022CCB0-9652-4563-ADBA-48C158AC8E2A}">
      <dgm:prSet/>
      <dgm:spPr/>
      <dgm:t>
        <a:bodyPr/>
        <a:lstStyle/>
        <a:p>
          <a:endParaRPr lang="en-US"/>
        </a:p>
      </dgm:t>
    </dgm:pt>
    <dgm:pt modelId="{8874B27C-2FB6-4830-848E-B5BD0913C172}" type="sibTrans" cxnId="{7022CCB0-9652-4563-ADBA-48C158AC8E2A}">
      <dgm:prSet/>
      <dgm:spPr/>
      <dgm:t>
        <a:bodyPr/>
        <a:lstStyle/>
        <a:p>
          <a:endParaRPr lang="en-US"/>
        </a:p>
      </dgm:t>
    </dgm:pt>
    <dgm:pt modelId="{ED06BFD5-D098-4193-A6DC-27986FFF48A4}" type="pres">
      <dgm:prSet presAssocID="{25BF2080-4F32-4DF4-BD28-C33158DF5421}" presName="linear" presStyleCnt="0">
        <dgm:presLayoutVars>
          <dgm:animLvl val="lvl"/>
          <dgm:resizeHandles val="exact"/>
        </dgm:presLayoutVars>
      </dgm:prSet>
      <dgm:spPr/>
      <dgm:t>
        <a:bodyPr/>
        <a:lstStyle/>
        <a:p>
          <a:endParaRPr lang="en-US"/>
        </a:p>
      </dgm:t>
    </dgm:pt>
    <dgm:pt modelId="{E3CD702D-6578-45C4-915A-29354C00E6D7}" type="pres">
      <dgm:prSet presAssocID="{2599BE5E-3663-4271-910F-697994C0883C}" presName="parentText" presStyleLbl="node1" presStyleIdx="0" presStyleCnt="1">
        <dgm:presLayoutVars>
          <dgm:chMax val="0"/>
          <dgm:bulletEnabled val="1"/>
        </dgm:presLayoutVars>
      </dgm:prSet>
      <dgm:spPr/>
      <dgm:t>
        <a:bodyPr/>
        <a:lstStyle/>
        <a:p>
          <a:endParaRPr lang="en-US"/>
        </a:p>
      </dgm:t>
    </dgm:pt>
  </dgm:ptLst>
  <dgm:cxnLst>
    <dgm:cxn modelId="{FC6EC714-91F1-4DB3-ABB4-5CEDEA303AB4}" type="presOf" srcId="{25BF2080-4F32-4DF4-BD28-C33158DF5421}" destId="{ED06BFD5-D098-4193-A6DC-27986FFF48A4}" srcOrd="0" destOrd="0" presId="urn:microsoft.com/office/officeart/2005/8/layout/vList2"/>
    <dgm:cxn modelId="{0853BC3E-5C7C-4A04-A3A4-FC7183E53D02}" type="presOf" srcId="{2599BE5E-3663-4271-910F-697994C0883C}" destId="{E3CD702D-6578-45C4-915A-29354C00E6D7}" srcOrd="0" destOrd="0" presId="urn:microsoft.com/office/officeart/2005/8/layout/vList2"/>
    <dgm:cxn modelId="{7022CCB0-9652-4563-ADBA-48C158AC8E2A}" srcId="{25BF2080-4F32-4DF4-BD28-C33158DF5421}" destId="{2599BE5E-3663-4271-910F-697994C0883C}" srcOrd="0" destOrd="0" parTransId="{5437E80A-4BE7-4874-9E30-1D3E70BC2D18}" sibTransId="{8874B27C-2FB6-4830-848E-B5BD0913C172}"/>
    <dgm:cxn modelId="{0C722A21-731C-41F8-9F4D-A2A047EDA258}" type="presParOf" srcId="{ED06BFD5-D098-4193-A6DC-27986FFF48A4}" destId="{E3CD702D-6578-45C4-915A-29354C00E6D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tyle>
          <a:lnRef idx="1">
            <a:schemeClr val="accent1"/>
          </a:lnRef>
          <a:fillRef idx="3">
            <a:schemeClr val="accent1"/>
          </a:fillRef>
          <a:effectRef idx="2">
            <a:schemeClr val="accent1"/>
          </a:effectRef>
          <a:fontRef idx="minor">
            <a:schemeClr val="lt1"/>
          </a:fontRef>
        </dgm:style>
      </dgm:prSet>
      <dgm:spPr/>
      <dgm:t>
        <a:bodyPr/>
        <a:lstStyle/>
        <a:p>
          <a:pPr algn="just" rtl="0"/>
          <a:r>
            <a:rPr lang="en-GB" b="1" i="1" dirty="0" smtClean="0">
              <a:solidFill>
                <a:srgbClr val="FFFF00"/>
              </a:solidFill>
            </a:rPr>
            <a:t>“We must earnestly bring our educational policy and programme on the lines suited to the genius of our people, consonant with our history and culture, with regard to the modern conditions and vast developments that have taken place all over the world. There is an immediate and urgent need for training our people in scientific and technical education in order to build up our future economic life and we should see that our people undertake science, commerce, trade and particularly well-planned industries. But do not forget that we have to compete with the world which is moving very fast in this direction.”</a:t>
          </a:r>
        </a:p>
        <a:p>
          <a:pPr algn="just" rtl="0"/>
          <a:endParaRPr lang="en-GB" b="1" i="1" dirty="0" smtClean="0">
            <a:solidFill>
              <a:srgbClr val="FFFF00"/>
            </a:solidFill>
          </a:endParaRPr>
        </a:p>
        <a:p>
          <a:pPr algn="just" rtl="0"/>
          <a:r>
            <a:rPr lang="en-GB" b="1" i="1" dirty="0" smtClean="0"/>
            <a:t>                                               Quaid-e-</a:t>
          </a:r>
          <a:r>
            <a:rPr lang="en-GB" b="1" i="1" dirty="0" err="1" smtClean="0"/>
            <a:t>Azam</a:t>
          </a:r>
          <a:r>
            <a:rPr lang="en-GB" b="1" i="1" dirty="0" smtClean="0"/>
            <a:t> </a:t>
          </a:r>
          <a:r>
            <a:rPr lang="en-GB" b="1" i="1" dirty="0" err="1" smtClean="0"/>
            <a:t>Muahmmad</a:t>
          </a:r>
          <a:r>
            <a:rPr lang="en-GB" b="1" i="1" dirty="0" smtClean="0"/>
            <a:t> Ali Jinnah</a:t>
          </a:r>
          <a:endParaRPr lang="en-US"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138495">
        <dgm:presLayoutVars>
          <dgm:chMax val="0"/>
          <dgm:bulletEnabled val="1"/>
        </dgm:presLayoutVars>
      </dgm:prSet>
      <dgm:spPr/>
      <dgm:t>
        <a:bodyPr/>
        <a:lstStyle/>
        <a:p>
          <a:endParaRPr lang="en-US"/>
        </a:p>
      </dgm:t>
    </dgm:pt>
  </dgm:ptLst>
  <dgm:cxnLst>
    <dgm:cxn modelId="{D2491814-EE24-45DA-9D88-E803B8DC7CC7}" srcId="{1B39C0AE-3372-4202-B9F1-EC78167282C5}" destId="{428A6294-2DA4-400A-8EF1-2DB48FC15DC4}" srcOrd="0" destOrd="0" parTransId="{0284E37A-81AA-4A36-AF98-24AFCD89F7E0}" sibTransId="{B89BAFFF-3807-41BD-81DA-0E383F0F071D}"/>
    <dgm:cxn modelId="{EC6A4FE3-A907-48A2-8A81-B0885ABFDE9D}" type="presOf" srcId="{1B39C0AE-3372-4202-B9F1-EC78167282C5}" destId="{9B78B243-D5B6-4690-8D48-1B60EFA3BBD8}" srcOrd="0" destOrd="0" presId="urn:microsoft.com/office/officeart/2005/8/layout/vList2"/>
    <dgm:cxn modelId="{A8FD5B97-549F-4BED-AF32-AC296305E533}" type="presOf" srcId="{428A6294-2DA4-400A-8EF1-2DB48FC15DC4}" destId="{A3C04CE0-3F5C-4C9B-A0A9-D38FE58292AD}" srcOrd="0" destOrd="0" presId="urn:microsoft.com/office/officeart/2005/8/layout/vList2"/>
    <dgm:cxn modelId="{76FD6B0F-5520-4216-9943-6B7033581654}"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tyle>
          <a:lnRef idx="1">
            <a:schemeClr val="accent1"/>
          </a:lnRef>
          <a:fillRef idx="3">
            <a:schemeClr val="accent1"/>
          </a:fillRef>
          <a:effectRef idx="2">
            <a:schemeClr val="accent1"/>
          </a:effectRef>
          <a:fontRef idx="minor">
            <a:schemeClr val="lt1"/>
          </a:fontRef>
        </dgm:style>
      </dgm:prSet>
      <dgm:spPr/>
      <dgm:t>
        <a:bodyPr/>
        <a:lstStyle/>
        <a:p>
          <a:pPr algn="just" rtl="0"/>
          <a:r>
            <a:rPr lang="en-GB" b="1" dirty="0" smtClean="0"/>
            <a:t>A national educational curriculum takes into considerations;</a:t>
          </a:r>
        </a:p>
        <a:p>
          <a:pPr algn="l" rtl="0"/>
          <a:endParaRPr lang="en-GB" b="1" dirty="0" smtClean="0"/>
        </a:p>
        <a:p>
          <a:pPr algn="l" rtl="0"/>
          <a:r>
            <a:rPr lang="en-GB" b="1" dirty="0" smtClean="0">
              <a:solidFill>
                <a:srgbClr val="FFC000"/>
              </a:solidFill>
            </a:rPr>
            <a:t>Aspiration of society</a:t>
          </a:r>
        </a:p>
        <a:p>
          <a:pPr algn="l" rtl="0"/>
          <a:r>
            <a:rPr lang="en-GB" b="1" dirty="0" smtClean="0"/>
            <a:t>National interests</a:t>
          </a:r>
        </a:p>
        <a:p>
          <a:pPr algn="l" rtl="0"/>
          <a:r>
            <a:rPr lang="en-GB" b="1" dirty="0" smtClean="0">
              <a:solidFill>
                <a:srgbClr val="FFFF00"/>
              </a:solidFill>
            </a:rPr>
            <a:t>Ideological basis of a nation</a:t>
          </a:r>
        </a:p>
        <a:p>
          <a:pPr algn="l" rtl="0"/>
          <a:r>
            <a:rPr lang="en-GB" b="1" dirty="0" smtClean="0"/>
            <a:t>The elements of national power </a:t>
          </a:r>
          <a:endParaRPr lang="en-US" b="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138495">
        <dgm:presLayoutVars>
          <dgm:chMax val="0"/>
          <dgm:bulletEnabled val="1"/>
        </dgm:presLayoutVars>
      </dgm:prSet>
      <dgm:spPr/>
      <dgm:t>
        <a:bodyPr/>
        <a:lstStyle/>
        <a:p>
          <a:endParaRPr lang="en-US"/>
        </a:p>
      </dgm:t>
    </dgm:pt>
  </dgm:ptLst>
  <dgm:cxnLst>
    <dgm:cxn modelId="{D2491814-EE24-45DA-9D88-E803B8DC7CC7}" srcId="{1B39C0AE-3372-4202-B9F1-EC78167282C5}" destId="{428A6294-2DA4-400A-8EF1-2DB48FC15DC4}" srcOrd="0" destOrd="0" parTransId="{0284E37A-81AA-4A36-AF98-24AFCD89F7E0}" sibTransId="{B89BAFFF-3807-41BD-81DA-0E383F0F071D}"/>
    <dgm:cxn modelId="{D019C555-3403-43D2-A381-F8FF297CE596}" type="presOf" srcId="{1B39C0AE-3372-4202-B9F1-EC78167282C5}" destId="{9B78B243-D5B6-4690-8D48-1B60EFA3BBD8}" srcOrd="0" destOrd="0" presId="urn:microsoft.com/office/officeart/2005/8/layout/vList2"/>
    <dgm:cxn modelId="{42151F8A-1A23-401B-8099-D5468B3977F6}" type="presOf" srcId="{428A6294-2DA4-400A-8EF1-2DB48FC15DC4}" destId="{A3C04CE0-3F5C-4C9B-A0A9-D38FE58292AD}" srcOrd="0" destOrd="0" presId="urn:microsoft.com/office/officeart/2005/8/layout/vList2"/>
    <dgm:cxn modelId="{70048DC3-C9FE-4D09-A576-C293491C48AB}"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DA45E33-3301-4B67-950A-1F56E2DD5471}">
      <dgm:prSet/>
      <dgm:spPr/>
      <dgm:t>
        <a:bodyPr/>
        <a:lstStyle/>
        <a:p>
          <a:pPr algn="just" rtl="0"/>
          <a:r>
            <a:rPr lang="en-GB" b="1" dirty="0" smtClean="0">
              <a:latin typeface="Arial" pitchFamily="34" charset="0"/>
              <a:cs typeface="Arial" pitchFamily="34" charset="0"/>
            </a:rPr>
            <a:t>Apart from taking into account the national aspirations, in the era of globalization, an academic curriculum has to be in line with global academic standards</a:t>
          </a:r>
          <a:endParaRPr lang="en-US" b="1" dirty="0">
            <a:latin typeface="Arial" pitchFamily="34" charset="0"/>
            <a:cs typeface="Arial" pitchFamily="34" charset="0"/>
          </a:endParaRPr>
        </a:p>
      </dgm:t>
    </dgm:pt>
    <dgm:pt modelId="{D3A15965-4422-4DC9-8A03-04DCB7795C9B}" type="parTrans" cxnId="{33942AAA-6E45-4246-90DB-2D23A9874AA4}">
      <dgm:prSet/>
      <dgm:spPr/>
      <dgm:t>
        <a:bodyPr/>
        <a:lstStyle/>
        <a:p>
          <a:endParaRPr lang="en-US"/>
        </a:p>
      </dgm:t>
    </dgm:pt>
    <dgm:pt modelId="{5535EB78-F775-4B65-8993-3D7D08EDE805}" type="sibTrans" cxnId="{33942AAA-6E45-4246-90DB-2D23A9874AA4}">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BEBBB8B0-740F-41AA-BEE1-6D0062A06377}" type="pres">
      <dgm:prSet presAssocID="{DDA45E33-3301-4B67-950A-1F56E2DD5471}" presName="parentText" presStyleLbl="node1" presStyleIdx="0" presStyleCnt="1" custScaleY="55918">
        <dgm:presLayoutVars>
          <dgm:chMax val="0"/>
          <dgm:bulletEnabled val="1"/>
        </dgm:presLayoutVars>
      </dgm:prSet>
      <dgm:spPr/>
      <dgm:t>
        <a:bodyPr/>
        <a:lstStyle/>
        <a:p>
          <a:endParaRPr lang="en-US"/>
        </a:p>
      </dgm:t>
    </dgm:pt>
  </dgm:ptLst>
  <dgm:cxnLst>
    <dgm:cxn modelId="{589A49FA-830C-46B2-BE69-FC32BA324E98}" type="presOf" srcId="{DDA45E33-3301-4B67-950A-1F56E2DD5471}" destId="{BEBBB8B0-740F-41AA-BEE1-6D0062A06377}" srcOrd="0" destOrd="0" presId="urn:microsoft.com/office/officeart/2005/8/layout/vList2"/>
    <dgm:cxn modelId="{8D598BF8-E134-48B4-B942-A35E4183EB5B}" type="presOf" srcId="{1B39C0AE-3372-4202-B9F1-EC78167282C5}" destId="{9B78B243-D5B6-4690-8D48-1B60EFA3BBD8}" srcOrd="0" destOrd="0" presId="urn:microsoft.com/office/officeart/2005/8/layout/vList2"/>
    <dgm:cxn modelId="{33942AAA-6E45-4246-90DB-2D23A9874AA4}" srcId="{1B39C0AE-3372-4202-B9F1-EC78167282C5}" destId="{DDA45E33-3301-4B67-950A-1F56E2DD5471}" srcOrd="0" destOrd="0" parTransId="{D3A15965-4422-4DC9-8A03-04DCB7795C9B}" sibTransId="{5535EB78-F775-4B65-8993-3D7D08EDE805}"/>
    <dgm:cxn modelId="{79B13EF2-0D79-4172-9270-06F95CCF6FA2}" type="presParOf" srcId="{9B78B243-D5B6-4690-8D48-1B60EFA3BBD8}" destId="{BEBBB8B0-740F-41AA-BEE1-6D0062A0637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pPr/>
      <dgm:t>
        <a:bodyPr/>
        <a:lstStyle/>
        <a:p>
          <a:pPr algn="just" rtl="0"/>
          <a:r>
            <a:rPr lang="en-GB" b="1" dirty="0" smtClean="0">
              <a:solidFill>
                <a:srgbClr val="FFFF00"/>
              </a:solidFill>
            </a:rPr>
            <a:t>In order to remain relevant, curriculum must have the capacity to benefit from the new developments, taking place at international level, particularly the technological advancement and their practical applications</a:t>
          </a:r>
          <a:endParaRPr lang="en-US" b="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7D458C7B-F675-47AA-8EB2-3143EEE0F753}">
      <dgm:prSet/>
      <dgm:spPr/>
      <dgm:t>
        <a:bodyPr/>
        <a:lstStyle/>
        <a:p>
          <a:pPr algn="just"/>
          <a:r>
            <a:rPr lang="en-GB" b="1" dirty="0" smtClean="0"/>
            <a:t>This leads the students to work towards personal growth through understanding of the values of solidarity and social justice, providing formal qualifications and employability</a:t>
          </a:r>
          <a:endParaRPr lang="en-GB" b="1" dirty="0"/>
        </a:p>
      </dgm:t>
    </dgm:pt>
    <dgm:pt modelId="{99B70ABD-EB22-4B13-A655-794FE3BBC987}" type="parTrans" cxnId="{B0B2FCA9-2963-49F1-9D7D-9CE460DB1CC9}">
      <dgm:prSet/>
      <dgm:spPr/>
      <dgm:t>
        <a:bodyPr/>
        <a:lstStyle/>
        <a:p>
          <a:endParaRPr lang="en-GB"/>
        </a:p>
      </dgm:t>
    </dgm:pt>
    <dgm:pt modelId="{7CF79AE6-63A4-408A-B2CA-6B7757E64BCD}" type="sibTrans" cxnId="{B0B2FCA9-2963-49F1-9D7D-9CE460DB1CC9}">
      <dgm:prSet/>
      <dgm:spPr/>
      <dgm:t>
        <a:bodyPr/>
        <a:lstStyle/>
        <a:p>
          <a:endParaRPr lang="en-GB"/>
        </a:p>
      </dgm:t>
    </dgm:pt>
    <dgm:pt modelId="{6152E892-59DE-46D1-A2DF-D3014E02360F}">
      <dgm:prSet>
        <dgm:style>
          <a:lnRef idx="3">
            <a:schemeClr val="lt1"/>
          </a:lnRef>
          <a:fillRef idx="1">
            <a:schemeClr val="accent2"/>
          </a:fillRef>
          <a:effectRef idx="1">
            <a:schemeClr val="accent2"/>
          </a:effectRef>
          <a:fontRef idx="minor">
            <a:schemeClr val="lt1"/>
          </a:fontRef>
        </dgm:style>
      </dgm:prSet>
      <dgm:spPr/>
      <dgm:t>
        <a:bodyPr/>
        <a:lstStyle/>
        <a:p>
          <a:pPr algn="just"/>
          <a:r>
            <a:rPr lang="en-GB" b="1" dirty="0">
              <a:solidFill>
                <a:srgbClr val="FFFF00"/>
              </a:solidFill>
            </a:rPr>
            <a:t>National curriculum facilitates learning in an environment that captures diversity and </a:t>
          </a:r>
          <a:r>
            <a:rPr lang="en-GB" b="1" dirty="0" smtClean="0">
              <a:solidFill>
                <a:srgbClr val="FFFF00"/>
              </a:solidFill>
            </a:rPr>
            <a:t>inclusiveness  </a:t>
          </a:r>
          <a:endParaRPr lang="en-GB" b="1" dirty="0">
            <a:solidFill>
              <a:srgbClr val="FFFF00"/>
            </a:solidFill>
          </a:endParaRPr>
        </a:p>
      </dgm:t>
    </dgm:pt>
    <dgm:pt modelId="{C2EB6A19-6339-43FA-9303-6906FBD72831}" type="parTrans" cxnId="{E407D477-2A29-4A9B-8A32-2B8E60460F95}">
      <dgm:prSet/>
      <dgm:spPr/>
      <dgm:t>
        <a:bodyPr/>
        <a:lstStyle/>
        <a:p>
          <a:endParaRPr lang="en-GB"/>
        </a:p>
      </dgm:t>
    </dgm:pt>
    <dgm:pt modelId="{C190D805-DB78-4308-AF6C-230AC7C2AFD5}" type="sibTrans" cxnId="{E407D477-2A29-4A9B-8A32-2B8E60460F95}">
      <dgm:prSet/>
      <dgm:spPr/>
      <dgm:t>
        <a:bodyPr/>
        <a:lstStyle/>
        <a:p>
          <a:endParaRPr lang="en-GB"/>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3" custScaleY="138495">
        <dgm:presLayoutVars>
          <dgm:chMax val="0"/>
          <dgm:bulletEnabled val="1"/>
        </dgm:presLayoutVars>
      </dgm:prSet>
      <dgm:spPr/>
      <dgm:t>
        <a:bodyPr/>
        <a:lstStyle/>
        <a:p>
          <a:endParaRPr lang="en-US"/>
        </a:p>
      </dgm:t>
    </dgm:pt>
    <dgm:pt modelId="{E0B8FEE0-A6D7-45BA-B696-F03973F4B1D8}" type="pres">
      <dgm:prSet presAssocID="{B89BAFFF-3807-41BD-81DA-0E383F0F071D}" presName="spacer" presStyleCnt="0"/>
      <dgm:spPr/>
    </dgm:pt>
    <dgm:pt modelId="{8CDCA4D6-A400-4322-B540-E33C24212885}" type="pres">
      <dgm:prSet presAssocID="{6152E892-59DE-46D1-A2DF-D3014E02360F}" presName="parentText" presStyleLbl="node1" presStyleIdx="1" presStyleCnt="3">
        <dgm:presLayoutVars>
          <dgm:chMax val="0"/>
          <dgm:bulletEnabled val="1"/>
        </dgm:presLayoutVars>
      </dgm:prSet>
      <dgm:spPr/>
      <dgm:t>
        <a:bodyPr/>
        <a:lstStyle/>
        <a:p>
          <a:endParaRPr lang="en-GB"/>
        </a:p>
      </dgm:t>
    </dgm:pt>
    <dgm:pt modelId="{6EF9BE7D-C620-4E98-90AA-B420FF5F17A3}" type="pres">
      <dgm:prSet presAssocID="{C190D805-DB78-4308-AF6C-230AC7C2AFD5}" presName="spacer" presStyleCnt="0"/>
      <dgm:spPr/>
    </dgm:pt>
    <dgm:pt modelId="{3040D256-0779-42FF-BCF3-2B9B1070379A}" type="pres">
      <dgm:prSet presAssocID="{7D458C7B-F675-47AA-8EB2-3143EEE0F753}" presName="parentText" presStyleLbl="node1" presStyleIdx="2" presStyleCnt="3">
        <dgm:presLayoutVars>
          <dgm:chMax val="0"/>
          <dgm:bulletEnabled val="1"/>
        </dgm:presLayoutVars>
      </dgm:prSet>
      <dgm:spPr/>
      <dgm:t>
        <a:bodyPr/>
        <a:lstStyle/>
        <a:p>
          <a:endParaRPr lang="en-GB"/>
        </a:p>
      </dgm:t>
    </dgm:pt>
  </dgm:ptLst>
  <dgm:cxnLst>
    <dgm:cxn modelId="{8D814892-D7F8-408C-9C70-770592BB42FC}" type="presOf" srcId="{7D458C7B-F675-47AA-8EB2-3143EEE0F753}" destId="{3040D256-0779-42FF-BCF3-2B9B1070379A}" srcOrd="0" destOrd="0" presId="urn:microsoft.com/office/officeart/2005/8/layout/vList2"/>
    <dgm:cxn modelId="{8AD3B3E4-44B5-4D46-8940-347A5274A404}" type="presOf" srcId="{6152E892-59DE-46D1-A2DF-D3014E02360F}" destId="{8CDCA4D6-A400-4322-B540-E33C24212885}" srcOrd="0" destOrd="0" presId="urn:microsoft.com/office/officeart/2005/8/layout/vList2"/>
    <dgm:cxn modelId="{B0B2FCA9-2963-49F1-9D7D-9CE460DB1CC9}" srcId="{1B39C0AE-3372-4202-B9F1-EC78167282C5}" destId="{7D458C7B-F675-47AA-8EB2-3143EEE0F753}" srcOrd="2" destOrd="0" parTransId="{99B70ABD-EB22-4B13-A655-794FE3BBC987}" sibTransId="{7CF79AE6-63A4-408A-B2CA-6B7757E64BCD}"/>
    <dgm:cxn modelId="{D2491814-EE24-45DA-9D88-E803B8DC7CC7}" srcId="{1B39C0AE-3372-4202-B9F1-EC78167282C5}" destId="{428A6294-2DA4-400A-8EF1-2DB48FC15DC4}" srcOrd="0" destOrd="0" parTransId="{0284E37A-81AA-4A36-AF98-24AFCD89F7E0}" sibTransId="{B89BAFFF-3807-41BD-81DA-0E383F0F071D}"/>
    <dgm:cxn modelId="{F280CD0F-057E-474B-95F4-A58604463D43}" type="presOf" srcId="{1B39C0AE-3372-4202-B9F1-EC78167282C5}" destId="{9B78B243-D5B6-4690-8D48-1B60EFA3BBD8}" srcOrd="0" destOrd="0" presId="urn:microsoft.com/office/officeart/2005/8/layout/vList2"/>
    <dgm:cxn modelId="{E407D477-2A29-4A9B-8A32-2B8E60460F95}" srcId="{1B39C0AE-3372-4202-B9F1-EC78167282C5}" destId="{6152E892-59DE-46D1-A2DF-D3014E02360F}" srcOrd="1" destOrd="0" parTransId="{C2EB6A19-6339-43FA-9303-6906FBD72831}" sibTransId="{C190D805-DB78-4308-AF6C-230AC7C2AFD5}"/>
    <dgm:cxn modelId="{3385AA9E-4026-4DE0-8021-9E27C9CCCA12}" type="presOf" srcId="{428A6294-2DA4-400A-8EF1-2DB48FC15DC4}" destId="{A3C04CE0-3F5C-4C9B-A0A9-D38FE58292AD}" srcOrd="0" destOrd="0" presId="urn:microsoft.com/office/officeart/2005/8/layout/vList2"/>
    <dgm:cxn modelId="{AED44687-4AE5-460E-9B5A-10A6D87F1BC4}" type="presParOf" srcId="{9B78B243-D5B6-4690-8D48-1B60EFA3BBD8}" destId="{A3C04CE0-3F5C-4C9B-A0A9-D38FE58292AD}" srcOrd="0" destOrd="0" presId="urn:microsoft.com/office/officeart/2005/8/layout/vList2"/>
    <dgm:cxn modelId="{5A79FFF2-78DD-4F09-B61E-F576DCA350CD}" type="presParOf" srcId="{9B78B243-D5B6-4690-8D48-1B60EFA3BBD8}" destId="{E0B8FEE0-A6D7-45BA-B696-F03973F4B1D8}" srcOrd="1" destOrd="0" presId="urn:microsoft.com/office/officeart/2005/8/layout/vList2"/>
    <dgm:cxn modelId="{FE95326F-FEA6-470D-8DD2-60D0EEDF3872}" type="presParOf" srcId="{9B78B243-D5B6-4690-8D48-1B60EFA3BBD8}" destId="{8CDCA4D6-A400-4322-B540-E33C24212885}" srcOrd="2" destOrd="0" presId="urn:microsoft.com/office/officeart/2005/8/layout/vList2"/>
    <dgm:cxn modelId="{2FEE4E1F-C305-49F1-A540-CFCC770796D1}" type="presParOf" srcId="{9B78B243-D5B6-4690-8D48-1B60EFA3BBD8}" destId="{6EF9BE7D-C620-4E98-90AA-B420FF5F17A3}" srcOrd="3" destOrd="0" presId="urn:microsoft.com/office/officeart/2005/8/layout/vList2"/>
    <dgm:cxn modelId="{02766879-5122-463D-9D76-34A38F4CF4B8}" type="presParOf" srcId="{9B78B243-D5B6-4690-8D48-1B60EFA3BBD8}" destId="{3040D256-0779-42FF-BCF3-2B9B10703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pPr/>
      <dgm:t>
        <a:bodyPr/>
        <a:lstStyle/>
        <a:p>
          <a:pPr algn="just" rtl="0"/>
          <a:r>
            <a:rPr lang="en-GB" b="1" dirty="0" smtClean="0">
              <a:latin typeface="Arial" pitchFamily="34" charset="0"/>
              <a:cs typeface="Arial" pitchFamily="34" charset="0"/>
            </a:rPr>
            <a:t>A priority area for national curriculum is to encourage students and teachers to work together and learn from each other, attracting and maintaining the individual attention</a:t>
          </a:r>
          <a:endParaRPr lang="en-US" b="1" dirty="0">
            <a:latin typeface="Arial" pitchFamily="34" charset="0"/>
            <a:cs typeface="Arial" pitchFamily="34" charset="0"/>
          </a:endParaRPr>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7D458C7B-F675-47AA-8EB2-3143EEE0F753}">
      <dgm:prSet/>
      <dgm:spPr/>
      <dgm:t>
        <a:bodyPr/>
        <a:lstStyle/>
        <a:p>
          <a:pPr algn="just"/>
          <a:r>
            <a:rPr lang="en-GB" b="1" dirty="0" smtClean="0">
              <a:latin typeface="Arial" pitchFamily="34" charset="0"/>
              <a:cs typeface="Arial" pitchFamily="34" charset="0"/>
            </a:rPr>
            <a:t>Social norms, values, social justice and harmony are inbuilt in a national curriculum formulation process</a:t>
          </a:r>
          <a:endParaRPr lang="en-GB" b="1" dirty="0">
            <a:latin typeface="Arial" pitchFamily="34" charset="0"/>
            <a:cs typeface="Arial" pitchFamily="34" charset="0"/>
          </a:endParaRPr>
        </a:p>
      </dgm:t>
    </dgm:pt>
    <dgm:pt modelId="{99B70ABD-EB22-4B13-A655-794FE3BBC987}" type="parTrans" cxnId="{B0B2FCA9-2963-49F1-9D7D-9CE460DB1CC9}">
      <dgm:prSet/>
      <dgm:spPr/>
      <dgm:t>
        <a:bodyPr/>
        <a:lstStyle/>
        <a:p>
          <a:endParaRPr lang="en-GB"/>
        </a:p>
      </dgm:t>
    </dgm:pt>
    <dgm:pt modelId="{7CF79AE6-63A4-408A-B2CA-6B7757E64BCD}" type="sibTrans" cxnId="{B0B2FCA9-2963-49F1-9D7D-9CE460DB1CC9}">
      <dgm:prSet/>
      <dgm:spPr/>
      <dgm:t>
        <a:bodyPr/>
        <a:lstStyle/>
        <a:p>
          <a:endParaRPr lang="en-GB"/>
        </a:p>
      </dgm:t>
    </dgm:pt>
    <dgm:pt modelId="{6152E892-59DE-46D1-A2DF-D3014E02360F}">
      <dgm:prSet>
        <dgm:style>
          <a:lnRef idx="3">
            <a:schemeClr val="lt1"/>
          </a:lnRef>
          <a:fillRef idx="1">
            <a:schemeClr val="accent2"/>
          </a:fillRef>
          <a:effectRef idx="1">
            <a:schemeClr val="accent2"/>
          </a:effectRef>
          <a:fontRef idx="minor">
            <a:schemeClr val="lt1"/>
          </a:fontRef>
        </dgm:style>
      </dgm:prSet>
      <dgm:spPr/>
      <dgm:t>
        <a:bodyPr/>
        <a:lstStyle/>
        <a:p>
          <a:pPr algn="just"/>
          <a:r>
            <a:rPr lang="en-GB" b="1" dirty="0" smtClean="0">
              <a:solidFill>
                <a:srgbClr val="FFFF00"/>
              </a:solidFill>
              <a:latin typeface="Arial" pitchFamily="34" charset="0"/>
              <a:cs typeface="Arial" pitchFamily="34" charset="0"/>
            </a:rPr>
            <a:t>besides fulfilling the expectations of parents, society, institution an above all the nation</a:t>
          </a:r>
          <a:endParaRPr lang="en-GB" b="1" dirty="0">
            <a:solidFill>
              <a:srgbClr val="FFFF00"/>
            </a:solidFill>
            <a:latin typeface="Arial" pitchFamily="34" charset="0"/>
            <a:cs typeface="Arial" pitchFamily="34" charset="0"/>
          </a:endParaRPr>
        </a:p>
      </dgm:t>
    </dgm:pt>
    <dgm:pt modelId="{C2EB6A19-6339-43FA-9303-6906FBD72831}" type="parTrans" cxnId="{E407D477-2A29-4A9B-8A32-2B8E60460F95}">
      <dgm:prSet/>
      <dgm:spPr/>
      <dgm:t>
        <a:bodyPr/>
        <a:lstStyle/>
        <a:p>
          <a:endParaRPr lang="en-GB"/>
        </a:p>
      </dgm:t>
    </dgm:pt>
    <dgm:pt modelId="{C190D805-DB78-4308-AF6C-230AC7C2AFD5}" type="sibTrans" cxnId="{E407D477-2A29-4A9B-8A32-2B8E60460F95}">
      <dgm:prSet/>
      <dgm:spPr/>
      <dgm:t>
        <a:bodyPr/>
        <a:lstStyle/>
        <a:p>
          <a:endParaRPr lang="en-GB"/>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3" custScaleY="138495">
        <dgm:presLayoutVars>
          <dgm:chMax val="0"/>
          <dgm:bulletEnabled val="1"/>
        </dgm:presLayoutVars>
      </dgm:prSet>
      <dgm:spPr/>
      <dgm:t>
        <a:bodyPr/>
        <a:lstStyle/>
        <a:p>
          <a:endParaRPr lang="en-US"/>
        </a:p>
      </dgm:t>
    </dgm:pt>
    <dgm:pt modelId="{E0B8FEE0-A6D7-45BA-B696-F03973F4B1D8}" type="pres">
      <dgm:prSet presAssocID="{B89BAFFF-3807-41BD-81DA-0E383F0F071D}" presName="spacer" presStyleCnt="0"/>
      <dgm:spPr/>
    </dgm:pt>
    <dgm:pt modelId="{8CDCA4D6-A400-4322-B540-E33C24212885}" type="pres">
      <dgm:prSet presAssocID="{6152E892-59DE-46D1-A2DF-D3014E02360F}" presName="parentText" presStyleLbl="node1" presStyleIdx="1" presStyleCnt="3">
        <dgm:presLayoutVars>
          <dgm:chMax val="0"/>
          <dgm:bulletEnabled val="1"/>
        </dgm:presLayoutVars>
      </dgm:prSet>
      <dgm:spPr/>
      <dgm:t>
        <a:bodyPr/>
        <a:lstStyle/>
        <a:p>
          <a:endParaRPr lang="en-GB"/>
        </a:p>
      </dgm:t>
    </dgm:pt>
    <dgm:pt modelId="{6EF9BE7D-C620-4E98-90AA-B420FF5F17A3}" type="pres">
      <dgm:prSet presAssocID="{C190D805-DB78-4308-AF6C-230AC7C2AFD5}" presName="spacer" presStyleCnt="0"/>
      <dgm:spPr/>
    </dgm:pt>
    <dgm:pt modelId="{3040D256-0779-42FF-BCF3-2B9B1070379A}" type="pres">
      <dgm:prSet presAssocID="{7D458C7B-F675-47AA-8EB2-3143EEE0F753}" presName="parentText" presStyleLbl="node1" presStyleIdx="2" presStyleCnt="3">
        <dgm:presLayoutVars>
          <dgm:chMax val="0"/>
          <dgm:bulletEnabled val="1"/>
        </dgm:presLayoutVars>
      </dgm:prSet>
      <dgm:spPr/>
      <dgm:t>
        <a:bodyPr/>
        <a:lstStyle/>
        <a:p>
          <a:endParaRPr lang="en-GB"/>
        </a:p>
      </dgm:t>
    </dgm:pt>
  </dgm:ptLst>
  <dgm:cxnLst>
    <dgm:cxn modelId="{53BCB452-BA52-4E82-B138-A9905CAF4444}" type="presOf" srcId="{6152E892-59DE-46D1-A2DF-D3014E02360F}" destId="{8CDCA4D6-A400-4322-B540-E33C24212885}" srcOrd="0" destOrd="0" presId="urn:microsoft.com/office/officeart/2005/8/layout/vList2"/>
    <dgm:cxn modelId="{B0B2FCA9-2963-49F1-9D7D-9CE460DB1CC9}" srcId="{1B39C0AE-3372-4202-B9F1-EC78167282C5}" destId="{7D458C7B-F675-47AA-8EB2-3143EEE0F753}" srcOrd="2" destOrd="0" parTransId="{99B70ABD-EB22-4B13-A655-794FE3BBC987}" sibTransId="{7CF79AE6-63A4-408A-B2CA-6B7757E64BCD}"/>
    <dgm:cxn modelId="{472195F6-3093-4F17-A3EB-EE6B92511CCB}" type="presOf" srcId="{7D458C7B-F675-47AA-8EB2-3143EEE0F753}" destId="{3040D256-0779-42FF-BCF3-2B9B1070379A}" srcOrd="0" destOrd="0" presId="urn:microsoft.com/office/officeart/2005/8/layout/vList2"/>
    <dgm:cxn modelId="{5B7EDC17-B8DC-469F-89F9-5EB157F086DA}" type="presOf" srcId="{428A6294-2DA4-400A-8EF1-2DB48FC15DC4}" destId="{A3C04CE0-3F5C-4C9B-A0A9-D38FE58292AD}"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A018970B-82A5-46D1-B8B3-EDB9C65236F2}" type="presOf" srcId="{1B39C0AE-3372-4202-B9F1-EC78167282C5}" destId="{9B78B243-D5B6-4690-8D48-1B60EFA3BBD8}" srcOrd="0" destOrd="0" presId="urn:microsoft.com/office/officeart/2005/8/layout/vList2"/>
    <dgm:cxn modelId="{E407D477-2A29-4A9B-8A32-2B8E60460F95}" srcId="{1B39C0AE-3372-4202-B9F1-EC78167282C5}" destId="{6152E892-59DE-46D1-A2DF-D3014E02360F}" srcOrd="1" destOrd="0" parTransId="{C2EB6A19-6339-43FA-9303-6906FBD72831}" sibTransId="{C190D805-DB78-4308-AF6C-230AC7C2AFD5}"/>
    <dgm:cxn modelId="{D87CCFDF-40CD-4DA5-8754-F3D40213BCC8}" type="presParOf" srcId="{9B78B243-D5B6-4690-8D48-1B60EFA3BBD8}" destId="{A3C04CE0-3F5C-4C9B-A0A9-D38FE58292AD}" srcOrd="0" destOrd="0" presId="urn:microsoft.com/office/officeart/2005/8/layout/vList2"/>
    <dgm:cxn modelId="{AA9D1675-D901-4267-9F83-DF0CAE26E31C}" type="presParOf" srcId="{9B78B243-D5B6-4690-8D48-1B60EFA3BBD8}" destId="{E0B8FEE0-A6D7-45BA-B696-F03973F4B1D8}" srcOrd="1" destOrd="0" presId="urn:microsoft.com/office/officeart/2005/8/layout/vList2"/>
    <dgm:cxn modelId="{0EB9DC12-4FDB-4930-A10E-707F9E622584}" type="presParOf" srcId="{9B78B243-D5B6-4690-8D48-1B60EFA3BBD8}" destId="{8CDCA4D6-A400-4322-B540-E33C24212885}" srcOrd="2" destOrd="0" presId="urn:microsoft.com/office/officeart/2005/8/layout/vList2"/>
    <dgm:cxn modelId="{71CB2EFC-780B-4DD4-B890-18E188A4AE72}" type="presParOf" srcId="{9B78B243-D5B6-4690-8D48-1B60EFA3BBD8}" destId="{6EF9BE7D-C620-4E98-90AA-B420FF5F17A3}" srcOrd="3" destOrd="0" presId="urn:microsoft.com/office/officeart/2005/8/layout/vList2"/>
    <dgm:cxn modelId="{0B456F92-67F8-49BE-989C-56FC91C5527F}" type="presParOf" srcId="{9B78B243-D5B6-4690-8D48-1B60EFA3BBD8}" destId="{3040D256-0779-42FF-BCF3-2B9B1070379A}"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tyle>
          <a:lnRef idx="1">
            <a:schemeClr val="accent1"/>
          </a:lnRef>
          <a:fillRef idx="3">
            <a:schemeClr val="accent1"/>
          </a:fillRef>
          <a:effectRef idx="2">
            <a:schemeClr val="accent1"/>
          </a:effectRef>
          <a:fontRef idx="minor">
            <a:schemeClr val="lt1"/>
          </a:fontRef>
        </dgm:style>
      </dgm:prSet>
      <dgm:spPr/>
      <dgm:t>
        <a:bodyPr/>
        <a:lstStyle/>
        <a:p>
          <a:pPr algn="just" rtl="0"/>
          <a:r>
            <a:rPr lang="en-GB" b="1" dirty="0" smtClean="0">
              <a:latin typeface="Arial" pitchFamily="34" charset="0"/>
              <a:cs typeface="Arial" pitchFamily="34" charset="0"/>
            </a:rPr>
            <a:t>As a consensus document, opinions of all stakeholders including those who have made previous contributions must be taken into account</a:t>
          </a:r>
          <a:endParaRPr lang="en-US" b="1" dirty="0">
            <a:latin typeface="Arial" pitchFamily="34" charset="0"/>
            <a:cs typeface="Arial" pitchFamily="34" charset="0"/>
          </a:endParaRPr>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6152E892-59DE-46D1-A2DF-D3014E02360F}">
      <dgm:prSet>
        <dgm:style>
          <a:lnRef idx="3">
            <a:schemeClr val="lt1"/>
          </a:lnRef>
          <a:fillRef idx="1">
            <a:schemeClr val="accent2"/>
          </a:fillRef>
          <a:effectRef idx="1">
            <a:schemeClr val="accent2"/>
          </a:effectRef>
          <a:fontRef idx="minor">
            <a:schemeClr val="lt1"/>
          </a:fontRef>
        </dgm:style>
      </dgm:prSet>
      <dgm:spPr/>
      <dgm:t>
        <a:bodyPr/>
        <a:lstStyle/>
        <a:p>
          <a:pPr algn="just"/>
          <a:r>
            <a:rPr lang="en-GB" b="1" dirty="0" smtClean="0">
              <a:latin typeface="Arial" pitchFamily="34" charset="0"/>
              <a:cs typeface="Arial" pitchFamily="34" charset="0"/>
            </a:rPr>
            <a:t>The element of flexibility in a curriculum would enable adjustments of new developments, while it is in the implementation phase</a:t>
          </a:r>
          <a:endParaRPr lang="en-GB" b="1" dirty="0">
            <a:solidFill>
              <a:srgbClr val="FFFF00"/>
            </a:solidFill>
            <a:latin typeface="Arial" pitchFamily="34" charset="0"/>
            <a:cs typeface="Arial" pitchFamily="34" charset="0"/>
          </a:endParaRPr>
        </a:p>
      </dgm:t>
    </dgm:pt>
    <dgm:pt modelId="{C2EB6A19-6339-43FA-9303-6906FBD72831}" type="parTrans" cxnId="{E407D477-2A29-4A9B-8A32-2B8E60460F95}">
      <dgm:prSet/>
      <dgm:spPr/>
      <dgm:t>
        <a:bodyPr/>
        <a:lstStyle/>
        <a:p>
          <a:endParaRPr lang="en-GB"/>
        </a:p>
      </dgm:t>
    </dgm:pt>
    <dgm:pt modelId="{C190D805-DB78-4308-AF6C-230AC7C2AFD5}" type="sibTrans" cxnId="{E407D477-2A29-4A9B-8A32-2B8E60460F95}">
      <dgm:prSet/>
      <dgm:spPr/>
      <dgm:t>
        <a:bodyPr/>
        <a:lstStyle/>
        <a:p>
          <a:endParaRPr lang="en-GB"/>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2" custScaleY="138495">
        <dgm:presLayoutVars>
          <dgm:chMax val="0"/>
          <dgm:bulletEnabled val="1"/>
        </dgm:presLayoutVars>
      </dgm:prSet>
      <dgm:spPr/>
      <dgm:t>
        <a:bodyPr/>
        <a:lstStyle/>
        <a:p>
          <a:endParaRPr lang="en-US"/>
        </a:p>
      </dgm:t>
    </dgm:pt>
    <dgm:pt modelId="{E0B8FEE0-A6D7-45BA-B696-F03973F4B1D8}" type="pres">
      <dgm:prSet presAssocID="{B89BAFFF-3807-41BD-81DA-0E383F0F071D}" presName="spacer" presStyleCnt="0"/>
      <dgm:spPr/>
    </dgm:pt>
    <dgm:pt modelId="{8CDCA4D6-A400-4322-B540-E33C24212885}" type="pres">
      <dgm:prSet presAssocID="{6152E892-59DE-46D1-A2DF-D3014E02360F}" presName="parentText" presStyleLbl="node1" presStyleIdx="1" presStyleCnt="2">
        <dgm:presLayoutVars>
          <dgm:chMax val="0"/>
          <dgm:bulletEnabled val="1"/>
        </dgm:presLayoutVars>
      </dgm:prSet>
      <dgm:spPr/>
      <dgm:t>
        <a:bodyPr/>
        <a:lstStyle/>
        <a:p>
          <a:endParaRPr lang="en-GB"/>
        </a:p>
      </dgm:t>
    </dgm:pt>
  </dgm:ptLst>
  <dgm:cxnLst>
    <dgm:cxn modelId="{076CA458-FC53-48FA-A91F-698121189DD7}" type="presOf" srcId="{1B39C0AE-3372-4202-B9F1-EC78167282C5}" destId="{9B78B243-D5B6-4690-8D48-1B60EFA3BBD8}"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E407D477-2A29-4A9B-8A32-2B8E60460F95}" srcId="{1B39C0AE-3372-4202-B9F1-EC78167282C5}" destId="{6152E892-59DE-46D1-A2DF-D3014E02360F}" srcOrd="1" destOrd="0" parTransId="{C2EB6A19-6339-43FA-9303-6906FBD72831}" sibTransId="{C190D805-DB78-4308-AF6C-230AC7C2AFD5}"/>
    <dgm:cxn modelId="{BFFD0C5E-DC89-4D7F-B7CC-130F5EFD7F82}" type="presOf" srcId="{428A6294-2DA4-400A-8EF1-2DB48FC15DC4}" destId="{A3C04CE0-3F5C-4C9B-A0A9-D38FE58292AD}" srcOrd="0" destOrd="0" presId="urn:microsoft.com/office/officeart/2005/8/layout/vList2"/>
    <dgm:cxn modelId="{BA63A402-E5C4-45D6-A359-646F12B97687}" type="presOf" srcId="{6152E892-59DE-46D1-A2DF-D3014E02360F}" destId="{8CDCA4D6-A400-4322-B540-E33C24212885}" srcOrd="0" destOrd="0" presId="urn:microsoft.com/office/officeart/2005/8/layout/vList2"/>
    <dgm:cxn modelId="{1ACF907D-EFCD-4270-936B-753F8EEC3194}" type="presParOf" srcId="{9B78B243-D5B6-4690-8D48-1B60EFA3BBD8}" destId="{A3C04CE0-3F5C-4C9B-A0A9-D38FE58292AD}" srcOrd="0" destOrd="0" presId="urn:microsoft.com/office/officeart/2005/8/layout/vList2"/>
    <dgm:cxn modelId="{EE45F01F-E609-4BE6-9BEF-9B8FF32A1186}" type="presParOf" srcId="{9B78B243-D5B6-4690-8D48-1B60EFA3BBD8}" destId="{E0B8FEE0-A6D7-45BA-B696-F03973F4B1D8}" srcOrd="1" destOrd="0" presId="urn:microsoft.com/office/officeart/2005/8/layout/vList2"/>
    <dgm:cxn modelId="{CDB18336-3814-4652-968E-C58D4C390A11}" type="presParOf" srcId="{9B78B243-D5B6-4690-8D48-1B60EFA3BBD8}" destId="{8CDCA4D6-A400-4322-B540-E33C24212885}"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E1FA9168-B4A2-4D9A-B1B3-E87605D82B0C}"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7882A5AB-2DEE-415C-AF28-5316DAB7C78A}">
      <dgm:prSet custT="1">
        <dgm:style>
          <a:lnRef idx="2">
            <a:schemeClr val="accent2">
              <a:shade val="50000"/>
            </a:schemeClr>
          </a:lnRef>
          <a:fillRef idx="1">
            <a:schemeClr val="accent2"/>
          </a:fillRef>
          <a:effectRef idx="0">
            <a:schemeClr val="accent2"/>
          </a:effectRef>
          <a:fontRef idx="minor">
            <a:schemeClr val="lt1"/>
          </a:fontRef>
        </dgm:style>
      </dgm:prSet>
      <dgm:spPr/>
      <dgm:t>
        <a:bodyPr/>
        <a:lstStyle/>
        <a:p>
          <a:pPr algn="just" rtl="0"/>
          <a:r>
            <a:rPr lang="en-GB" sz="2800" b="1" i="1" dirty="0" smtClean="0"/>
            <a:t>As a policy document, curriculum must demonstrate the implementation strategy, which include;</a:t>
          </a:r>
        </a:p>
        <a:p>
          <a:pPr algn="just" rtl="0"/>
          <a:r>
            <a:rPr lang="en-GB" sz="2800" b="1" i="1" dirty="0" smtClean="0">
              <a:solidFill>
                <a:srgbClr val="FFFF00"/>
              </a:solidFill>
            </a:rPr>
            <a:t>Actions and benchmarks for implementation</a:t>
          </a:r>
        </a:p>
        <a:p>
          <a:pPr algn="just" rtl="0"/>
          <a:r>
            <a:rPr lang="en-GB" sz="2800" b="1" i="1" dirty="0" smtClean="0">
              <a:solidFill>
                <a:srgbClr val="FFFF00"/>
              </a:solidFill>
            </a:rPr>
            <a:t>Monitoring and evaluation</a:t>
          </a:r>
        </a:p>
        <a:p>
          <a:pPr algn="just" rtl="0"/>
          <a:r>
            <a:rPr lang="en-GB" sz="2800" b="1" i="1" dirty="0" smtClean="0"/>
            <a:t>Response to the changing demands of individuals</a:t>
          </a:r>
        </a:p>
        <a:p>
          <a:pPr algn="just" rtl="0"/>
          <a:r>
            <a:rPr lang="en-GB" sz="2800" b="1" i="1" dirty="0" smtClean="0"/>
            <a:t>Society &amp; rapid changes in our education system</a:t>
          </a:r>
        </a:p>
      </dgm:t>
    </dgm:pt>
    <dgm:pt modelId="{07BF31DB-B0DC-46C6-9DB5-86575D1FC708}" type="parTrans" cxnId="{1C1140DC-CC55-45E1-8A2E-78A935BA4E15}">
      <dgm:prSet/>
      <dgm:spPr/>
      <dgm:t>
        <a:bodyPr/>
        <a:lstStyle/>
        <a:p>
          <a:endParaRPr lang="en-US"/>
        </a:p>
      </dgm:t>
    </dgm:pt>
    <dgm:pt modelId="{2ECB4C8D-9584-40D5-BB54-A116C5C9DD6B}" type="sibTrans" cxnId="{1C1140DC-CC55-45E1-8A2E-78A935BA4E15}">
      <dgm:prSet/>
      <dgm:spPr/>
      <dgm:t>
        <a:bodyPr/>
        <a:lstStyle/>
        <a:p>
          <a:endParaRPr lang="en-US"/>
        </a:p>
      </dgm:t>
    </dgm:pt>
    <dgm:pt modelId="{AB5DD89C-B774-44FE-9973-72BCABDB1586}" type="pres">
      <dgm:prSet presAssocID="{E1FA9168-B4A2-4D9A-B1B3-E87605D82B0C}" presName="linear" presStyleCnt="0">
        <dgm:presLayoutVars>
          <dgm:animLvl val="lvl"/>
          <dgm:resizeHandles val="exact"/>
        </dgm:presLayoutVars>
      </dgm:prSet>
      <dgm:spPr/>
      <dgm:t>
        <a:bodyPr/>
        <a:lstStyle/>
        <a:p>
          <a:endParaRPr lang="en-US"/>
        </a:p>
      </dgm:t>
    </dgm:pt>
    <dgm:pt modelId="{33A68C95-F10C-4539-B8BF-06098B236612}" type="pres">
      <dgm:prSet presAssocID="{7882A5AB-2DEE-415C-AF28-5316DAB7C78A}" presName="parentText" presStyleLbl="node1" presStyleIdx="0" presStyleCnt="1" custScaleY="1323011">
        <dgm:presLayoutVars>
          <dgm:chMax val="0"/>
          <dgm:bulletEnabled val="1"/>
        </dgm:presLayoutVars>
      </dgm:prSet>
      <dgm:spPr/>
      <dgm:t>
        <a:bodyPr/>
        <a:lstStyle/>
        <a:p>
          <a:endParaRPr lang="en-US"/>
        </a:p>
      </dgm:t>
    </dgm:pt>
  </dgm:ptLst>
  <dgm:cxnLst>
    <dgm:cxn modelId="{389D57FC-5420-422D-A10F-137709B3AE76}" type="presOf" srcId="{7882A5AB-2DEE-415C-AF28-5316DAB7C78A}" destId="{33A68C95-F10C-4539-B8BF-06098B236612}" srcOrd="0" destOrd="0" presId="urn:microsoft.com/office/officeart/2005/8/layout/vList2"/>
    <dgm:cxn modelId="{1C1140DC-CC55-45E1-8A2E-78A935BA4E15}" srcId="{E1FA9168-B4A2-4D9A-B1B3-E87605D82B0C}" destId="{7882A5AB-2DEE-415C-AF28-5316DAB7C78A}" srcOrd="0" destOrd="0" parTransId="{07BF31DB-B0DC-46C6-9DB5-86575D1FC708}" sibTransId="{2ECB4C8D-9584-40D5-BB54-A116C5C9DD6B}"/>
    <dgm:cxn modelId="{3718F9ED-BB06-49C4-AD95-10E7EE821C42}" type="presOf" srcId="{E1FA9168-B4A2-4D9A-B1B3-E87605D82B0C}" destId="{AB5DD89C-B774-44FE-9973-72BCABDB1586}" srcOrd="0" destOrd="0" presId="urn:microsoft.com/office/officeart/2005/8/layout/vList2"/>
    <dgm:cxn modelId="{683B216B-304C-4C2B-9F10-440D9117F20A}" type="presParOf" srcId="{AB5DD89C-B774-44FE-9973-72BCABDB1586}" destId="{33A68C95-F10C-4539-B8BF-06098B23661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1FA9168-B4A2-4D9A-B1B3-E87605D82B0C}"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en-US"/>
        </a:p>
      </dgm:t>
    </dgm:pt>
    <dgm:pt modelId="{7882A5AB-2DEE-415C-AF28-5316DAB7C78A}">
      <dgm:prSet custT="1"/>
      <dgm:spPr/>
      <dgm:t>
        <a:bodyPr/>
        <a:lstStyle/>
        <a:p>
          <a:pPr algn="just" rtl="0"/>
          <a:r>
            <a:rPr lang="en-GB" sz="2800" dirty="0" smtClean="0"/>
            <a:t>This all is driven by: </a:t>
          </a:r>
        </a:p>
        <a:p>
          <a:pPr algn="just" rtl="0"/>
          <a:endParaRPr lang="en-GB" sz="2800" dirty="0" smtClean="0"/>
        </a:p>
        <a:p>
          <a:pPr algn="just" rtl="0"/>
          <a:r>
            <a:rPr lang="en-GB" sz="2800" dirty="0" smtClean="0"/>
            <a:t> Element of globalisation</a:t>
          </a:r>
        </a:p>
        <a:p>
          <a:pPr algn="just" rtl="0"/>
          <a:endParaRPr lang="en-GB" sz="2800" dirty="0" smtClean="0"/>
        </a:p>
        <a:p>
          <a:pPr algn="just" rtl="0"/>
          <a:r>
            <a:rPr lang="en-GB" sz="2800" dirty="0" smtClean="0"/>
            <a:t>Technological development</a:t>
          </a:r>
        </a:p>
        <a:p>
          <a:pPr algn="just" rtl="0"/>
          <a:endParaRPr lang="en-GB" sz="2800" dirty="0" smtClean="0"/>
        </a:p>
        <a:p>
          <a:pPr algn="just" rtl="0"/>
          <a:r>
            <a:rPr lang="en-GB" sz="2800" dirty="0" smtClean="0"/>
            <a:t>Competition</a:t>
          </a:r>
        </a:p>
        <a:p>
          <a:pPr algn="just" rtl="0"/>
          <a:endParaRPr lang="en-GB" sz="2800" dirty="0" smtClean="0"/>
        </a:p>
        <a:p>
          <a:pPr algn="just" rtl="0"/>
          <a:r>
            <a:rPr lang="en-GB" sz="2800" dirty="0" smtClean="0"/>
            <a:t>Shift of traditional values and new paradigms while maintaining the essence; ideology and norms </a:t>
          </a:r>
          <a:endParaRPr lang="en-US" sz="2800" b="1" dirty="0"/>
        </a:p>
      </dgm:t>
    </dgm:pt>
    <dgm:pt modelId="{07BF31DB-B0DC-46C6-9DB5-86575D1FC708}" type="parTrans" cxnId="{1C1140DC-CC55-45E1-8A2E-78A935BA4E15}">
      <dgm:prSet/>
      <dgm:spPr/>
      <dgm:t>
        <a:bodyPr/>
        <a:lstStyle/>
        <a:p>
          <a:endParaRPr lang="en-US"/>
        </a:p>
      </dgm:t>
    </dgm:pt>
    <dgm:pt modelId="{2ECB4C8D-9584-40D5-BB54-A116C5C9DD6B}" type="sibTrans" cxnId="{1C1140DC-CC55-45E1-8A2E-78A935BA4E15}">
      <dgm:prSet/>
      <dgm:spPr/>
      <dgm:t>
        <a:bodyPr/>
        <a:lstStyle/>
        <a:p>
          <a:endParaRPr lang="en-US"/>
        </a:p>
      </dgm:t>
    </dgm:pt>
    <dgm:pt modelId="{AB5DD89C-B774-44FE-9973-72BCABDB1586}" type="pres">
      <dgm:prSet presAssocID="{E1FA9168-B4A2-4D9A-B1B3-E87605D82B0C}" presName="linear" presStyleCnt="0">
        <dgm:presLayoutVars>
          <dgm:animLvl val="lvl"/>
          <dgm:resizeHandles val="exact"/>
        </dgm:presLayoutVars>
      </dgm:prSet>
      <dgm:spPr/>
      <dgm:t>
        <a:bodyPr/>
        <a:lstStyle/>
        <a:p>
          <a:endParaRPr lang="en-US"/>
        </a:p>
      </dgm:t>
    </dgm:pt>
    <dgm:pt modelId="{33A68C95-F10C-4539-B8BF-06098B236612}" type="pres">
      <dgm:prSet presAssocID="{7882A5AB-2DEE-415C-AF28-5316DAB7C78A}" presName="parentText" presStyleLbl="node1" presStyleIdx="0" presStyleCnt="1" custScaleY="1323011">
        <dgm:presLayoutVars>
          <dgm:chMax val="0"/>
          <dgm:bulletEnabled val="1"/>
        </dgm:presLayoutVars>
      </dgm:prSet>
      <dgm:spPr/>
      <dgm:t>
        <a:bodyPr/>
        <a:lstStyle/>
        <a:p>
          <a:endParaRPr lang="en-US"/>
        </a:p>
      </dgm:t>
    </dgm:pt>
  </dgm:ptLst>
  <dgm:cxnLst>
    <dgm:cxn modelId="{735A4352-7EB5-476B-BF8D-F2DADFDDDC65}" type="presOf" srcId="{7882A5AB-2DEE-415C-AF28-5316DAB7C78A}" destId="{33A68C95-F10C-4539-B8BF-06098B236612}" srcOrd="0" destOrd="0" presId="urn:microsoft.com/office/officeart/2005/8/layout/vList2"/>
    <dgm:cxn modelId="{1C1140DC-CC55-45E1-8A2E-78A935BA4E15}" srcId="{E1FA9168-B4A2-4D9A-B1B3-E87605D82B0C}" destId="{7882A5AB-2DEE-415C-AF28-5316DAB7C78A}" srcOrd="0" destOrd="0" parTransId="{07BF31DB-B0DC-46C6-9DB5-86575D1FC708}" sibTransId="{2ECB4C8D-9584-40D5-BB54-A116C5C9DD6B}"/>
    <dgm:cxn modelId="{7B6E0AB0-7761-4639-B8EB-B1379EA71C7B}" type="presOf" srcId="{E1FA9168-B4A2-4D9A-B1B3-E87605D82B0C}" destId="{AB5DD89C-B774-44FE-9973-72BCABDB1586}" srcOrd="0" destOrd="0" presId="urn:microsoft.com/office/officeart/2005/8/layout/vList2"/>
    <dgm:cxn modelId="{2A607FE2-3858-4A40-AACB-AFE7DBAC027B}" type="presParOf" srcId="{AB5DD89C-B774-44FE-9973-72BCABDB1586}" destId="{33A68C95-F10C-4539-B8BF-06098B236612}"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pPr/>
      <dgm:t>
        <a:bodyPr/>
        <a:lstStyle/>
        <a:p>
          <a:pPr algn="just" rtl="0"/>
          <a:r>
            <a:rPr lang="en-GB" dirty="0" smtClean="0"/>
            <a:t>a curriculum must be kept concise with a clarity and brevity so that, it can be understood easily by students, staff, parents and even the society at large. </a:t>
          </a:r>
          <a:endParaRPr lang="en-US" b="1" dirty="0">
            <a:latin typeface="Arial" pitchFamily="34" charset="0"/>
            <a:cs typeface="Arial" pitchFamily="34" charset="0"/>
          </a:endParaRPr>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B0D68B28-6BF0-4ACF-977D-7FE8037ADC84}">
      <dgm:prSet/>
      <dgm:spPr/>
      <dgm:t>
        <a:bodyPr/>
        <a:lstStyle/>
        <a:p>
          <a:pPr rtl="0"/>
          <a:r>
            <a:rPr lang="en-GB" smtClean="0"/>
            <a:t>Should also encompass previous learning’s and require the student to integrate and then apply certain knowledge, skills, and attitudes in order to demonstrate achievement of the standard</a:t>
          </a:r>
          <a:endParaRPr lang="en-US" b="1" dirty="0">
            <a:latin typeface="Arial" pitchFamily="34" charset="0"/>
            <a:cs typeface="Arial" pitchFamily="34" charset="0"/>
          </a:endParaRPr>
        </a:p>
      </dgm:t>
    </dgm:pt>
    <dgm:pt modelId="{8897CB02-F167-45B2-B9BA-E7669D946B06}" type="parTrans" cxnId="{4681040C-0140-4B81-9D4C-7837169953F2}">
      <dgm:prSet/>
      <dgm:spPr/>
      <dgm:t>
        <a:bodyPr/>
        <a:lstStyle/>
        <a:p>
          <a:endParaRPr lang="en-GB"/>
        </a:p>
      </dgm:t>
    </dgm:pt>
    <dgm:pt modelId="{E00FC232-5194-4BEE-8273-DCDBA4B22337}" type="sibTrans" cxnId="{4681040C-0140-4B81-9D4C-7837169953F2}">
      <dgm:prSet/>
      <dgm:spPr/>
      <dgm:t>
        <a:bodyPr/>
        <a:lstStyle/>
        <a:p>
          <a:endParaRPr lang="en-GB"/>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2" custScaleY="138495">
        <dgm:presLayoutVars>
          <dgm:chMax val="0"/>
          <dgm:bulletEnabled val="1"/>
        </dgm:presLayoutVars>
      </dgm:prSet>
      <dgm:spPr/>
      <dgm:t>
        <a:bodyPr/>
        <a:lstStyle/>
        <a:p>
          <a:endParaRPr lang="en-US"/>
        </a:p>
      </dgm:t>
    </dgm:pt>
    <dgm:pt modelId="{E0B8FEE0-A6D7-45BA-B696-F03973F4B1D8}" type="pres">
      <dgm:prSet presAssocID="{B89BAFFF-3807-41BD-81DA-0E383F0F071D}" presName="spacer" presStyleCnt="0"/>
      <dgm:spPr/>
    </dgm:pt>
    <dgm:pt modelId="{DF541DEF-285F-4098-AC49-51A03BE75B12}" type="pres">
      <dgm:prSet presAssocID="{B0D68B28-6BF0-4ACF-977D-7FE8037ADC84}" presName="parentText" presStyleLbl="node1" presStyleIdx="1" presStyleCnt="2">
        <dgm:presLayoutVars>
          <dgm:chMax val="0"/>
          <dgm:bulletEnabled val="1"/>
        </dgm:presLayoutVars>
      </dgm:prSet>
      <dgm:spPr/>
      <dgm:t>
        <a:bodyPr/>
        <a:lstStyle/>
        <a:p>
          <a:endParaRPr lang="en-GB"/>
        </a:p>
      </dgm:t>
    </dgm:pt>
  </dgm:ptLst>
  <dgm:cxnLst>
    <dgm:cxn modelId="{98F10155-3C6E-42D5-8DB1-C9E5953B9386}" type="presOf" srcId="{1B39C0AE-3372-4202-B9F1-EC78167282C5}" destId="{9B78B243-D5B6-4690-8D48-1B60EFA3BBD8}"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2080753B-A27F-4622-A4EF-94D66BA58706}" type="presOf" srcId="{B0D68B28-6BF0-4ACF-977D-7FE8037ADC84}" destId="{DF541DEF-285F-4098-AC49-51A03BE75B12}" srcOrd="0" destOrd="0" presId="urn:microsoft.com/office/officeart/2005/8/layout/vList2"/>
    <dgm:cxn modelId="{3B093285-E869-4359-88BC-F000029E1134}" type="presOf" srcId="{428A6294-2DA4-400A-8EF1-2DB48FC15DC4}" destId="{A3C04CE0-3F5C-4C9B-A0A9-D38FE58292AD}" srcOrd="0" destOrd="0" presId="urn:microsoft.com/office/officeart/2005/8/layout/vList2"/>
    <dgm:cxn modelId="{4681040C-0140-4B81-9D4C-7837169953F2}" srcId="{1B39C0AE-3372-4202-B9F1-EC78167282C5}" destId="{B0D68B28-6BF0-4ACF-977D-7FE8037ADC84}" srcOrd="1" destOrd="0" parTransId="{8897CB02-F167-45B2-B9BA-E7669D946B06}" sibTransId="{E00FC232-5194-4BEE-8273-DCDBA4B22337}"/>
    <dgm:cxn modelId="{0FCFC260-0E73-4140-B905-271827FFD0A6}" type="presParOf" srcId="{9B78B243-D5B6-4690-8D48-1B60EFA3BBD8}" destId="{A3C04CE0-3F5C-4C9B-A0A9-D38FE58292AD}" srcOrd="0" destOrd="0" presId="urn:microsoft.com/office/officeart/2005/8/layout/vList2"/>
    <dgm:cxn modelId="{56BE9B7B-75E9-44F9-9AF4-FCD93AF68521}" type="presParOf" srcId="{9B78B243-D5B6-4690-8D48-1B60EFA3BBD8}" destId="{E0B8FEE0-A6D7-45BA-B696-F03973F4B1D8}" srcOrd="1" destOrd="0" presId="urn:microsoft.com/office/officeart/2005/8/layout/vList2"/>
    <dgm:cxn modelId="{1F040DC8-89F5-4F6B-85BD-418ADE1D64AC}" type="presParOf" srcId="{9B78B243-D5B6-4690-8D48-1B60EFA3BBD8}" destId="{DF541DEF-285F-4098-AC49-51A03BE75B12}"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FE89D84D-210E-4916-BD3B-ECB5A758C506}" type="doc">
      <dgm:prSet loTypeId="urn:microsoft.com/office/officeart/2005/8/layout/lProcess3" loCatId="process" qsTypeId="urn:microsoft.com/office/officeart/2005/8/quickstyle/simple1" qsCatId="simple" csTypeId="urn:microsoft.com/office/officeart/2005/8/colors/colorful5" csCatId="colorful" phldr="1"/>
      <dgm:spPr/>
      <dgm:t>
        <a:bodyPr/>
        <a:lstStyle/>
        <a:p>
          <a:endParaRPr lang="en-US"/>
        </a:p>
      </dgm:t>
    </dgm:pt>
    <dgm:pt modelId="{664774E8-1D0A-4D80-BF6A-73858D42DE82}">
      <dgm:prSet/>
      <dgm:spPr/>
      <dgm:t>
        <a:bodyPr/>
        <a:lstStyle/>
        <a:p>
          <a:pPr rtl="0"/>
          <a:r>
            <a:rPr lang="en-US" dirty="0" smtClean="0">
              <a:solidFill>
                <a:srgbClr val="FFFF00"/>
              </a:solidFill>
            </a:rPr>
            <a:t>Nationalism and National Interests </a:t>
          </a:r>
        </a:p>
      </dgm:t>
    </dgm:pt>
    <dgm:pt modelId="{F8D8537E-7D09-4C22-BCAA-231A89E59820}" type="parTrans" cxnId="{E65A1CAC-BD4F-43E8-910E-786A99E83AFF}">
      <dgm:prSet/>
      <dgm:spPr/>
      <dgm:t>
        <a:bodyPr/>
        <a:lstStyle/>
        <a:p>
          <a:endParaRPr lang="en-US"/>
        </a:p>
      </dgm:t>
    </dgm:pt>
    <dgm:pt modelId="{B4896D42-C807-4240-B758-2C58992613A4}" type="sibTrans" cxnId="{E65A1CAC-BD4F-43E8-910E-786A99E83AFF}">
      <dgm:prSet/>
      <dgm:spPr/>
      <dgm:t>
        <a:bodyPr/>
        <a:lstStyle/>
        <a:p>
          <a:endParaRPr lang="en-US"/>
        </a:p>
      </dgm:t>
    </dgm:pt>
    <dgm:pt modelId="{C6368E00-A781-40B1-BB96-3C8435D53804}">
      <dgm:prSet/>
      <dgm:spPr/>
      <dgm:t>
        <a:bodyPr/>
        <a:lstStyle/>
        <a:p>
          <a:pPr rtl="0"/>
          <a:r>
            <a:rPr lang="en-US" dirty="0" smtClean="0">
              <a:solidFill>
                <a:srgbClr val="FFFF00"/>
              </a:solidFill>
            </a:rPr>
            <a:t>Social and Cultural Values </a:t>
          </a:r>
        </a:p>
      </dgm:t>
    </dgm:pt>
    <dgm:pt modelId="{7CA00A6C-D88A-46FC-BFAE-B28FEFCB6E09}" type="parTrans" cxnId="{5C39302C-BD6B-4474-A4BD-EBFF399320C3}">
      <dgm:prSet/>
      <dgm:spPr/>
      <dgm:t>
        <a:bodyPr/>
        <a:lstStyle/>
        <a:p>
          <a:endParaRPr lang="en-US"/>
        </a:p>
      </dgm:t>
    </dgm:pt>
    <dgm:pt modelId="{61BFB0AD-9B5E-4677-82A8-9A7B3B5A4B95}" type="sibTrans" cxnId="{5C39302C-BD6B-4474-A4BD-EBFF399320C3}">
      <dgm:prSet/>
      <dgm:spPr/>
      <dgm:t>
        <a:bodyPr/>
        <a:lstStyle/>
        <a:p>
          <a:endParaRPr lang="en-US"/>
        </a:p>
      </dgm:t>
    </dgm:pt>
    <dgm:pt modelId="{13507A8D-A0BF-4398-A211-7B1958043129}">
      <dgm:prSet/>
      <dgm:spPr/>
      <dgm:t>
        <a:bodyPr/>
        <a:lstStyle/>
        <a:p>
          <a:pPr rtl="0"/>
          <a:r>
            <a:rPr lang="en-US" dirty="0" smtClean="0">
              <a:solidFill>
                <a:srgbClr val="FFFF00"/>
              </a:solidFill>
            </a:rPr>
            <a:t>The Global Acceptability </a:t>
          </a:r>
        </a:p>
      </dgm:t>
    </dgm:pt>
    <dgm:pt modelId="{D0068331-23DB-4E86-A9E6-B4149DACBC2E}" type="parTrans" cxnId="{B52C2F59-37EE-4934-A082-04051E839658}">
      <dgm:prSet/>
      <dgm:spPr/>
      <dgm:t>
        <a:bodyPr/>
        <a:lstStyle/>
        <a:p>
          <a:endParaRPr lang="en-US"/>
        </a:p>
      </dgm:t>
    </dgm:pt>
    <dgm:pt modelId="{3D6EB9E3-F023-45FA-90F9-7D6AF352182A}" type="sibTrans" cxnId="{B52C2F59-37EE-4934-A082-04051E839658}">
      <dgm:prSet/>
      <dgm:spPr/>
      <dgm:t>
        <a:bodyPr/>
        <a:lstStyle/>
        <a:p>
          <a:endParaRPr lang="en-US"/>
        </a:p>
      </dgm:t>
    </dgm:pt>
    <dgm:pt modelId="{6A23058D-9EB8-4618-9713-B4AEEE32E26D}" type="pres">
      <dgm:prSet presAssocID="{FE89D84D-210E-4916-BD3B-ECB5A758C506}" presName="Name0" presStyleCnt="0">
        <dgm:presLayoutVars>
          <dgm:chPref val="3"/>
          <dgm:dir/>
          <dgm:animLvl val="lvl"/>
          <dgm:resizeHandles/>
        </dgm:presLayoutVars>
      </dgm:prSet>
      <dgm:spPr/>
      <dgm:t>
        <a:bodyPr/>
        <a:lstStyle/>
        <a:p>
          <a:endParaRPr lang="en-US"/>
        </a:p>
      </dgm:t>
    </dgm:pt>
    <dgm:pt modelId="{50D84721-B0B8-4D94-B868-70A3005E21F1}" type="pres">
      <dgm:prSet presAssocID="{664774E8-1D0A-4D80-BF6A-73858D42DE82}" presName="horFlow" presStyleCnt="0"/>
      <dgm:spPr/>
    </dgm:pt>
    <dgm:pt modelId="{AA5A470C-4819-4FCA-BF23-7DAB8D082BC0}" type="pres">
      <dgm:prSet presAssocID="{664774E8-1D0A-4D80-BF6A-73858D42DE82}" presName="bigChev" presStyleLbl="node1" presStyleIdx="0" presStyleCnt="3" custScaleX="123768"/>
      <dgm:spPr/>
      <dgm:t>
        <a:bodyPr/>
        <a:lstStyle/>
        <a:p>
          <a:endParaRPr lang="en-US"/>
        </a:p>
      </dgm:t>
    </dgm:pt>
    <dgm:pt modelId="{1334FC2C-A235-4B0E-BBA6-609A10F93593}" type="pres">
      <dgm:prSet presAssocID="{664774E8-1D0A-4D80-BF6A-73858D42DE82}" presName="vSp" presStyleCnt="0"/>
      <dgm:spPr/>
    </dgm:pt>
    <dgm:pt modelId="{FFF0C55F-5948-4042-802D-75A4F2797948}" type="pres">
      <dgm:prSet presAssocID="{C6368E00-A781-40B1-BB96-3C8435D53804}" presName="horFlow" presStyleCnt="0"/>
      <dgm:spPr/>
    </dgm:pt>
    <dgm:pt modelId="{4E0A4D0A-1096-49B2-8FC7-3FA02A770FD0}" type="pres">
      <dgm:prSet presAssocID="{C6368E00-A781-40B1-BB96-3C8435D53804}" presName="bigChev" presStyleLbl="node1" presStyleIdx="1" presStyleCnt="3" custScaleX="135361" custLinFactNeighborX="-8007" custLinFactNeighborY="1941"/>
      <dgm:spPr/>
      <dgm:t>
        <a:bodyPr/>
        <a:lstStyle/>
        <a:p>
          <a:endParaRPr lang="en-US"/>
        </a:p>
      </dgm:t>
    </dgm:pt>
    <dgm:pt modelId="{4CC16FE8-6EF8-4B32-961F-FC6DCF22DB14}" type="pres">
      <dgm:prSet presAssocID="{C6368E00-A781-40B1-BB96-3C8435D53804}" presName="vSp" presStyleCnt="0"/>
      <dgm:spPr/>
    </dgm:pt>
    <dgm:pt modelId="{649349CF-7D1A-4B73-824A-D41B6702A35D}" type="pres">
      <dgm:prSet presAssocID="{13507A8D-A0BF-4398-A211-7B1958043129}" presName="horFlow" presStyleCnt="0"/>
      <dgm:spPr/>
    </dgm:pt>
    <dgm:pt modelId="{9CB12CAA-3EB5-4A69-BF9B-1DAF4C2DFAD2}" type="pres">
      <dgm:prSet presAssocID="{13507A8D-A0BF-4398-A211-7B1958043129}" presName="bigChev" presStyleLbl="node1" presStyleIdx="2" presStyleCnt="3" custScaleX="137028"/>
      <dgm:spPr/>
      <dgm:t>
        <a:bodyPr/>
        <a:lstStyle/>
        <a:p>
          <a:endParaRPr lang="en-US"/>
        </a:p>
      </dgm:t>
    </dgm:pt>
  </dgm:ptLst>
  <dgm:cxnLst>
    <dgm:cxn modelId="{A58BD67C-B8D7-44BA-9175-66B92670C97B}" type="presOf" srcId="{664774E8-1D0A-4D80-BF6A-73858D42DE82}" destId="{AA5A470C-4819-4FCA-BF23-7DAB8D082BC0}" srcOrd="0" destOrd="0" presId="urn:microsoft.com/office/officeart/2005/8/layout/lProcess3"/>
    <dgm:cxn modelId="{8B6F75C5-9B51-4ED3-B349-055D67818342}" type="presOf" srcId="{C6368E00-A781-40B1-BB96-3C8435D53804}" destId="{4E0A4D0A-1096-49B2-8FC7-3FA02A770FD0}" srcOrd="0" destOrd="0" presId="urn:microsoft.com/office/officeart/2005/8/layout/lProcess3"/>
    <dgm:cxn modelId="{E65A1CAC-BD4F-43E8-910E-786A99E83AFF}" srcId="{FE89D84D-210E-4916-BD3B-ECB5A758C506}" destId="{664774E8-1D0A-4D80-BF6A-73858D42DE82}" srcOrd="0" destOrd="0" parTransId="{F8D8537E-7D09-4C22-BCAA-231A89E59820}" sibTransId="{B4896D42-C807-4240-B758-2C58992613A4}"/>
    <dgm:cxn modelId="{AFA1A270-0C14-40F7-9DD2-5ABCEB172E28}" type="presOf" srcId="{FE89D84D-210E-4916-BD3B-ECB5A758C506}" destId="{6A23058D-9EB8-4618-9713-B4AEEE32E26D}" srcOrd="0" destOrd="0" presId="urn:microsoft.com/office/officeart/2005/8/layout/lProcess3"/>
    <dgm:cxn modelId="{AC9D0A06-8772-4423-BB84-177A1D7B22A0}" type="presOf" srcId="{13507A8D-A0BF-4398-A211-7B1958043129}" destId="{9CB12CAA-3EB5-4A69-BF9B-1DAF4C2DFAD2}" srcOrd="0" destOrd="0" presId="urn:microsoft.com/office/officeart/2005/8/layout/lProcess3"/>
    <dgm:cxn modelId="{B52C2F59-37EE-4934-A082-04051E839658}" srcId="{FE89D84D-210E-4916-BD3B-ECB5A758C506}" destId="{13507A8D-A0BF-4398-A211-7B1958043129}" srcOrd="2" destOrd="0" parTransId="{D0068331-23DB-4E86-A9E6-B4149DACBC2E}" sibTransId="{3D6EB9E3-F023-45FA-90F9-7D6AF352182A}"/>
    <dgm:cxn modelId="{5C39302C-BD6B-4474-A4BD-EBFF399320C3}" srcId="{FE89D84D-210E-4916-BD3B-ECB5A758C506}" destId="{C6368E00-A781-40B1-BB96-3C8435D53804}" srcOrd="1" destOrd="0" parTransId="{7CA00A6C-D88A-46FC-BFAE-B28FEFCB6E09}" sibTransId="{61BFB0AD-9B5E-4677-82A8-9A7B3B5A4B95}"/>
    <dgm:cxn modelId="{5C6291AA-F726-4E9B-98A7-63DDD088F67C}" type="presParOf" srcId="{6A23058D-9EB8-4618-9713-B4AEEE32E26D}" destId="{50D84721-B0B8-4D94-B868-70A3005E21F1}" srcOrd="0" destOrd="0" presId="urn:microsoft.com/office/officeart/2005/8/layout/lProcess3"/>
    <dgm:cxn modelId="{62F24E28-80AF-4A8D-8D9C-CD6DF60122BF}" type="presParOf" srcId="{50D84721-B0B8-4D94-B868-70A3005E21F1}" destId="{AA5A470C-4819-4FCA-BF23-7DAB8D082BC0}" srcOrd="0" destOrd="0" presId="urn:microsoft.com/office/officeart/2005/8/layout/lProcess3"/>
    <dgm:cxn modelId="{48075D15-BB48-4909-8294-71CA9073D0EC}" type="presParOf" srcId="{6A23058D-9EB8-4618-9713-B4AEEE32E26D}" destId="{1334FC2C-A235-4B0E-BBA6-609A10F93593}" srcOrd="1" destOrd="0" presId="urn:microsoft.com/office/officeart/2005/8/layout/lProcess3"/>
    <dgm:cxn modelId="{E8133835-818A-4C9C-AA4B-346D61FED75F}" type="presParOf" srcId="{6A23058D-9EB8-4618-9713-B4AEEE32E26D}" destId="{FFF0C55F-5948-4042-802D-75A4F2797948}" srcOrd="2" destOrd="0" presId="urn:microsoft.com/office/officeart/2005/8/layout/lProcess3"/>
    <dgm:cxn modelId="{D2CEFEC4-652A-489A-AE82-C4A9C8414DAA}" type="presParOf" srcId="{FFF0C55F-5948-4042-802D-75A4F2797948}" destId="{4E0A4D0A-1096-49B2-8FC7-3FA02A770FD0}" srcOrd="0" destOrd="0" presId="urn:microsoft.com/office/officeart/2005/8/layout/lProcess3"/>
    <dgm:cxn modelId="{582D89C5-7E2F-400E-A9F5-C5557858271C}" type="presParOf" srcId="{6A23058D-9EB8-4618-9713-B4AEEE32E26D}" destId="{4CC16FE8-6EF8-4B32-961F-FC6DCF22DB14}" srcOrd="3" destOrd="0" presId="urn:microsoft.com/office/officeart/2005/8/layout/lProcess3"/>
    <dgm:cxn modelId="{D1EE118B-C03B-495B-A275-1DED720CBA81}" type="presParOf" srcId="{6A23058D-9EB8-4618-9713-B4AEEE32E26D}" destId="{649349CF-7D1A-4B73-824A-D41B6702A35D}" srcOrd="4" destOrd="0" presId="urn:microsoft.com/office/officeart/2005/8/layout/lProcess3"/>
    <dgm:cxn modelId="{87CFE481-F530-4C34-9116-212C83674FF8}" type="presParOf" srcId="{649349CF-7D1A-4B73-824A-D41B6702A35D}" destId="{9CB12CAA-3EB5-4A69-BF9B-1DAF4C2DFAD2}" srcOrd="0" destOrd="0" presId="urn:microsoft.com/office/officeart/2005/8/layout/l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endParaRPr lang="en-US" sz="4000" b="1" dirty="0" smtClean="0"/>
        </a:p>
        <a:p>
          <a:pPr algn="ctr" rtl="0"/>
          <a:r>
            <a:rPr lang="en-US" sz="4000" b="1" dirty="0" smtClean="0"/>
            <a:t>Curriculum: the Conceptual Aspects</a:t>
          </a:r>
        </a:p>
        <a:p>
          <a:pPr algn="ctr" rtl="0"/>
          <a:r>
            <a:rPr lang="en-US" sz="2800" dirty="0" smtClean="0"/>
            <a:t/>
          </a:r>
          <a:br>
            <a:rPr lang="en-US" sz="2800" dirty="0" smtClean="0"/>
          </a:br>
          <a:endParaRPr lang="en-US" sz="2800" dirty="0"/>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96EF5DB2-87F3-4A90-8FFA-8CCFF343E08A}"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6D0E32EA-08DF-4F50-BC12-2CC4919811A6}" type="presOf" srcId="{48455BA5-7BC3-45D9-A1ED-9835082C4492}" destId="{BE099D99-EED9-4C2B-B788-996B4D787D99}" srcOrd="0" destOrd="0" presId="urn:microsoft.com/office/officeart/2005/8/layout/vList2"/>
    <dgm:cxn modelId="{05F48CE0-88DA-4FAB-BD4C-30835FE9F424}"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8455BA5-7BC3-45D9-A1ED-9835082C4492}"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E40AF784-2C14-4A39-B648-0613086690C3}">
      <dgm:prSet custT="1"/>
      <dgm:spPr/>
      <dgm:t>
        <a:bodyPr/>
        <a:lstStyle/>
        <a:p>
          <a:pPr algn="ctr" rtl="0"/>
          <a:endParaRPr lang="en-US" sz="4000" b="1" dirty="0" smtClean="0"/>
        </a:p>
        <a:p>
          <a:pPr algn="ctr" rtl="0"/>
          <a:r>
            <a:rPr lang="en-US" sz="4000" b="1" dirty="0" smtClean="0"/>
            <a:t>Curriculum: the Conceptual Aspects</a:t>
          </a:r>
        </a:p>
        <a:p>
          <a:pPr algn="ctr" rtl="0"/>
          <a:r>
            <a:rPr lang="en-US" sz="2800" dirty="0" smtClean="0"/>
            <a:t/>
          </a:r>
          <a:br>
            <a:rPr lang="en-US" sz="2800" dirty="0" smtClean="0"/>
          </a:br>
          <a:endParaRPr lang="en-US" sz="2800" dirty="0"/>
        </a:p>
      </dgm:t>
    </dgm:pt>
    <dgm:pt modelId="{D1782D49-A56B-4151-9DF1-7255DC156070}" type="parTrans" cxnId="{F69F9B0A-6063-4170-8D9E-56018986321A}">
      <dgm:prSet/>
      <dgm:spPr/>
      <dgm:t>
        <a:bodyPr/>
        <a:lstStyle/>
        <a:p>
          <a:endParaRPr lang="en-US"/>
        </a:p>
      </dgm:t>
    </dgm:pt>
    <dgm:pt modelId="{9BB781C1-AA6C-47E1-9771-EA1265EA9F1A}" type="sibTrans" cxnId="{F69F9B0A-6063-4170-8D9E-56018986321A}">
      <dgm:prSet/>
      <dgm:spPr/>
      <dgm:t>
        <a:bodyPr/>
        <a:lstStyle/>
        <a:p>
          <a:endParaRPr lang="en-US"/>
        </a:p>
      </dgm:t>
    </dgm:pt>
    <dgm:pt modelId="{BE099D99-EED9-4C2B-B788-996B4D787D99}" type="pres">
      <dgm:prSet presAssocID="{48455BA5-7BC3-45D9-A1ED-9835082C4492}" presName="linear" presStyleCnt="0">
        <dgm:presLayoutVars>
          <dgm:animLvl val="lvl"/>
          <dgm:resizeHandles val="exact"/>
        </dgm:presLayoutVars>
      </dgm:prSet>
      <dgm:spPr/>
      <dgm:t>
        <a:bodyPr/>
        <a:lstStyle/>
        <a:p>
          <a:endParaRPr lang="en-US"/>
        </a:p>
      </dgm:t>
    </dgm:pt>
    <dgm:pt modelId="{E38ABBB2-78DC-4AC0-8752-409A3A65BF37}" type="pres">
      <dgm:prSet presAssocID="{E40AF784-2C14-4A39-B648-0613086690C3}" presName="parentText" presStyleLbl="node1" presStyleIdx="0" presStyleCnt="1" custLinFactNeighborY="1399">
        <dgm:presLayoutVars>
          <dgm:chMax val="0"/>
          <dgm:bulletEnabled val="1"/>
        </dgm:presLayoutVars>
      </dgm:prSet>
      <dgm:spPr/>
      <dgm:t>
        <a:bodyPr/>
        <a:lstStyle/>
        <a:p>
          <a:endParaRPr lang="en-US"/>
        </a:p>
      </dgm:t>
    </dgm:pt>
  </dgm:ptLst>
  <dgm:cxnLst>
    <dgm:cxn modelId="{72DBE7C0-143E-4D10-B7E8-2CEBCB250C75}" type="presOf" srcId="{E40AF784-2C14-4A39-B648-0613086690C3}" destId="{E38ABBB2-78DC-4AC0-8752-409A3A65BF37}" srcOrd="0" destOrd="0" presId="urn:microsoft.com/office/officeart/2005/8/layout/vList2"/>
    <dgm:cxn modelId="{F69F9B0A-6063-4170-8D9E-56018986321A}" srcId="{48455BA5-7BC3-45D9-A1ED-9835082C4492}" destId="{E40AF784-2C14-4A39-B648-0613086690C3}" srcOrd="0" destOrd="0" parTransId="{D1782D49-A56B-4151-9DF1-7255DC156070}" sibTransId="{9BB781C1-AA6C-47E1-9771-EA1265EA9F1A}"/>
    <dgm:cxn modelId="{53D4B0ED-5C86-4F43-AB57-560525782E1B}" type="presOf" srcId="{48455BA5-7BC3-45D9-A1ED-9835082C4492}" destId="{BE099D99-EED9-4C2B-B788-996B4D787D99}" srcOrd="0" destOrd="0" presId="urn:microsoft.com/office/officeart/2005/8/layout/vList2"/>
    <dgm:cxn modelId="{9A461B20-F45C-43F2-BEBA-36CEAE7B4AF0}" type="presParOf" srcId="{BE099D99-EED9-4C2B-B788-996B4D787D99}" destId="{E38ABBB2-78DC-4AC0-8752-409A3A65BF3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DA45E33-3301-4B67-950A-1F56E2DD5471}">
      <dgm:prSet>
        <dgm:style>
          <a:lnRef idx="2">
            <a:schemeClr val="accent2">
              <a:shade val="50000"/>
            </a:schemeClr>
          </a:lnRef>
          <a:fillRef idx="1">
            <a:schemeClr val="accent2"/>
          </a:fillRef>
          <a:effectRef idx="0">
            <a:schemeClr val="accent2"/>
          </a:effectRef>
          <a:fontRef idx="minor">
            <a:schemeClr val="lt1"/>
          </a:fontRef>
        </dgm:style>
      </dgm:prSet>
      <dgm:spPr/>
      <dgm:t>
        <a:bodyPr/>
        <a:lstStyle/>
        <a:p>
          <a:pPr algn="just" rtl="0"/>
          <a:r>
            <a:rPr lang="en-GB" b="1" dirty="0" smtClean="0"/>
            <a:t>Explicit curriculum: subjects that will be taught, as a identified mission of educational institution &amp; the knowledge and skills that institution expects its  successful students to acquire</a:t>
          </a:r>
        </a:p>
        <a:p>
          <a:pPr algn="just"/>
          <a:endParaRPr lang="en-GB" b="1" dirty="0" smtClean="0"/>
        </a:p>
      </dgm:t>
    </dgm:pt>
    <dgm:pt modelId="{D3A15965-4422-4DC9-8A03-04DCB7795C9B}" type="parTrans" cxnId="{33942AAA-6E45-4246-90DB-2D23A9874AA4}">
      <dgm:prSet/>
      <dgm:spPr/>
      <dgm:t>
        <a:bodyPr/>
        <a:lstStyle/>
        <a:p>
          <a:endParaRPr lang="en-US"/>
        </a:p>
      </dgm:t>
    </dgm:pt>
    <dgm:pt modelId="{5535EB78-F775-4B65-8993-3D7D08EDE805}" type="sibTrans" cxnId="{33942AAA-6E45-4246-90DB-2D23A9874AA4}">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BEBBB8B0-740F-41AA-BEE1-6D0062A06377}" type="pres">
      <dgm:prSet presAssocID="{DDA45E33-3301-4B67-950A-1F56E2DD5471}" presName="parentText" presStyleLbl="node1" presStyleIdx="0" presStyleCnt="1" custScaleY="55918">
        <dgm:presLayoutVars>
          <dgm:chMax val="0"/>
          <dgm:bulletEnabled val="1"/>
        </dgm:presLayoutVars>
      </dgm:prSet>
      <dgm:spPr/>
      <dgm:t>
        <a:bodyPr/>
        <a:lstStyle/>
        <a:p>
          <a:endParaRPr lang="en-US"/>
        </a:p>
      </dgm:t>
    </dgm:pt>
  </dgm:ptLst>
  <dgm:cxnLst>
    <dgm:cxn modelId="{66910333-E3B3-4DAA-BDA0-B5075204B628}" type="presOf" srcId="{DDA45E33-3301-4B67-950A-1F56E2DD5471}" destId="{BEBBB8B0-740F-41AA-BEE1-6D0062A06377}" srcOrd="0" destOrd="0" presId="urn:microsoft.com/office/officeart/2005/8/layout/vList2"/>
    <dgm:cxn modelId="{E2B5D44E-74B9-4E40-9847-145045C32B0D}" type="presOf" srcId="{1B39C0AE-3372-4202-B9F1-EC78167282C5}" destId="{9B78B243-D5B6-4690-8D48-1B60EFA3BBD8}" srcOrd="0" destOrd="0" presId="urn:microsoft.com/office/officeart/2005/8/layout/vList2"/>
    <dgm:cxn modelId="{33942AAA-6E45-4246-90DB-2D23A9874AA4}" srcId="{1B39C0AE-3372-4202-B9F1-EC78167282C5}" destId="{DDA45E33-3301-4B67-950A-1F56E2DD5471}" srcOrd="0" destOrd="0" parTransId="{D3A15965-4422-4DC9-8A03-04DCB7795C9B}" sibTransId="{5535EB78-F775-4B65-8993-3D7D08EDE805}"/>
    <dgm:cxn modelId="{1C16D556-A3D1-41B5-97A0-3DECB29766D7}" type="presParOf" srcId="{9B78B243-D5B6-4690-8D48-1B60EFA3BBD8}" destId="{BEBBB8B0-740F-41AA-BEE1-6D0062A0637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DDA45E33-3301-4B67-950A-1F56E2DD5471}">
      <dgm:prSet/>
      <dgm:spPr/>
      <dgm:t>
        <a:bodyPr/>
        <a:lstStyle/>
        <a:p>
          <a:pPr algn="just" rtl="0"/>
          <a:r>
            <a:rPr lang="en-GB" dirty="0" smtClean="0"/>
            <a:t>Null curriculum: topics or perspectives that are specifically excluded from the curriculum</a:t>
          </a:r>
        </a:p>
        <a:p>
          <a:pPr algn="just"/>
          <a:endParaRPr lang="en-GB" dirty="0" smtClean="0"/>
        </a:p>
      </dgm:t>
    </dgm:pt>
    <dgm:pt modelId="{D3A15965-4422-4DC9-8A03-04DCB7795C9B}" type="parTrans" cxnId="{33942AAA-6E45-4246-90DB-2D23A9874AA4}">
      <dgm:prSet/>
      <dgm:spPr/>
      <dgm:t>
        <a:bodyPr/>
        <a:lstStyle/>
        <a:p>
          <a:endParaRPr lang="en-US"/>
        </a:p>
      </dgm:t>
    </dgm:pt>
    <dgm:pt modelId="{5535EB78-F775-4B65-8993-3D7D08EDE805}" type="sibTrans" cxnId="{33942AAA-6E45-4246-90DB-2D23A9874AA4}">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BEBBB8B0-740F-41AA-BEE1-6D0062A06377}" type="pres">
      <dgm:prSet presAssocID="{DDA45E33-3301-4B67-950A-1F56E2DD5471}" presName="parentText" presStyleLbl="node1" presStyleIdx="0" presStyleCnt="1" custScaleY="55918">
        <dgm:presLayoutVars>
          <dgm:chMax val="0"/>
          <dgm:bulletEnabled val="1"/>
        </dgm:presLayoutVars>
      </dgm:prSet>
      <dgm:spPr/>
      <dgm:t>
        <a:bodyPr/>
        <a:lstStyle/>
        <a:p>
          <a:endParaRPr lang="en-US"/>
        </a:p>
      </dgm:t>
    </dgm:pt>
  </dgm:ptLst>
  <dgm:cxnLst>
    <dgm:cxn modelId="{D6BD5FDC-E093-4991-8DD9-20D3D2644C8E}" type="presOf" srcId="{1B39C0AE-3372-4202-B9F1-EC78167282C5}" destId="{9B78B243-D5B6-4690-8D48-1B60EFA3BBD8}" srcOrd="0" destOrd="0" presId="urn:microsoft.com/office/officeart/2005/8/layout/vList2"/>
    <dgm:cxn modelId="{9D7F8F71-AB6B-4574-91BF-4F3911A04F7C}" type="presOf" srcId="{DDA45E33-3301-4B67-950A-1F56E2DD5471}" destId="{BEBBB8B0-740F-41AA-BEE1-6D0062A06377}" srcOrd="0" destOrd="0" presId="urn:microsoft.com/office/officeart/2005/8/layout/vList2"/>
    <dgm:cxn modelId="{33942AAA-6E45-4246-90DB-2D23A9874AA4}" srcId="{1B39C0AE-3372-4202-B9F1-EC78167282C5}" destId="{DDA45E33-3301-4B67-950A-1F56E2DD5471}" srcOrd="0" destOrd="0" parTransId="{D3A15965-4422-4DC9-8A03-04DCB7795C9B}" sibTransId="{5535EB78-F775-4B65-8993-3D7D08EDE805}"/>
    <dgm:cxn modelId="{9EFD1630-48D3-4FE1-889E-56AF4DE8A92E}" type="presParOf" srcId="{9B78B243-D5B6-4690-8D48-1B60EFA3BBD8}" destId="{BEBBB8B0-740F-41AA-BEE1-6D0062A06377}"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custT="1">
        <dgm:style>
          <a:lnRef idx="1">
            <a:schemeClr val="accent1"/>
          </a:lnRef>
          <a:fillRef idx="3">
            <a:schemeClr val="accent1"/>
          </a:fillRef>
          <a:effectRef idx="2">
            <a:schemeClr val="accent1"/>
          </a:effectRef>
          <a:fontRef idx="minor">
            <a:schemeClr val="lt1"/>
          </a:fontRef>
        </dgm:style>
      </dgm:prSet>
      <dgm:spPr/>
      <dgm:t>
        <a:bodyPr/>
        <a:lstStyle/>
        <a:p>
          <a:pPr algn="just"/>
          <a:r>
            <a:rPr lang="en-GB" sz="2000" b="1" i="0" dirty="0" smtClean="0"/>
            <a:t>As the Supreme Head of the first Islamic State, Prophet Muhammad (PBUH) decreed Education as incumbent on all people, male and female. He declared it compulsory almost immediately after the establishment of the City State of </a:t>
          </a:r>
          <a:r>
            <a:rPr lang="en-GB" sz="2000" b="1" i="0" dirty="0" err="1" smtClean="0"/>
            <a:t>Madina</a:t>
          </a:r>
          <a:r>
            <a:rPr lang="en-GB" sz="2000" b="1" i="0" dirty="0" smtClean="0"/>
            <a:t> through a Law regarding Compulsory Education  </a:t>
          </a:r>
        </a:p>
        <a:p>
          <a:pPr algn="just"/>
          <a:endParaRPr lang="en-GB" sz="2000" b="0" i="0" dirty="0" smtClean="0"/>
        </a:p>
        <a:p>
          <a:pPr algn="just"/>
          <a:r>
            <a:rPr lang="en-GB" sz="2000" b="1" i="0" dirty="0" smtClean="0">
              <a:solidFill>
                <a:srgbClr val="FFFF00"/>
              </a:solidFill>
            </a:rPr>
            <a:t>He orders to take the good from everywhere one gets it and further counsels that knowledge is the lost of wealth of a believer and commands to acquire it whatever its source-the </a:t>
          </a:r>
          <a:r>
            <a:rPr lang="en-GB" sz="2000" b="1" i="0" dirty="0" smtClean="0">
              <a:solidFill>
                <a:schemeClr val="accent2">
                  <a:lumMod val="60000"/>
                  <a:lumOff val="40000"/>
                </a:schemeClr>
              </a:solidFill>
            </a:rPr>
            <a:t>Curriculum development </a:t>
          </a:r>
        </a:p>
        <a:p>
          <a:pPr algn="just"/>
          <a:endParaRPr lang="en-GB" sz="2000" b="0" i="0" dirty="0" smtClean="0"/>
        </a:p>
        <a:p>
          <a:pPr algn="just"/>
          <a:r>
            <a:rPr lang="en-GB" sz="2400" b="1" i="0" dirty="0" smtClean="0"/>
            <a:t>So long as the Muslims kept up this breadth of vision they were the torchbearers of light and learning and were considered the norm to judge the various grades of cultures and civilizations of the world.</a:t>
          </a:r>
          <a:endParaRPr lang="en-US" sz="2400"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168600">
        <dgm:presLayoutVars>
          <dgm:chMax val="0"/>
          <dgm:bulletEnabled val="1"/>
        </dgm:presLayoutVars>
      </dgm:prSet>
      <dgm:spPr/>
      <dgm:t>
        <a:bodyPr/>
        <a:lstStyle/>
        <a:p>
          <a:endParaRPr lang="en-US"/>
        </a:p>
      </dgm:t>
    </dgm:pt>
  </dgm:ptLst>
  <dgm:cxnLst>
    <dgm:cxn modelId="{B9A7867A-C1FD-42E5-9AA9-1C37CCE42F9E}" type="presOf" srcId="{428A6294-2DA4-400A-8EF1-2DB48FC15DC4}" destId="{A3C04CE0-3F5C-4C9B-A0A9-D38FE58292AD}" srcOrd="0" destOrd="0" presId="urn:microsoft.com/office/officeart/2005/8/layout/vList2"/>
    <dgm:cxn modelId="{4777B57B-A2DB-464F-9F78-20B71E919734}" type="presOf" srcId="{1B39C0AE-3372-4202-B9F1-EC78167282C5}" destId="{9B78B243-D5B6-4690-8D48-1B60EFA3BBD8}"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796543F1-6DBA-42B3-A8A4-85EB240876B2}"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tyle>
          <a:lnRef idx="1">
            <a:schemeClr val="accent1"/>
          </a:lnRef>
          <a:fillRef idx="3">
            <a:schemeClr val="accent1"/>
          </a:fillRef>
          <a:effectRef idx="2">
            <a:schemeClr val="accent1"/>
          </a:effectRef>
          <a:fontRef idx="minor">
            <a:schemeClr val="lt1"/>
          </a:fontRef>
        </dgm:style>
      </dgm:prSet>
      <dgm:spPr/>
      <dgm:t>
        <a:bodyPr/>
        <a:lstStyle/>
        <a:p>
          <a:pPr algn="just" rtl="0"/>
          <a:r>
            <a:rPr lang="en-GB" b="1" i="1" dirty="0" smtClean="0">
              <a:solidFill>
                <a:srgbClr val="FFFF00"/>
              </a:solidFill>
              <a:latin typeface="+mn-lt"/>
            </a:rPr>
            <a:t>25A.   Right to education.—The State shall provide free and compulsory education to all children of the age of five to sixteen years in such manner as may be determined by law.</a:t>
          </a:r>
          <a:endParaRPr lang="en-GB" b="1" i="1" dirty="0" smtClean="0"/>
        </a:p>
        <a:p>
          <a:pPr algn="just" rtl="0"/>
          <a:r>
            <a:rPr lang="en-GB" b="1" i="1" dirty="0" smtClean="0"/>
            <a:t>                          </a:t>
          </a:r>
          <a:endParaRPr lang="en-US"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138495">
        <dgm:presLayoutVars>
          <dgm:chMax val="0"/>
          <dgm:bulletEnabled val="1"/>
        </dgm:presLayoutVars>
      </dgm:prSet>
      <dgm:spPr/>
      <dgm:t>
        <a:bodyPr/>
        <a:lstStyle/>
        <a:p>
          <a:endParaRPr lang="en-US"/>
        </a:p>
      </dgm:t>
    </dgm:pt>
  </dgm:ptLst>
  <dgm:cxnLst>
    <dgm:cxn modelId="{2FD8825E-183D-45C8-A517-D6493BE115AD}" type="presOf" srcId="{1B39C0AE-3372-4202-B9F1-EC78167282C5}" destId="{9B78B243-D5B6-4690-8D48-1B60EFA3BBD8}" srcOrd="0" destOrd="0" presId="urn:microsoft.com/office/officeart/2005/8/layout/vList2"/>
    <dgm:cxn modelId="{A0F39863-A32A-4E6D-A114-51E517554618}" type="presOf" srcId="{428A6294-2DA4-400A-8EF1-2DB48FC15DC4}" destId="{A3C04CE0-3F5C-4C9B-A0A9-D38FE58292AD}"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34CF544E-AAE5-4911-902F-18BE379C9F54}"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tyle>
          <a:lnRef idx="1">
            <a:schemeClr val="accent1"/>
          </a:lnRef>
          <a:fillRef idx="3">
            <a:schemeClr val="accent1"/>
          </a:fillRef>
          <a:effectRef idx="2">
            <a:schemeClr val="accent1"/>
          </a:effectRef>
          <a:fontRef idx="minor">
            <a:schemeClr val="lt1"/>
          </a:fontRef>
        </dgm:style>
      </dgm:prSet>
      <dgm:spPr/>
      <dgm:t>
        <a:bodyPr/>
        <a:lstStyle/>
        <a:p>
          <a:pPr algn="just" rtl="0"/>
          <a:r>
            <a:rPr lang="en-GB" b="1" i="1" dirty="0" smtClean="0">
              <a:solidFill>
                <a:srgbClr val="FFFF00"/>
              </a:solidFill>
              <a:latin typeface="+mn-lt"/>
            </a:rPr>
            <a:t>The era of information technology and globalization has turned the whole scenario of almost every walk of life</a:t>
          </a:r>
        </a:p>
        <a:p>
          <a:pPr algn="just" rtl="0"/>
          <a:endParaRPr lang="en-GB" b="1" i="1" dirty="0" smtClean="0">
            <a:solidFill>
              <a:srgbClr val="FFFF00"/>
            </a:solidFill>
            <a:latin typeface="+mn-lt"/>
          </a:endParaRPr>
        </a:p>
        <a:p>
          <a:pPr algn="just" rtl="0"/>
          <a:r>
            <a:rPr lang="en-GB" b="1" i="1" dirty="0" smtClean="0">
              <a:solidFill>
                <a:schemeClr val="bg1"/>
              </a:solidFill>
              <a:latin typeface="+mn-lt"/>
            </a:rPr>
            <a:t>Education is now recognized to be the only key to moral, cultural and socio-economic development in any country around the world</a:t>
          </a:r>
        </a:p>
        <a:p>
          <a:pPr algn="just" rtl="0"/>
          <a:endParaRPr lang="en-GB" b="1" i="1" dirty="0" smtClean="0">
            <a:solidFill>
              <a:srgbClr val="FFFF00"/>
            </a:solidFill>
            <a:latin typeface="+mn-lt"/>
          </a:endParaRPr>
        </a:p>
        <a:p>
          <a:pPr algn="just" rtl="0"/>
          <a:r>
            <a:rPr lang="en-GB" b="1" i="1" dirty="0" smtClean="0">
              <a:solidFill>
                <a:srgbClr val="FFFF00"/>
              </a:solidFill>
              <a:latin typeface="+mn-lt"/>
            </a:rPr>
            <a:t>The need for innovative approaches and use of e-system in education is increasingly felt in the tasks of educational development</a:t>
          </a:r>
          <a:r>
            <a:rPr lang="en-GB" b="1" i="1" dirty="0" smtClean="0"/>
            <a:t>    </a:t>
          </a:r>
        </a:p>
        <a:p>
          <a:pPr algn="just" rtl="0"/>
          <a:endParaRPr lang="en-GB" b="1" i="1" dirty="0" smtClean="0"/>
        </a:p>
        <a:p>
          <a:pPr algn="just" rtl="0"/>
          <a:r>
            <a:rPr lang="en-GB" b="1" i="1" dirty="0" smtClean="0"/>
            <a:t>National Priorities in all educational systems must form  as its essence                     </a:t>
          </a:r>
          <a:endParaRPr lang="en-US"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138495">
        <dgm:presLayoutVars>
          <dgm:chMax val="0"/>
          <dgm:bulletEnabled val="1"/>
        </dgm:presLayoutVars>
      </dgm:prSet>
      <dgm:spPr/>
      <dgm:t>
        <a:bodyPr/>
        <a:lstStyle/>
        <a:p>
          <a:endParaRPr lang="en-US"/>
        </a:p>
      </dgm:t>
    </dgm:pt>
  </dgm:ptLst>
  <dgm:cxnLst>
    <dgm:cxn modelId="{D2491814-EE24-45DA-9D88-E803B8DC7CC7}" srcId="{1B39C0AE-3372-4202-B9F1-EC78167282C5}" destId="{428A6294-2DA4-400A-8EF1-2DB48FC15DC4}" srcOrd="0" destOrd="0" parTransId="{0284E37A-81AA-4A36-AF98-24AFCD89F7E0}" sibTransId="{B89BAFFF-3807-41BD-81DA-0E383F0F071D}"/>
    <dgm:cxn modelId="{91E52A18-C1BF-477D-A150-55DB736128B5}" type="presOf" srcId="{428A6294-2DA4-400A-8EF1-2DB48FC15DC4}" destId="{A3C04CE0-3F5C-4C9B-A0A9-D38FE58292AD}" srcOrd="0" destOrd="0" presId="urn:microsoft.com/office/officeart/2005/8/layout/vList2"/>
    <dgm:cxn modelId="{4A3F6D13-865C-407D-B1D1-4CFE6C5BA1C2}" type="presOf" srcId="{1B39C0AE-3372-4202-B9F1-EC78167282C5}" destId="{9B78B243-D5B6-4690-8D48-1B60EFA3BBD8}" srcOrd="0" destOrd="0" presId="urn:microsoft.com/office/officeart/2005/8/layout/vList2"/>
    <dgm:cxn modelId="{CE69A91F-CE10-484D-94BD-D774C5386098}"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B39C0AE-3372-4202-B9F1-EC78167282C5}" type="doc">
      <dgm:prSet loTypeId="urn:microsoft.com/office/officeart/2005/8/layout/vList2" loCatId="list" qsTypeId="urn:microsoft.com/office/officeart/2005/8/quickstyle/simple1" qsCatId="simple" csTypeId="urn:microsoft.com/office/officeart/2005/8/colors/colorful4" csCatId="colorful" phldr="1"/>
      <dgm:spPr/>
      <dgm:t>
        <a:bodyPr/>
        <a:lstStyle/>
        <a:p>
          <a:endParaRPr lang="en-US"/>
        </a:p>
      </dgm:t>
    </dgm:pt>
    <dgm:pt modelId="{428A6294-2DA4-400A-8EF1-2DB48FC15DC4}">
      <dgm:prSet>
        <dgm:style>
          <a:lnRef idx="1">
            <a:schemeClr val="accent1"/>
          </a:lnRef>
          <a:fillRef idx="3">
            <a:schemeClr val="accent1"/>
          </a:fillRef>
          <a:effectRef idx="2">
            <a:schemeClr val="accent1"/>
          </a:effectRef>
          <a:fontRef idx="minor">
            <a:schemeClr val="lt1"/>
          </a:fontRef>
        </dgm:style>
      </dgm:prSet>
      <dgm:spPr/>
      <dgm:t>
        <a:bodyPr/>
        <a:lstStyle/>
        <a:p>
          <a:pPr algn="just" rtl="0"/>
          <a:r>
            <a:rPr lang="en-GB" b="1" i="1" dirty="0" smtClean="0">
              <a:solidFill>
                <a:srgbClr val="FFFF00"/>
              </a:solidFill>
              <a:latin typeface="+mn-lt"/>
            </a:rPr>
            <a:t>“You must concentrate on gaining knowledge and education. It is your foremost responsibility. Political awareness of the era is also part of your education. You must be aware of international events and environment. Education is a matter of life and death for our country.”</a:t>
          </a:r>
          <a:r>
            <a:rPr lang="en-GB" b="1" i="1" dirty="0" smtClean="0"/>
            <a:t> </a:t>
          </a:r>
        </a:p>
        <a:p>
          <a:pPr algn="just" rtl="0"/>
          <a:endParaRPr lang="en-GB" b="1" i="1" dirty="0" smtClean="0"/>
        </a:p>
        <a:p>
          <a:pPr algn="just" rtl="0"/>
          <a:r>
            <a:rPr lang="en-GB" b="1" i="1" dirty="0" smtClean="0"/>
            <a:t>                          Quaid-e-</a:t>
          </a:r>
          <a:r>
            <a:rPr lang="en-GB" b="1" i="1" dirty="0" err="1" smtClean="0"/>
            <a:t>Azam</a:t>
          </a:r>
          <a:r>
            <a:rPr lang="en-GB" b="1" i="1" dirty="0" smtClean="0"/>
            <a:t> </a:t>
          </a:r>
          <a:r>
            <a:rPr lang="en-GB" b="1" i="1" dirty="0" err="1" smtClean="0"/>
            <a:t>Muahmmad</a:t>
          </a:r>
          <a:r>
            <a:rPr lang="en-GB" b="1" i="1" dirty="0" smtClean="0"/>
            <a:t> Ali Jinnah</a:t>
          </a:r>
          <a:endParaRPr lang="en-US" b="1" i="1" dirty="0"/>
        </a:p>
      </dgm:t>
    </dgm:pt>
    <dgm:pt modelId="{0284E37A-81AA-4A36-AF98-24AFCD89F7E0}" type="parTrans" cxnId="{D2491814-EE24-45DA-9D88-E803B8DC7CC7}">
      <dgm:prSet/>
      <dgm:spPr/>
      <dgm:t>
        <a:bodyPr/>
        <a:lstStyle/>
        <a:p>
          <a:endParaRPr lang="en-US"/>
        </a:p>
      </dgm:t>
    </dgm:pt>
    <dgm:pt modelId="{B89BAFFF-3807-41BD-81DA-0E383F0F071D}" type="sibTrans" cxnId="{D2491814-EE24-45DA-9D88-E803B8DC7CC7}">
      <dgm:prSet/>
      <dgm:spPr/>
      <dgm:t>
        <a:bodyPr/>
        <a:lstStyle/>
        <a:p>
          <a:endParaRPr lang="en-US"/>
        </a:p>
      </dgm:t>
    </dgm:pt>
    <dgm:pt modelId="{9B78B243-D5B6-4690-8D48-1B60EFA3BBD8}" type="pres">
      <dgm:prSet presAssocID="{1B39C0AE-3372-4202-B9F1-EC78167282C5}" presName="linear" presStyleCnt="0">
        <dgm:presLayoutVars>
          <dgm:animLvl val="lvl"/>
          <dgm:resizeHandles val="exact"/>
        </dgm:presLayoutVars>
      </dgm:prSet>
      <dgm:spPr/>
      <dgm:t>
        <a:bodyPr/>
        <a:lstStyle/>
        <a:p>
          <a:endParaRPr lang="en-US"/>
        </a:p>
      </dgm:t>
    </dgm:pt>
    <dgm:pt modelId="{A3C04CE0-3F5C-4C9B-A0A9-D38FE58292AD}" type="pres">
      <dgm:prSet presAssocID="{428A6294-2DA4-400A-8EF1-2DB48FC15DC4}" presName="parentText" presStyleLbl="node1" presStyleIdx="0" presStyleCnt="1" custScaleY="138495">
        <dgm:presLayoutVars>
          <dgm:chMax val="0"/>
          <dgm:bulletEnabled val="1"/>
        </dgm:presLayoutVars>
      </dgm:prSet>
      <dgm:spPr/>
      <dgm:t>
        <a:bodyPr/>
        <a:lstStyle/>
        <a:p>
          <a:endParaRPr lang="en-US"/>
        </a:p>
      </dgm:t>
    </dgm:pt>
  </dgm:ptLst>
  <dgm:cxnLst>
    <dgm:cxn modelId="{2E11D792-9451-486C-9A23-071266A4CFCA}" type="presOf" srcId="{1B39C0AE-3372-4202-B9F1-EC78167282C5}" destId="{9B78B243-D5B6-4690-8D48-1B60EFA3BBD8}" srcOrd="0" destOrd="0" presId="urn:microsoft.com/office/officeart/2005/8/layout/vList2"/>
    <dgm:cxn modelId="{AFDAC304-9DFE-4AE3-96F3-E7C56A8749C9}" type="presOf" srcId="{428A6294-2DA4-400A-8EF1-2DB48FC15DC4}" destId="{A3C04CE0-3F5C-4C9B-A0A9-D38FE58292AD}" srcOrd="0" destOrd="0" presId="urn:microsoft.com/office/officeart/2005/8/layout/vList2"/>
    <dgm:cxn modelId="{D2491814-EE24-45DA-9D88-E803B8DC7CC7}" srcId="{1B39C0AE-3372-4202-B9F1-EC78167282C5}" destId="{428A6294-2DA4-400A-8EF1-2DB48FC15DC4}" srcOrd="0" destOrd="0" parTransId="{0284E37A-81AA-4A36-AF98-24AFCD89F7E0}" sibTransId="{B89BAFFF-3807-41BD-81DA-0E383F0F071D}"/>
    <dgm:cxn modelId="{ABDC7CD8-1214-4F03-808C-D13120122637}" type="presParOf" srcId="{9B78B243-D5B6-4690-8D48-1B60EFA3BBD8}" destId="{A3C04CE0-3F5C-4C9B-A0A9-D38FE58292AD}"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CD702D-6578-45C4-915A-29354C00E6D7}">
      <dsp:nvSpPr>
        <dsp:cNvPr id="0" name=""/>
        <dsp:cNvSpPr/>
      </dsp:nvSpPr>
      <dsp:spPr>
        <a:xfrm>
          <a:off x="0" y="539"/>
          <a:ext cx="8229600" cy="1141920"/>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ctr" defTabSz="1600200" rtl="0">
            <a:lnSpc>
              <a:spcPct val="90000"/>
            </a:lnSpc>
            <a:spcBef>
              <a:spcPct val="0"/>
            </a:spcBef>
            <a:spcAft>
              <a:spcPct val="35000"/>
            </a:spcAft>
          </a:pPr>
          <a:r>
            <a:rPr lang="en-US" sz="3600" b="1" kern="1200" dirty="0" smtClean="0">
              <a:solidFill>
                <a:srgbClr val="FFFF00"/>
              </a:solidFill>
            </a:rPr>
            <a:t>Central Argument </a:t>
          </a:r>
          <a:endParaRPr lang="en-US" sz="3600" b="1" kern="1200" dirty="0">
            <a:solidFill>
              <a:srgbClr val="FFFF00"/>
            </a:solidFill>
          </a:endParaRPr>
        </a:p>
      </dsp:txBody>
      <dsp:txXfrm>
        <a:off x="55744" y="56283"/>
        <a:ext cx="8118112" cy="103043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358"/>
          <a:ext cx="8229600" cy="1141641"/>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endParaRPr lang="en-US" sz="4000" b="1" kern="1200" dirty="0" smtClean="0"/>
        </a:p>
        <a:p>
          <a:pPr lvl="0" algn="ctr" defTabSz="1778000" rtl="0">
            <a:lnSpc>
              <a:spcPct val="90000"/>
            </a:lnSpc>
            <a:spcBef>
              <a:spcPct val="0"/>
            </a:spcBef>
            <a:spcAft>
              <a:spcPct val="35000"/>
            </a:spcAft>
          </a:pPr>
          <a:r>
            <a:rPr lang="en-US" sz="4000" b="1" kern="1200" dirty="0" smtClean="0"/>
            <a:t>Curriculum: the Conceptual Aspects</a:t>
          </a:r>
        </a:p>
        <a:p>
          <a:pPr lvl="0" algn="ctr" defTabSz="1778000" rtl="0">
            <a:lnSpc>
              <a:spcPct val="90000"/>
            </a:lnSpc>
            <a:spcBef>
              <a:spcPct val="0"/>
            </a:spcBef>
            <a:spcAft>
              <a:spcPct val="35000"/>
            </a:spcAft>
          </a:pPr>
          <a:r>
            <a:rPr lang="en-US" sz="2800" kern="1200" dirty="0" smtClean="0"/>
            <a:t/>
          </a:r>
          <a:br>
            <a:rPr lang="en-US" sz="2800" kern="1200" dirty="0" smtClean="0"/>
          </a:br>
          <a:endParaRPr lang="en-US" sz="2800" kern="1200" dirty="0"/>
        </a:p>
      </dsp:txBody>
      <dsp:txXfrm>
        <a:off x="55730" y="57088"/>
        <a:ext cx="8118140" cy="10301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8ABBB2-78DC-4AC0-8752-409A3A65BF37}">
      <dsp:nvSpPr>
        <dsp:cNvPr id="0" name=""/>
        <dsp:cNvSpPr/>
      </dsp:nvSpPr>
      <dsp:spPr>
        <a:xfrm>
          <a:off x="0" y="1358"/>
          <a:ext cx="8229600" cy="1141641"/>
        </a:xfrm>
        <a:prstGeom prst="roundRect">
          <a:avLst/>
        </a:prstGeom>
        <a:solidFill>
          <a:schemeClr val="accent5">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endParaRPr lang="en-US" sz="4000" b="1" kern="1200" dirty="0" smtClean="0"/>
        </a:p>
        <a:p>
          <a:pPr lvl="0" algn="ctr" defTabSz="1778000" rtl="0">
            <a:lnSpc>
              <a:spcPct val="90000"/>
            </a:lnSpc>
            <a:spcBef>
              <a:spcPct val="0"/>
            </a:spcBef>
            <a:spcAft>
              <a:spcPct val="35000"/>
            </a:spcAft>
          </a:pPr>
          <a:r>
            <a:rPr lang="en-US" sz="4000" b="1" kern="1200" dirty="0" smtClean="0"/>
            <a:t>Curriculum: the Conceptual Aspects</a:t>
          </a:r>
        </a:p>
        <a:p>
          <a:pPr lvl="0" algn="ctr" defTabSz="1778000" rtl="0">
            <a:lnSpc>
              <a:spcPct val="90000"/>
            </a:lnSpc>
            <a:spcBef>
              <a:spcPct val="0"/>
            </a:spcBef>
            <a:spcAft>
              <a:spcPct val="35000"/>
            </a:spcAft>
          </a:pPr>
          <a:r>
            <a:rPr lang="en-US" sz="2800" kern="1200" dirty="0" smtClean="0"/>
            <a:t/>
          </a:r>
          <a:br>
            <a:rPr lang="en-US" sz="2800" kern="1200" dirty="0" smtClean="0"/>
          </a:br>
          <a:endParaRPr lang="en-US" sz="2800" kern="1200" dirty="0"/>
        </a:p>
      </dsp:txBody>
      <dsp:txXfrm>
        <a:off x="55730" y="57088"/>
        <a:ext cx="8118140" cy="10301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BB8B0-740F-41AA-BEE1-6D0062A06377}">
      <dsp:nvSpPr>
        <dsp:cNvPr id="0" name=""/>
        <dsp:cNvSpPr/>
      </dsp:nvSpPr>
      <dsp:spPr>
        <a:xfrm>
          <a:off x="0" y="15859"/>
          <a:ext cx="8229600" cy="2635281"/>
        </a:xfrm>
        <a:prstGeom prst="roundRect">
          <a:avLst/>
        </a:prstGeom>
        <a:solidFill>
          <a:schemeClr val="accent2"/>
        </a:solidFill>
        <a:ln w="25400" cap="flat" cmpd="sng" algn="ctr">
          <a:solidFill>
            <a:schemeClr val="accent2">
              <a:shade val="50000"/>
            </a:schemeClr>
          </a:solidFill>
          <a:prstDash val="solid"/>
        </a:ln>
        <a:effectLst/>
      </dsp:spPr>
      <dsp:style>
        <a:lnRef idx="2">
          <a:schemeClr val="accent2">
            <a:shade val="50000"/>
          </a:schemeClr>
        </a:lnRef>
        <a:fillRef idx="1">
          <a:schemeClr val="accent2"/>
        </a:fillRef>
        <a:effectRef idx="0">
          <a:schemeClr val="accent2"/>
        </a:effectRef>
        <a:fontRef idx="minor">
          <a:schemeClr val="lt1"/>
        </a:fontRef>
      </dsp:style>
      <dsp:txBody>
        <a:bodyPr spcFirstLastPara="0" vert="horz" wrap="square" lIns="106680" tIns="106680" rIns="106680" bIns="106680" numCol="1" spcCol="1270" anchor="ctr" anchorCtr="0">
          <a:noAutofit/>
        </a:bodyPr>
        <a:lstStyle/>
        <a:p>
          <a:pPr lvl="0" algn="just" defTabSz="1244600" rtl="0">
            <a:lnSpc>
              <a:spcPct val="90000"/>
            </a:lnSpc>
            <a:spcBef>
              <a:spcPct val="0"/>
            </a:spcBef>
            <a:spcAft>
              <a:spcPct val="35000"/>
            </a:spcAft>
          </a:pPr>
          <a:r>
            <a:rPr lang="en-GB" sz="2800" b="1" kern="1200" dirty="0" smtClean="0"/>
            <a:t>Explicit curriculum: subjects that will be taught, as a identified mission of educational institution &amp; the knowledge and skills that institution expects its  successful students to acquire</a:t>
          </a:r>
        </a:p>
        <a:p>
          <a:pPr lvl="0" algn="just" defTabSz="1244600">
            <a:lnSpc>
              <a:spcPct val="90000"/>
            </a:lnSpc>
            <a:spcBef>
              <a:spcPct val="0"/>
            </a:spcBef>
            <a:spcAft>
              <a:spcPct val="35000"/>
            </a:spcAft>
          </a:pPr>
          <a:endParaRPr lang="en-GB" sz="2800" b="1" kern="1200" dirty="0" smtClean="0"/>
        </a:p>
      </dsp:txBody>
      <dsp:txXfrm>
        <a:off x="128644" y="144503"/>
        <a:ext cx="7972312" cy="237799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EBBB8B0-740F-41AA-BEE1-6D0062A06377}">
      <dsp:nvSpPr>
        <dsp:cNvPr id="0" name=""/>
        <dsp:cNvSpPr/>
      </dsp:nvSpPr>
      <dsp:spPr>
        <a:xfrm>
          <a:off x="0" y="25018"/>
          <a:ext cx="8229600" cy="2616962"/>
        </a:xfrm>
        <a:prstGeom prst="roundRect">
          <a:avLst/>
        </a:prstGeom>
        <a:solidFill>
          <a:schemeClr val="accent4">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lvl="0" algn="just" defTabSz="1511300" rtl="0">
            <a:lnSpc>
              <a:spcPct val="90000"/>
            </a:lnSpc>
            <a:spcBef>
              <a:spcPct val="0"/>
            </a:spcBef>
            <a:spcAft>
              <a:spcPct val="35000"/>
            </a:spcAft>
          </a:pPr>
          <a:r>
            <a:rPr lang="en-GB" sz="3400" kern="1200" dirty="0" smtClean="0"/>
            <a:t>Null curriculum: topics or perspectives that are specifically excluded from the curriculum</a:t>
          </a:r>
        </a:p>
        <a:p>
          <a:pPr lvl="0" algn="just" defTabSz="1511300">
            <a:lnSpc>
              <a:spcPct val="90000"/>
            </a:lnSpc>
            <a:spcBef>
              <a:spcPct val="0"/>
            </a:spcBef>
            <a:spcAft>
              <a:spcPct val="35000"/>
            </a:spcAft>
          </a:pPr>
          <a:endParaRPr lang="en-GB" sz="3400" kern="1200" dirty="0" smtClean="0"/>
        </a:p>
      </dsp:txBody>
      <dsp:txXfrm>
        <a:off x="127750" y="152768"/>
        <a:ext cx="7974100" cy="236146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1F6C3A6-32D7-46DD-970C-F9B775D3E2B6}" type="datetimeFigureOut">
              <a:rPr lang="en-US" smtClean="0"/>
              <a:pPr/>
              <a:t>5/30/2018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F75FFCC-ACD5-4E23-AB9B-53A3E758DD0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FF75FFCC-ACD5-4E23-AB9B-53A3E758DD0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FF75FFCC-ACD5-4E23-AB9B-53A3E758DD0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F1F6C3A6-32D7-46DD-970C-F9B775D3E2B6}"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1F6C3A6-32D7-46DD-970C-F9B775D3E2B6}" type="datetimeFigureOut">
              <a:rPr lang="en-US" smtClean="0"/>
              <a:pPr/>
              <a:t>5/30/2018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FF75FFCC-ACD5-4E23-AB9B-53A3E758DD0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F6C3A6-32D7-46DD-970C-F9B775D3E2B6}" type="datetimeFigureOut">
              <a:rPr lang="en-US" smtClean="0"/>
              <a:pPr/>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FF75FFCC-ACD5-4E23-AB9B-53A3E758DD09}"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F1F6C3A6-32D7-46DD-970C-F9B775D3E2B6}" type="datetimeFigureOut">
              <a:rPr lang="en-US" smtClean="0"/>
              <a:pPr/>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FF75FFCC-ACD5-4E23-AB9B-53A3E758DD09}"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FF75FFCC-ACD5-4E23-AB9B-53A3E758DD0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1F6C3A6-32D7-46DD-970C-F9B775D3E2B6}" type="datetimeFigureOut">
              <a:rPr lang="en-US" smtClean="0"/>
              <a:pPr/>
              <a:t>5/30/2018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FF75FFCC-ACD5-4E23-AB9B-53A3E758DD0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F1F6C3A6-32D7-46DD-970C-F9B775D3E2B6}" type="datetimeFigureOut">
              <a:rPr lang="en-US" smtClean="0"/>
              <a:pPr/>
              <a:t>5/30/2018</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FF75FFCC-ACD5-4E23-AB9B-53A3E758DD0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F6C3A6-32D7-46DD-970C-F9B775D3E2B6}" type="datetimeFigureOut">
              <a:rPr lang="en-US" smtClean="0"/>
              <a:pPr/>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F6C3A6-32D7-46DD-970C-F9B775D3E2B6}"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F6C3A6-32D7-46DD-970C-F9B775D3E2B6}" type="datetimeFigureOut">
              <a:rPr lang="en-US" smtClean="0"/>
              <a:pPr/>
              <a:t>5/30/2018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F6C3A6-32D7-46DD-970C-F9B775D3E2B6}" type="datetimeFigureOut">
              <a:rPr lang="en-US" smtClean="0"/>
              <a:pPr/>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6C3A6-32D7-46DD-970C-F9B775D3E2B6}" type="datetimeFigureOut">
              <a:rPr lang="en-US" smtClean="0"/>
              <a:pPr/>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6C3A6-32D7-46DD-970C-F9B775D3E2B6}"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F6C3A6-32D7-46DD-970C-F9B775D3E2B6}" type="datetimeFigureOut">
              <a:rPr lang="en-US" smtClean="0"/>
              <a:pPr/>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75FFCC-ACD5-4E23-AB9B-53A3E758DD0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7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F6C3A6-32D7-46DD-970C-F9B775D3E2B6}" type="datetimeFigureOut">
              <a:rPr lang="en-US" smtClean="0"/>
              <a:pPr/>
              <a:t>5/30/2018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75FFCC-ACD5-4E23-AB9B-53A3E758DD0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F1F6C3A6-32D7-46DD-970C-F9B775D3E2B6}" type="datetimeFigureOut">
              <a:rPr lang="en-US" smtClean="0"/>
              <a:pPr/>
              <a:t>5/30/2018</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FF75FFCC-ACD5-4E23-AB9B-53A3E758DD0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Content Placeholder 4"/>
          <p:cNvSpPr>
            <a:spLocks noGrp="1"/>
          </p:cNvSpPr>
          <p:nvPr>
            <p:ph idx="1"/>
          </p:nvPr>
        </p:nvSpPr>
        <p:spPr>
          <a:xfrm>
            <a:off x="381000" y="274637"/>
            <a:ext cx="8382000" cy="6049963"/>
          </a:xfrm>
        </p:spPr>
        <p:style>
          <a:lnRef idx="3">
            <a:schemeClr val="lt1"/>
          </a:lnRef>
          <a:fillRef idx="1">
            <a:schemeClr val="accent3"/>
          </a:fillRef>
          <a:effectRef idx="1">
            <a:schemeClr val="accent3"/>
          </a:effectRef>
          <a:fontRef idx="minor">
            <a:schemeClr val="lt1"/>
          </a:fontRef>
        </p:style>
        <p:txBody>
          <a:bodyPr>
            <a:normAutofit/>
          </a:bodyPr>
          <a:lstStyle/>
          <a:p>
            <a:pPr algn="ctr">
              <a:buNone/>
            </a:pPr>
            <a:endParaRPr lang="en-US" b="1" dirty="0" smtClean="0"/>
          </a:p>
          <a:p>
            <a:pPr>
              <a:buNone/>
            </a:pPr>
            <a:endParaRPr lang="en-US" dirty="0"/>
          </a:p>
        </p:txBody>
      </p:sp>
      <p:sp>
        <p:nvSpPr>
          <p:cNvPr id="2" name="Rounded Rectangle 1"/>
          <p:cNvSpPr/>
          <p:nvPr/>
        </p:nvSpPr>
        <p:spPr>
          <a:xfrm>
            <a:off x="914400" y="609600"/>
            <a:ext cx="7086600" cy="15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a:solidFill>
                  <a:srgbClr val="FFFF00"/>
                </a:solidFill>
                <a:latin typeface="Arial" pitchFamily="34" charset="0"/>
                <a:cs typeface="Arial" pitchFamily="34" charset="0"/>
              </a:rPr>
              <a:t>National Priorities for Curriculum</a:t>
            </a:r>
          </a:p>
        </p:txBody>
      </p:sp>
      <p:sp>
        <p:nvSpPr>
          <p:cNvPr id="3" name="Rounded Rectangle 2"/>
          <p:cNvSpPr/>
          <p:nvPr/>
        </p:nvSpPr>
        <p:spPr>
          <a:xfrm>
            <a:off x="2285999" y="2590800"/>
            <a:ext cx="4710545" cy="1600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t>Prof. Dr. Muhammad Khan</a:t>
            </a:r>
            <a:endParaRPr lang="en-US" sz="2800" dirty="0"/>
          </a:p>
          <a:p>
            <a:pPr algn="ctr"/>
            <a:r>
              <a:rPr lang="en-US" sz="2800" dirty="0" smtClean="0"/>
              <a:t>Department </a:t>
            </a:r>
            <a:r>
              <a:rPr lang="en-US" sz="2800" dirty="0"/>
              <a:t>of Politics &amp; International Relations, IIUI</a:t>
            </a:r>
            <a:endParaRPr lang="en-GB" sz="2800" b="1" i="1" dirty="0">
              <a:solidFill>
                <a:srgbClr val="FFC000"/>
              </a:solidFill>
            </a:endParaRPr>
          </a:p>
        </p:txBody>
      </p:sp>
      <p:sp>
        <p:nvSpPr>
          <p:cNvPr id="6" name="TextBox 5"/>
          <p:cNvSpPr txBox="1"/>
          <p:nvPr/>
        </p:nvSpPr>
        <p:spPr>
          <a:xfrm>
            <a:off x="1326046" y="4724400"/>
            <a:ext cx="6591300" cy="1569660"/>
          </a:xfrm>
          <a:prstGeom prst="rect">
            <a:avLst/>
          </a:prstGeom>
          <a:noFill/>
        </p:spPr>
        <p:txBody>
          <a:bodyPr wrap="square" rtlCol="0">
            <a:spAutoFit/>
          </a:bodyPr>
          <a:lstStyle/>
          <a:p>
            <a:pPr algn="ctr"/>
            <a:r>
              <a:rPr lang="en-US" sz="2400" b="1" dirty="0"/>
              <a:t>Keynote Presented at Two Day National Seminar “Curriculum: Theory and Practice in Pakistan” organized by Department of Education, IIUI on 8-9 March 2018</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52955833"/>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228600"/>
            <a:ext cx="7848600" cy="1143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Constitution of Pakistan on  Education</a:t>
            </a:r>
            <a:endParaRPr lang="en-GB" sz="2800" b="1" dirty="0"/>
          </a:p>
        </p:txBody>
      </p:sp>
    </p:spTree>
    <p:extLst>
      <p:ext uri="{BB962C8B-B14F-4D97-AF65-F5344CB8AC3E}">
        <p14:creationId xmlns:p14="http://schemas.microsoft.com/office/powerpoint/2010/main" val="213481258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76373664"/>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228600"/>
            <a:ext cx="7848600" cy="1143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400" b="1" dirty="0" smtClean="0">
                <a:solidFill>
                  <a:schemeClr val="bg1"/>
                </a:solidFill>
              </a:rPr>
              <a:t>National</a:t>
            </a:r>
          </a:p>
          <a:p>
            <a:pPr algn="ctr"/>
            <a:r>
              <a:rPr lang="en-US" sz="2400" b="1" dirty="0" smtClean="0">
                <a:solidFill>
                  <a:schemeClr val="bg1"/>
                </a:solidFill>
              </a:rPr>
              <a:t>Education policy</a:t>
            </a:r>
          </a:p>
          <a:p>
            <a:pPr algn="ctr"/>
            <a:r>
              <a:rPr lang="en-US" sz="2400" b="1" dirty="0" smtClean="0">
                <a:solidFill>
                  <a:schemeClr val="bg1"/>
                </a:solidFill>
              </a:rPr>
              <a:t>2017 </a:t>
            </a:r>
            <a:endParaRPr lang="en-GB" sz="2400" b="1" dirty="0"/>
          </a:p>
        </p:txBody>
      </p:sp>
    </p:spTree>
    <p:extLst>
      <p:ext uri="{BB962C8B-B14F-4D97-AF65-F5344CB8AC3E}">
        <p14:creationId xmlns:p14="http://schemas.microsoft.com/office/powerpoint/2010/main" val="39594824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4687903"/>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228600"/>
            <a:ext cx="7848600" cy="1143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Quaid’s Vision for Education</a:t>
            </a:r>
            <a:endParaRPr lang="en-GB" sz="2800" b="1" dirty="0"/>
          </a:p>
        </p:txBody>
      </p:sp>
    </p:spTree>
    <p:extLst>
      <p:ext uri="{BB962C8B-B14F-4D97-AF65-F5344CB8AC3E}">
        <p14:creationId xmlns:p14="http://schemas.microsoft.com/office/powerpoint/2010/main" val="13022292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7904291"/>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228600"/>
            <a:ext cx="7848600" cy="1143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Quaid’s Vision for Education</a:t>
            </a:r>
            <a:endParaRPr lang="en-GB" sz="2800" b="1" dirty="0"/>
          </a:p>
        </p:txBody>
      </p:sp>
    </p:spTree>
    <p:extLst>
      <p:ext uri="{BB962C8B-B14F-4D97-AF65-F5344CB8AC3E}">
        <p14:creationId xmlns:p14="http://schemas.microsoft.com/office/powerpoint/2010/main" val="255453634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469333347"/>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1828800" y="0"/>
            <a:ext cx="51816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a:solidFill>
                  <a:schemeClr val="bg1"/>
                </a:solidFill>
              </a:rPr>
              <a:t>National Priorities </a:t>
            </a:r>
            <a:endParaRPr lang="en-GB" sz="2800" b="1" dirty="0"/>
          </a:p>
        </p:txBody>
      </p:sp>
    </p:spTree>
    <p:extLst>
      <p:ext uri="{BB962C8B-B14F-4D97-AF65-F5344CB8AC3E}">
        <p14:creationId xmlns:p14="http://schemas.microsoft.com/office/powerpoint/2010/main" val="31454635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97188078"/>
              </p:ext>
            </p:extLst>
          </p:nvPr>
        </p:nvGraphicFramePr>
        <p:xfrm>
          <a:off x="457200" y="1295400"/>
          <a:ext cx="8229600"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1828800" y="0"/>
            <a:ext cx="51816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a:solidFill>
                  <a:schemeClr val="bg1"/>
                </a:solidFill>
              </a:rPr>
              <a:t>National Priorities </a:t>
            </a:r>
            <a:endParaRPr lang="en-GB" sz="2800" b="1" dirty="0"/>
          </a:p>
        </p:txBody>
      </p:sp>
      <p:sp>
        <p:nvSpPr>
          <p:cNvPr id="6" name="Rounded Rectangle 5"/>
          <p:cNvSpPr/>
          <p:nvPr/>
        </p:nvSpPr>
        <p:spPr>
          <a:xfrm>
            <a:off x="304800" y="4038600"/>
            <a:ext cx="8382000" cy="23622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GB" sz="3200" b="1" dirty="0">
                <a:latin typeface="Arial" pitchFamily="34" charset="0"/>
                <a:cs typeface="Arial" pitchFamily="34" charset="0"/>
              </a:rPr>
              <a:t>At domestic level, curriculum must take into account the societal and individual </a:t>
            </a:r>
            <a:r>
              <a:rPr lang="en-GB" sz="3200" b="1" dirty="0" smtClean="0">
                <a:latin typeface="Arial" pitchFamily="34" charset="0"/>
                <a:cs typeface="Arial" pitchFamily="34" charset="0"/>
              </a:rPr>
              <a:t>needs </a:t>
            </a:r>
            <a:endParaRPr lang="en-GB" sz="3200" b="1" dirty="0">
              <a:latin typeface="Arial" pitchFamily="34" charset="0"/>
              <a:cs typeface="Arial" pitchFamily="34" charset="0"/>
            </a:endParaRPr>
          </a:p>
        </p:txBody>
      </p:sp>
    </p:spTree>
    <p:extLst>
      <p:ext uri="{BB962C8B-B14F-4D97-AF65-F5344CB8AC3E}">
        <p14:creationId xmlns:p14="http://schemas.microsoft.com/office/powerpoint/2010/main" val="42685820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292729978"/>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1676400" y="0"/>
            <a:ext cx="4876800" cy="1295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b="1" i="1" dirty="0" smtClean="0"/>
              <a:t>National Priorities  in Curriculum </a:t>
            </a:r>
            <a:endParaRPr lang="en-GB" b="1" i="1" dirty="0"/>
          </a:p>
        </p:txBody>
      </p:sp>
    </p:spTree>
    <p:extLst>
      <p:ext uri="{BB962C8B-B14F-4D97-AF65-F5344CB8AC3E}">
        <p14:creationId xmlns:p14="http://schemas.microsoft.com/office/powerpoint/2010/main" val="2842470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62771791"/>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1676400" y="0"/>
            <a:ext cx="4876800" cy="1295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b="1" i="1" dirty="0"/>
              <a:t>National Priorities  in Curriculum </a:t>
            </a:r>
          </a:p>
        </p:txBody>
      </p:sp>
    </p:spTree>
    <p:extLst>
      <p:ext uri="{BB962C8B-B14F-4D97-AF65-F5344CB8AC3E}">
        <p14:creationId xmlns:p14="http://schemas.microsoft.com/office/powerpoint/2010/main" val="12219614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3728837"/>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1676400" y="0"/>
            <a:ext cx="4876800" cy="1295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b="1" i="1" dirty="0"/>
              <a:t>National Priorities  in Curriculum </a:t>
            </a:r>
          </a:p>
        </p:txBody>
      </p:sp>
    </p:spTree>
    <p:extLst>
      <p:ext uri="{BB962C8B-B14F-4D97-AF65-F5344CB8AC3E}">
        <p14:creationId xmlns:p14="http://schemas.microsoft.com/office/powerpoint/2010/main" val="27221208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51913471"/>
              </p:ext>
            </p:extLst>
          </p:nvPr>
        </p:nvGraphicFramePr>
        <p:xfrm>
          <a:off x="457200" y="1600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1219200" y="152400"/>
            <a:ext cx="6477000" cy="1295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800" b="1" i="1" dirty="0" smtClean="0">
                <a:solidFill>
                  <a:srgbClr val="FFFF00"/>
                </a:solidFill>
                <a:latin typeface="Arial" pitchFamily="34" charset="0"/>
                <a:cs typeface="Arial" pitchFamily="34" charset="0"/>
              </a:rPr>
              <a:t>As a Policy Document </a:t>
            </a:r>
            <a:endParaRPr lang="en-GB" sz="2800" b="1" i="1" dirty="0">
              <a:solidFill>
                <a:srgbClr val="FFFF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Profile</a:t>
            </a:r>
            <a:endParaRPr lang="en-US" b="1" dirty="0"/>
          </a:p>
        </p:txBody>
      </p:sp>
      <p:sp>
        <p:nvSpPr>
          <p:cNvPr id="3" name="Content Placeholder 2"/>
          <p:cNvSpPr>
            <a:spLocks noGrp="1"/>
          </p:cNvSpPr>
          <p:nvPr>
            <p:ph sz="quarter" idx="1"/>
          </p:nvPr>
        </p:nvSpPr>
        <p:spPr>
          <a:xfrm>
            <a:off x="152400" y="1527048"/>
            <a:ext cx="8839200" cy="5102352"/>
          </a:xfrm>
        </p:spPr>
        <p:txBody>
          <a:bodyPr>
            <a:normAutofit fontScale="77500" lnSpcReduction="20000"/>
          </a:bodyPr>
          <a:lstStyle/>
          <a:p>
            <a:pPr algn="just"/>
            <a:r>
              <a:rPr lang="en-US" dirty="0"/>
              <a:t>Prof. Dr. Muhammad Khan is working as a </a:t>
            </a:r>
            <a:r>
              <a:rPr lang="en-US" dirty="0" smtClean="0"/>
              <a:t>Professor </a:t>
            </a:r>
            <a:r>
              <a:rPr lang="en-US" dirty="0"/>
              <a:t>of IR department in IIUI and has been Head of International Relation Department, in the National Defense </a:t>
            </a:r>
            <a:r>
              <a:rPr lang="en-US" dirty="0" smtClean="0"/>
              <a:t>University, Islamabad</a:t>
            </a:r>
            <a:r>
              <a:rPr lang="en-US" dirty="0"/>
              <a:t>. He completed his PhD in International Relations from University of Karachi. He is the founding member of Faculty of Contemporary Studies and pioneer of the International Relations </a:t>
            </a:r>
            <a:r>
              <a:rPr lang="en-US" dirty="0" err="1"/>
              <a:t>Dept</a:t>
            </a:r>
            <a:r>
              <a:rPr lang="en-US" dirty="0"/>
              <a:t>, Department of Strategic Studies, Department of Peace and Conflict Studies and Department of Government and Public Policy in the National Defense University, Islamabad. </a:t>
            </a:r>
            <a:endParaRPr lang="en-US" dirty="0" smtClean="0"/>
          </a:p>
          <a:p>
            <a:pPr algn="just"/>
            <a:r>
              <a:rPr lang="en-US" dirty="0" smtClean="0"/>
              <a:t>Dr. </a:t>
            </a:r>
            <a:r>
              <a:rPr lang="en-US" dirty="0"/>
              <a:t>Khan has been on the Panel of Federal Public Service Commission of Pakistan, and AJK. He has a vast experience of Administration, Security, Management, Human Resource Development, teaching and research in Security Studies, International Relations, Defence Studies, Strategic Studies, Peace and Conflict Studies, Social Sciences and Humanities. In recognition of his academic distinction, he was awarded The Best University Teacher Award” for year 2011-2012 by Higher Education Commission (HEC) and a Civil Award; </a:t>
            </a:r>
            <a:r>
              <a:rPr lang="en-US" dirty="0" err="1"/>
              <a:t>Tamghai</a:t>
            </a:r>
            <a:r>
              <a:rPr lang="en-US" dirty="0"/>
              <a:t>-a-Imtiaz by President of Pakistan on Augusts 14, 2014 for his contributions in academic and institution building.</a:t>
            </a:r>
          </a:p>
          <a:p>
            <a:endParaRPr lang="en-US" dirty="0"/>
          </a:p>
        </p:txBody>
      </p:sp>
    </p:spTree>
    <p:extLst>
      <p:ext uri="{BB962C8B-B14F-4D97-AF65-F5344CB8AC3E}">
        <p14:creationId xmlns:p14="http://schemas.microsoft.com/office/powerpoint/2010/main" val="169581242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48982537"/>
              </p:ext>
            </p:extLst>
          </p:nvPr>
        </p:nvGraphicFramePr>
        <p:xfrm>
          <a:off x="457200" y="1600200"/>
          <a:ext cx="8229600" cy="5257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1219200" y="152400"/>
            <a:ext cx="6477000" cy="1295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800" b="1" i="1" dirty="0" smtClean="0">
                <a:solidFill>
                  <a:srgbClr val="FFFF00"/>
                </a:solidFill>
                <a:latin typeface="Arial" pitchFamily="34" charset="0"/>
                <a:cs typeface="Arial" pitchFamily="34" charset="0"/>
              </a:rPr>
              <a:t>As a Policy Document </a:t>
            </a:r>
            <a:endParaRPr lang="en-GB" sz="2800" b="1" i="1" dirty="0">
              <a:solidFill>
                <a:srgbClr val="FFFF00"/>
              </a:solidFill>
              <a:latin typeface="Arial" pitchFamily="34" charset="0"/>
              <a:cs typeface="Arial" pitchFamily="34" charset="0"/>
            </a:endParaRPr>
          </a:p>
        </p:txBody>
      </p:sp>
    </p:spTree>
    <p:extLst>
      <p:ext uri="{BB962C8B-B14F-4D97-AF65-F5344CB8AC3E}">
        <p14:creationId xmlns:p14="http://schemas.microsoft.com/office/powerpoint/2010/main" val="1733165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 </a:t>
            </a:r>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84642892"/>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Oval 4"/>
          <p:cNvSpPr/>
          <p:nvPr/>
        </p:nvSpPr>
        <p:spPr>
          <a:xfrm>
            <a:off x="1676400" y="0"/>
            <a:ext cx="4876800" cy="1295400"/>
          </a:xfrm>
          <a:prstGeom prst="ellipse">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GB" sz="2000" b="1" dirty="0" smtClean="0">
                <a:solidFill>
                  <a:srgbClr val="FFFF00"/>
                </a:solidFill>
              </a:rPr>
              <a:t>Precision in Curriculum   </a:t>
            </a:r>
            <a:endParaRPr lang="en-GB" sz="2000" b="1" dirty="0">
              <a:solidFill>
                <a:srgbClr val="FFFF00"/>
              </a:solidFill>
            </a:endParaRPr>
          </a:p>
        </p:txBody>
      </p:sp>
    </p:spTree>
    <p:extLst>
      <p:ext uri="{BB962C8B-B14F-4D97-AF65-F5344CB8AC3E}">
        <p14:creationId xmlns:p14="http://schemas.microsoft.com/office/powerpoint/2010/main" val="2168000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dirty="0" smtClean="0">
              <a:solidFill>
                <a:srgbClr val="FFFF00"/>
              </a:solidFill>
            </a:endParaRPr>
          </a:p>
        </p:txBody>
      </p:sp>
      <p:sp>
        <p:nvSpPr>
          <p:cNvPr id="4" name="Oval 3"/>
          <p:cNvSpPr/>
          <p:nvPr/>
        </p:nvSpPr>
        <p:spPr>
          <a:xfrm>
            <a:off x="914400" y="2514600"/>
            <a:ext cx="7620000" cy="2514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rPr>
              <a:t>The Way Forward </a:t>
            </a:r>
            <a:endParaRPr lang="en-US" sz="4000" b="1" dirty="0">
              <a:solidFill>
                <a:srgbClr val="FFFF00"/>
              </a:solidFill>
            </a:endParaRPr>
          </a:p>
        </p:txBody>
      </p:sp>
    </p:spTree>
    <p:extLst>
      <p:ext uri="{BB962C8B-B14F-4D97-AF65-F5344CB8AC3E}">
        <p14:creationId xmlns:p14="http://schemas.microsoft.com/office/powerpoint/2010/main" val="332605671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Oval 2"/>
          <p:cNvSpPr/>
          <p:nvPr/>
        </p:nvSpPr>
        <p:spPr>
          <a:xfrm>
            <a:off x="1219200" y="152400"/>
            <a:ext cx="6477000" cy="12954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sz="2800" b="1" i="1" dirty="0" smtClean="0">
                <a:solidFill>
                  <a:srgbClr val="FFFF00"/>
                </a:solidFill>
                <a:latin typeface="Arial" pitchFamily="34" charset="0"/>
                <a:cs typeface="Arial" pitchFamily="34" charset="0"/>
              </a:rPr>
              <a:t>The Way Forward </a:t>
            </a:r>
            <a:endParaRPr lang="en-GB" sz="2800" b="1" i="1" dirty="0">
              <a:solidFill>
                <a:srgbClr val="FFFF00"/>
              </a:solidFill>
              <a:latin typeface="Arial" pitchFamily="34" charset="0"/>
              <a:cs typeface="Arial" pitchFamily="34" charset="0"/>
            </a:endParaRPr>
          </a:p>
        </p:txBody>
      </p:sp>
      <p:sp>
        <p:nvSpPr>
          <p:cNvPr id="5" name="Content Placeholder 4"/>
          <p:cNvSpPr>
            <a:spLocks noGrp="1"/>
          </p:cNvSpPr>
          <p:nvPr>
            <p:ph idx="1"/>
          </p:nvPr>
        </p:nvSpPr>
        <p:spPr/>
        <p:txBody>
          <a:bodyPr>
            <a:normAutofit fontScale="62500" lnSpcReduction="20000"/>
          </a:bodyPr>
          <a:lstStyle/>
          <a:p>
            <a:pPr algn="just">
              <a:buFont typeface="Wingdings" pitchFamily="2" charset="2"/>
              <a:buChar char="v"/>
            </a:pPr>
            <a:r>
              <a:rPr lang="en-GB" b="1" dirty="0">
                <a:solidFill>
                  <a:srgbClr val="FFFF00"/>
                </a:solidFill>
              </a:rPr>
              <a:t>Conformity with the values enshrined in </a:t>
            </a:r>
            <a:r>
              <a:rPr lang="en-GB" b="1" dirty="0" smtClean="0">
                <a:solidFill>
                  <a:srgbClr val="FFFF00"/>
                </a:solidFill>
              </a:rPr>
              <a:t> religion and the </a:t>
            </a:r>
            <a:r>
              <a:rPr lang="en-GB" b="1" dirty="0">
                <a:solidFill>
                  <a:srgbClr val="FFFF00"/>
                </a:solidFill>
              </a:rPr>
              <a:t>Constitution.</a:t>
            </a:r>
          </a:p>
          <a:p>
            <a:pPr algn="just">
              <a:buFont typeface="Wingdings" pitchFamily="2" charset="2"/>
              <a:buChar char="v"/>
            </a:pPr>
            <a:endParaRPr lang="en-GB" b="1" dirty="0">
              <a:solidFill>
                <a:srgbClr val="FFFF00"/>
              </a:solidFill>
            </a:endParaRPr>
          </a:p>
          <a:p>
            <a:pPr algn="just">
              <a:buFont typeface="Wingdings" pitchFamily="2" charset="2"/>
              <a:buChar char="v"/>
            </a:pPr>
            <a:r>
              <a:rPr lang="en-GB" b="1" dirty="0">
                <a:solidFill>
                  <a:srgbClr val="FFC000"/>
                </a:solidFill>
              </a:rPr>
              <a:t>All round development of </a:t>
            </a:r>
            <a:r>
              <a:rPr lang="en-GB" b="1" dirty="0" smtClean="0">
                <a:solidFill>
                  <a:srgbClr val="FFC000"/>
                </a:solidFill>
              </a:rPr>
              <a:t> students </a:t>
            </a:r>
            <a:endParaRPr lang="en-GB" b="1" dirty="0">
              <a:solidFill>
                <a:srgbClr val="FFC000"/>
              </a:solidFill>
            </a:endParaRPr>
          </a:p>
          <a:p>
            <a:pPr algn="just">
              <a:buFont typeface="Wingdings" pitchFamily="2" charset="2"/>
              <a:buChar char="v"/>
            </a:pPr>
            <a:endParaRPr lang="en-GB" b="1" dirty="0"/>
          </a:p>
          <a:p>
            <a:pPr algn="just">
              <a:buFont typeface="Wingdings" pitchFamily="2" charset="2"/>
              <a:buChar char="v"/>
            </a:pPr>
            <a:r>
              <a:rPr lang="en-GB" b="1" dirty="0">
                <a:solidFill>
                  <a:srgbClr val="FFFF00"/>
                </a:solidFill>
              </a:rPr>
              <a:t>Building up </a:t>
            </a:r>
            <a:r>
              <a:rPr lang="en-GB" b="1" dirty="0" smtClean="0">
                <a:solidFill>
                  <a:srgbClr val="FFFF00"/>
                </a:solidFill>
              </a:rPr>
              <a:t>students knowledge</a:t>
            </a:r>
            <a:r>
              <a:rPr lang="en-GB" b="1" dirty="0">
                <a:solidFill>
                  <a:srgbClr val="FFFF00"/>
                </a:solidFill>
              </a:rPr>
              <a:t>, potentiality and talent.</a:t>
            </a:r>
          </a:p>
          <a:p>
            <a:pPr algn="just">
              <a:buFont typeface="Wingdings" pitchFamily="2" charset="2"/>
              <a:buChar char="v"/>
            </a:pPr>
            <a:endParaRPr lang="en-GB" b="1" dirty="0"/>
          </a:p>
          <a:p>
            <a:pPr algn="just">
              <a:buFont typeface="Wingdings" pitchFamily="2" charset="2"/>
              <a:buChar char="v"/>
            </a:pPr>
            <a:r>
              <a:rPr lang="en-GB" b="1" dirty="0">
                <a:solidFill>
                  <a:schemeClr val="bg1"/>
                </a:solidFill>
              </a:rPr>
              <a:t>Development of physical and mental </a:t>
            </a:r>
            <a:r>
              <a:rPr lang="en-GB" b="1" dirty="0" smtClean="0">
                <a:solidFill>
                  <a:schemeClr val="bg1"/>
                </a:solidFill>
              </a:rPr>
              <a:t>abilities</a:t>
            </a:r>
            <a:endParaRPr lang="en-GB" b="1" dirty="0">
              <a:solidFill>
                <a:schemeClr val="bg1"/>
              </a:solidFill>
            </a:endParaRPr>
          </a:p>
          <a:p>
            <a:pPr algn="just">
              <a:buFont typeface="Wingdings" pitchFamily="2" charset="2"/>
              <a:buChar char="v"/>
            </a:pPr>
            <a:endParaRPr lang="en-GB" b="1" dirty="0"/>
          </a:p>
          <a:p>
            <a:pPr algn="just">
              <a:buFont typeface="Wingdings" pitchFamily="2" charset="2"/>
              <a:buChar char="v"/>
            </a:pPr>
            <a:r>
              <a:rPr lang="en-GB" b="1" dirty="0">
                <a:solidFill>
                  <a:srgbClr val="FFC000"/>
                </a:solidFill>
              </a:rPr>
              <a:t>Learning through activities, </a:t>
            </a:r>
            <a:r>
              <a:rPr lang="en-GB" b="1" dirty="0" smtClean="0">
                <a:solidFill>
                  <a:srgbClr val="FFC000"/>
                </a:solidFill>
              </a:rPr>
              <a:t>discovery, exploration  and innovations</a:t>
            </a:r>
            <a:r>
              <a:rPr lang="en-GB" b="1" dirty="0" smtClean="0"/>
              <a:t> </a:t>
            </a:r>
            <a:endParaRPr lang="en-GB" b="1" dirty="0"/>
          </a:p>
          <a:p>
            <a:pPr algn="just">
              <a:buFont typeface="Wingdings" pitchFamily="2" charset="2"/>
              <a:buChar char="v"/>
            </a:pPr>
            <a:endParaRPr lang="en-GB" b="1" dirty="0"/>
          </a:p>
          <a:p>
            <a:pPr algn="just">
              <a:buFont typeface="Wingdings" pitchFamily="2" charset="2"/>
              <a:buChar char="v"/>
            </a:pPr>
            <a:r>
              <a:rPr lang="en-GB" b="1" dirty="0" smtClean="0">
                <a:solidFill>
                  <a:srgbClr val="FFFF00"/>
                </a:solidFill>
              </a:rPr>
              <a:t>Easily understandable Medium </a:t>
            </a:r>
            <a:r>
              <a:rPr lang="en-GB" b="1" dirty="0">
                <a:solidFill>
                  <a:srgbClr val="FFFF00"/>
                </a:solidFill>
              </a:rPr>
              <a:t>of instruction </a:t>
            </a:r>
            <a:r>
              <a:rPr lang="en-GB" b="1" dirty="0" smtClean="0">
                <a:solidFill>
                  <a:srgbClr val="FFFF00"/>
                </a:solidFill>
              </a:rPr>
              <a:t>without  fear and anxiety  for a  frank and free views of students</a:t>
            </a:r>
            <a:endParaRPr lang="en-GB" b="1" dirty="0">
              <a:solidFill>
                <a:srgbClr val="FFFF00"/>
              </a:solidFill>
            </a:endParaRPr>
          </a:p>
          <a:p>
            <a:pPr algn="just">
              <a:buFont typeface="Wingdings" pitchFamily="2" charset="2"/>
              <a:buChar char="v"/>
            </a:pPr>
            <a:endParaRPr lang="en-GB" b="1" dirty="0"/>
          </a:p>
          <a:p>
            <a:pPr algn="just">
              <a:buFont typeface="Wingdings" pitchFamily="2" charset="2"/>
              <a:buChar char="v"/>
            </a:pPr>
            <a:r>
              <a:rPr lang="en-GB" b="1" dirty="0">
                <a:solidFill>
                  <a:schemeClr val="bg1"/>
                </a:solidFill>
              </a:rPr>
              <a:t>Comprehensive and continuous evaluation </a:t>
            </a:r>
            <a:r>
              <a:rPr lang="en-GB" b="1" dirty="0" smtClean="0">
                <a:solidFill>
                  <a:schemeClr val="bg1"/>
                </a:solidFill>
              </a:rPr>
              <a:t>with applications of theoretical knowledge </a:t>
            </a:r>
            <a:endParaRPr lang="en-GB" b="1" dirty="0">
              <a:solidFill>
                <a:schemeClr val="bg1"/>
              </a:solidFill>
            </a:endParaRPr>
          </a:p>
        </p:txBody>
      </p:sp>
    </p:spTree>
    <p:extLst>
      <p:ext uri="{BB962C8B-B14F-4D97-AF65-F5344CB8AC3E}">
        <p14:creationId xmlns:p14="http://schemas.microsoft.com/office/powerpoint/2010/main" val="185474445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dirty="0" smtClean="0">
              <a:solidFill>
                <a:srgbClr val="FFFF00"/>
              </a:solidFill>
            </a:endParaRPr>
          </a:p>
        </p:txBody>
      </p:sp>
      <p:sp>
        <p:nvSpPr>
          <p:cNvPr id="4" name="Oval 3"/>
          <p:cNvSpPr/>
          <p:nvPr/>
        </p:nvSpPr>
        <p:spPr>
          <a:xfrm>
            <a:off x="914400" y="2514600"/>
            <a:ext cx="7620000" cy="2514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rPr>
              <a:t>Conclusion</a:t>
            </a:r>
            <a:endParaRPr lang="en-US" sz="4000" b="1" dirty="0">
              <a:solidFill>
                <a:srgbClr val="FFFF00"/>
              </a:solidFill>
            </a:endParaRPr>
          </a:p>
        </p:txBody>
      </p:sp>
    </p:spTree>
    <p:extLst>
      <p:ext uri="{BB962C8B-B14F-4D97-AF65-F5344CB8AC3E}">
        <p14:creationId xmlns:p14="http://schemas.microsoft.com/office/powerpoint/2010/main" val="158489555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1"/>
                </a:solidFill>
              </a:rPr>
              <a:t>Three Factor for National Priorities </a:t>
            </a:r>
            <a:endParaRPr lang="en-US" b="1" dirty="0">
              <a:solidFill>
                <a:schemeClr val="bg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813325331"/>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buNone/>
            </a:pPr>
            <a:endParaRPr lang="en-US" dirty="0" smtClean="0">
              <a:solidFill>
                <a:srgbClr val="FFFF00"/>
              </a:solidFill>
            </a:endParaRPr>
          </a:p>
        </p:txBody>
      </p:sp>
      <p:sp>
        <p:nvSpPr>
          <p:cNvPr id="4" name="Oval 3"/>
          <p:cNvSpPr/>
          <p:nvPr/>
        </p:nvSpPr>
        <p:spPr>
          <a:xfrm>
            <a:off x="914400" y="2514600"/>
            <a:ext cx="7620000" cy="2514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000" b="1" dirty="0" smtClean="0">
                <a:solidFill>
                  <a:srgbClr val="FFFF00"/>
                </a:solidFill>
              </a:rPr>
              <a:t>Thanks </a:t>
            </a:r>
            <a:endParaRPr lang="en-US" sz="4000" b="1" dirty="0">
              <a:solidFill>
                <a:srgbClr val="FFFF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2529403648"/>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p:txBody>
          <a:bodyPr>
            <a:normAutofit/>
          </a:bodyPr>
          <a:lstStyle/>
          <a:p>
            <a:pPr>
              <a:buNone/>
            </a:pPr>
            <a:endParaRPr lang="en-US" dirty="0">
              <a:solidFill>
                <a:schemeClr val="bg1"/>
              </a:solidFill>
            </a:endParaRPr>
          </a:p>
        </p:txBody>
      </p:sp>
      <p:sp>
        <p:nvSpPr>
          <p:cNvPr id="5" name="Rounded Rectangle 4"/>
          <p:cNvSpPr/>
          <p:nvPr/>
        </p:nvSpPr>
        <p:spPr>
          <a:xfrm>
            <a:off x="0" y="1447800"/>
            <a:ext cx="9144000" cy="541020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buFont typeface="Wingdings" pitchFamily="2" charset="2"/>
              <a:buChar char="ü"/>
            </a:pPr>
            <a:endParaRPr lang="en-US" sz="2800" b="1" dirty="0" smtClean="0">
              <a:solidFill>
                <a:schemeClr val="bg1"/>
              </a:solidFill>
              <a:latin typeface="Arial" pitchFamily="34" charset="0"/>
              <a:cs typeface="Arial" pitchFamily="34" charset="0"/>
            </a:endParaRPr>
          </a:p>
          <a:p>
            <a:pPr marL="457200" indent="-457200" algn="just">
              <a:buFont typeface="Wingdings" pitchFamily="2" charset="2"/>
              <a:buChar char="v"/>
            </a:pPr>
            <a:r>
              <a:rPr lang="en-GB" sz="2400" b="1" dirty="0" smtClean="0">
                <a:solidFill>
                  <a:schemeClr val="bg1"/>
                </a:solidFill>
                <a:latin typeface="Arial" pitchFamily="34" charset="0"/>
                <a:cs typeface="Arial" pitchFamily="34" charset="0"/>
              </a:rPr>
              <a:t>Education is the </a:t>
            </a:r>
            <a:r>
              <a:rPr lang="en-GB" sz="2400" b="1" dirty="0">
                <a:solidFill>
                  <a:schemeClr val="bg1"/>
                </a:solidFill>
                <a:latin typeface="Arial" pitchFamily="34" charset="0"/>
                <a:cs typeface="Arial" pitchFamily="34" charset="0"/>
              </a:rPr>
              <a:t>key factor in safeguarding the national independence and moulding the character of a </a:t>
            </a:r>
            <a:r>
              <a:rPr lang="en-GB" sz="2400" b="1" dirty="0" smtClean="0">
                <a:solidFill>
                  <a:schemeClr val="bg1"/>
                </a:solidFill>
                <a:latin typeface="Arial" pitchFamily="34" charset="0"/>
                <a:cs typeface="Arial" pitchFamily="34" charset="0"/>
              </a:rPr>
              <a:t>nation</a:t>
            </a:r>
            <a:r>
              <a:rPr lang="en-GB" sz="2400" b="1" dirty="0" smtClean="0">
                <a:solidFill>
                  <a:srgbClr val="FFC000"/>
                </a:solidFill>
                <a:latin typeface="Arial" pitchFamily="34" charset="0"/>
                <a:cs typeface="Arial" pitchFamily="34" charset="0"/>
              </a:rPr>
              <a:t>. </a:t>
            </a:r>
          </a:p>
          <a:p>
            <a:pPr marL="457200" indent="-457200" algn="just">
              <a:buFont typeface="Wingdings" pitchFamily="2" charset="2"/>
              <a:buChar char="v"/>
            </a:pPr>
            <a:endParaRPr lang="en-GB" sz="2400" b="1" dirty="0" smtClean="0">
              <a:solidFill>
                <a:srgbClr val="FFC000"/>
              </a:solidFill>
              <a:latin typeface="Arial" pitchFamily="34" charset="0"/>
              <a:cs typeface="Arial" pitchFamily="34" charset="0"/>
            </a:endParaRPr>
          </a:p>
          <a:p>
            <a:pPr marL="457200" indent="-457200" algn="just">
              <a:buFont typeface="Wingdings" pitchFamily="2" charset="2"/>
              <a:buChar char="v"/>
            </a:pPr>
            <a:r>
              <a:rPr lang="en-GB" sz="2400" b="1" dirty="0" smtClean="0">
                <a:solidFill>
                  <a:srgbClr val="FFC000"/>
                </a:solidFill>
                <a:latin typeface="Arial" pitchFamily="34" charset="0"/>
                <a:cs typeface="Arial" pitchFamily="34" charset="0"/>
              </a:rPr>
              <a:t>The system of education must be truly national in order to meet the needs and aspirations of its masses</a:t>
            </a:r>
          </a:p>
          <a:p>
            <a:pPr marL="457200" indent="-457200" algn="just">
              <a:buFont typeface="Wingdings" pitchFamily="2" charset="2"/>
              <a:buChar char="v"/>
            </a:pPr>
            <a:endParaRPr lang="en-GB" sz="2400" b="1" dirty="0" smtClean="0">
              <a:solidFill>
                <a:schemeClr val="bg1"/>
              </a:solidFill>
              <a:latin typeface="Arial" pitchFamily="34" charset="0"/>
              <a:cs typeface="Arial" pitchFamily="34" charset="0"/>
            </a:endParaRPr>
          </a:p>
          <a:p>
            <a:pPr marL="457200" indent="-457200" algn="just">
              <a:buFont typeface="Wingdings" pitchFamily="2" charset="2"/>
              <a:buChar char="v"/>
            </a:pPr>
            <a:r>
              <a:rPr lang="en-GB" sz="2400" b="1" dirty="0" smtClean="0">
                <a:solidFill>
                  <a:schemeClr val="bg1"/>
                </a:solidFill>
                <a:latin typeface="Arial" pitchFamily="34" charset="0"/>
                <a:cs typeface="Arial" pitchFamily="34" charset="0"/>
              </a:rPr>
              <a:t>It must safeguard permanent guarantee of national security &amp; national strength</a:t>
            </a:r>
          </a:p>
          <a:p>
            <a:pPr marL="457200" indent="-457200" algn="just">
              <a:buFont typeface="Wingdings" pitchFamily="2" charset="2"/>
              <a:buChar char="v"/>
            </a:pPr>
            <a:endParaRPr lang="en-US" sz="2400" b="1" dirty="0" smtClean="0">
              <a:solidFill>
                <a:srgbClr val="FFC000"/>
              </a:solidFill>
              <a:latin typeface="Arial" pitchFamily="34" charset="0"/>
              <a:cs typeface="Arial" pitchFamily="34" charset="0"/>
            </a:endParaRPr>
          </a:p>
          <a:p>
            <a:pPr marL="457200" indent="-457200" algn="just">
              <a:buFont typeface="Wingdings" pitchFamily="2" charset="2"/>
              <a:buChar char="v"/>
            </a:pPr>
            <a:r>
              <a:rPr lang="en-US" sz="2400" b="1" dirty="0" smtClean="0">
                <a:solidFill>
                  <a:srgbClr val="FFC000"/>
                </a:solidFill>
                <a:latin typeface="Arial" pitchFamily="34" charset="0"/>
                <a:cs typeface="Arial" pitchFamily="34" charset="0"/>
              </a:rPr>
              <a:t>The Curriculum of academic institutions must have national priorities to have a nationalist generation</a:t>
            </a:r>
            <a:endParaRPr lang="en-US" sz="2400" b="1"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626950057"/>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r>
              <a:rPr lang="en-GB" sz="2800" b="1" dirty="0" smtClean="0">
                <a:solidFill>
                  <a:srgbClr val="FFFF00"/>
                </a:solidFill>
              </a:rPr>
              <a:t>Curriculum </a:t>
            </a:r>
            <a:r>
              <a:rPr lang="en-GB" sz="2800" b="1" dirty="0">
                <a:solidFill>
                  <a:srgbClr val="FFFF00"/>
                </a:solidFill>
              </a:rPr>
              <a:t>consists of all the planned </a:t>
            </a:r>
            <a:r>
              <a:rPr lang="en-GB" sz="2800" b="1" dirty="0" smtClean="0">
                <a:solidFill>
                  <a:srgbClr val="FFFF00"/>
                </a:solidFill>
              </a:rPr>
              <a:t>experiences, an institution offers </a:t>
            </a:r>
            <a:r>
              <a:rPr lang="en-GB" sz="2800" b="1" dirty="0">
                <a:solidFill>
                  <a:srgbClr val="FFFF00"/>
                </a:solidFill>
              </a:rPr>
              <a:t>as part of its educational </a:t>
            </a:r>
            <a:r>
              <a:rPr lang="en-GB" sz="2800" b="1" dirty="0" smtClean="0">
                <a:solidFill>
                  <a:srgbClr val="FFFF00"/>
                </a:solidFill>
              </a:rPr>
              <a:t>responsibility</a:t>
            </a:r>
          </a:p>
          <a:p>
            <a:pPr lvl="2" algn="just">
              <a:buFont typeface="Wingdings" pitchFamily="2" charset="2"/>
              <a:buChar char="ü"/>
            </a:pPr>
            <a:r>
              <a:rPr lang="en-GB" sz="2800" b="1" dirty="0" smtClean="0">
                <a:solidFill>
                  <a:schemeClr val="bg1"/>
                </a:solidFill>
              </a:rPr>
              <a:t>Curriculum </a:t>
            </a:r>
            <a:r>
              <a:rPr lang="en-GB" sz="2800" b="1" dirty="0">
                <a:solidFill>
                  <a:schemeClr val="bg1"/>
                </a:solidFill>
              </a:rPr>
              <a:t>includes not only the planned, but also the unplanned experiences as </a:t>
            </a:r>
            <a:r>
              <a:rPr lang="en-GB" sz="2800" b="1" dirty="0" smtClean="0">
                <a:solidFill>
                  <a:schemeClr val="bg1"/>
                </a:solidFill>
              </a:rPr>
              <a:t>well</a:t>
            </a:r>
          </a:p>
          <a:p>
            <a:pPr lvl="2" algn="just">
              <a:buFont typeface="Wingdings" pitchFamily="2" charset="2"/>
              <a:buChar char="ü"/>
            </a:pPr>
            <a:r>
              <a:rPr lang="en-GB" sz="2800" b="1" dirty="0" smtClean="0">
                <a:solidFill>
                  <a:srgbClr val="FFFF00"/>
                </a:solidFill>
              </a:rPr>
              <a:t>Incidents </a:t>
            </a:r>
            <a:r>
              <a:rPr lang="en-GB" sz="2800" b="1" dirty="0">
                <a:solidFill>
                  <a:srgbClr val="FFFF00"/>
                </a:solidFill>
              </a:rPr>
              <a:t>of </a:t>
            </a:r>
            <a:r>
              <a:rPr lang="en-GB" sz="2800" b="1" dirty="0" smtClean="0">
                <a:solidFill>
                  <a:srgbClr val="FFFF00"/>
                </a:solidFill>
              </a:rPr>
              <a:t>violence, taking place in academic instructions are not planned </a:t>
            </a:r>
            <a:r>
              <a:rPr lang="en-GB" sz="2800" b="1" dirty="0">
                <a:solidFill>
                  <a:srgbClr val="FFFF00"/>
                </a:solidFill>
              </a:rPr>
              <a:t>component of the </a:t>
            </a:r>
            <a:r>
              <a:rPr lang="en-GB" sz="2800" b="1" dirty="0" smtClean="0">
                <a:solidFill>
                  <a:srgbClr val="FFFF00"/>
                </a:solidFill>
              </a:rPr>
              <a:t>curriculum</a:t>
            </a:r>
          </a:p>
          <a:p>
            <a:pPr lvl="2" algn="just">
              <a:buFont typeface="Wingdings" pitchFamily="2" charset="2"/>
              <a:buChar char="ü"/>
            </a:pPr>
            <a:r>
              <a:rPr lang="en-GB" sz="2800" b="1" dirty="0" smtClean="0">
                <a:solidFill>
                  <a:schemeClr val="bg1"/>
                </a:solidFill>
              </a:rPr>
              <a:t>Measures against such incidents (before</a:t>
            </a:r>
            <a:r>
              <a:rPr lang="en-GB" sz="2800" b="1" dirty="0">
                <a:solidFill>
                  <a:schemeClr val="bg1"/>
                </a:solidFill>
              </a:rPr>
              <a:t>, during, and </a:t>
            </a:r>
            <a:r>
              <a:rPr lang="en-GB" sz="2800" b="1" dirty="0" smtClean="0">
                <a:solidFill>
                  <a:schemeClr val="bg1"/>
                </a:solidFill>
              </a:rPr>
              <a:t>after)  become part of curriculum</a:t>
            </a:r>
          </a:p>
          <a:p>
            <a:pPr lvl="2" algn="just">
              <a:buFont typeface="Wingdings" pitchFamily="2" charset="2"/>
              <a:buChar char="ü"/>
            </a:pPr>
            <a:endParaRPr lang="en-US" sz="2800" b="1" dirty="0" smtClean="0">
              <a:solidFill>
                <a:schemeClr val="bg1"/>
              </a:solidFill>
            </a:endParaRPr>
          </a:p>
          <a:p>
            <a:pPr lvl="2">
              <a:buFont typeface="Wingdings" pitchFamily="2" charset="2"/>
              <a:buChar char="ü"/>
            </a:pPr>
            <a:endParaRPr lang="en-US" sz="2800" b="1" dirty="0">
              <a:solidFill>
                <a:schemeClr val="bg1"/>
              </a:solidFill>
            </a:endParaRPr>
          </a:p>
          <a:p>
            <a:pPr marL="914400" lvl="2" indent="0">
              <a:buNone/>
            </a:pPr>
            <a:r>
              <a:rPr lang="en-US" sz="2800" b="1" dirty="0" smtClean="0">
                <a:solidFill>
                  <a:schemeClr val="bg1"/>
                </a:solidFill>
              </a:rPr>
              <a:t>                                                              </a:t>
            </a: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3873993439"/>
              </p:ext>
            </p:extLst>
          </p:nvPr>
        </p:nvGraphicFramePr>
        <p:xfrm>
          <a:off x="457200" y="274638"/>
          <a:ext cx="8229600" cy="1143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ontent Placeholder 2"/>
          <p:cNvSpPr>
            <a:spLocks noGrp="1"/>
          </p:cNvSpPr>
          <p:nvPr>
            <p:ph idx="1"/>
          </p:nvPr>
        </p:nvSpPr>
        <p:spPr>
          <a:xfrm>
            <a:off x="457200" y="1600200"/>
            <a:ext cx="8229600" cy="5257800"/>
          </a:xfrm>
        </p:spPr>
        <p:txBody>
          <a:bodyPr>
            <a:noAutofit/>
          </a:bodyPr>
          <a:lstStyle/>
          <a:p>
            <a:pPr lvl="2" algn="just">
              <a:buFont typeface="Wingdings" pitchFamily="2" charset="2"/>
              <a:buChar char="ü"/>
            </a:pPr>
            <a:r>
              <a:rPr lang="en-GB" sz="2800" b="1" dirty="0" smtClean="0">
                <a:solidFill>
                  <a:schemeClr val="bg1"/>
                </a:solidFill>
              </a:rPr>
              <a:t>Curriculum refers to the means and materials with which students will interact for the purpose of achieving </a:t>
            </a:r>
            <a:r>
              <a:rPr lang="en-GB" sz="2800" b="1" i="1" u="sng" dirty="0" smtClean="0">
                <a:solidFill>
                  <a:schemeClr val="bg1"/>
                </a:solidFill>
              </a:rPr>
              <a:t>identified educational outcomes</a:t>
            </a:r>
          </a:p>
          <a:p>
            <a:pPr lvl="2" algn="just">
              <a:buFont typeface="Wingdings" pitchFamily="2" charset="2"/>
              <a:buChar char="ü"/>
            </a:pPr>
            <a:r>
              <a:rPr lang="en-GB" sz="2800" b="1" dirty="0" smtClean="0">
                <a:solidFill>
                  <a:srgbClr val="FFFF00"/>
                </a:solidFill>
              </a:rPr>
              <a:t>To know about Means </a:t>
            </a:r>
            <a:r>
              <a:rPr lang="en-GB" sz="2800" b="1" dirty="0">
                <a:solidFill>
                  <a:srgbClr val="FFFF00"/>
                </a:solidFill>
              </a:rPr>
              <a:t>and </a:t>
            </a:r>
            <a:r>
              <a:rPr lang="en-GB" sz="2800" b="1" dirty="0" smtClean="0">
                <a:solidFill>
                  <a:srgbClr val="FFFF00"/>
                </a:solidFill>
              </a:rPr>
              <a:t>materials, diligence is needed about:-</a:t>
            </a:r>
          </a:p>
          <a:p>
            <a:pPr lvl="2" algn="just">
              <a:buFont typeface="Wingdings" pitchFamily="2" charset="2"/>
              <a:buChar char="ü"/>
            </a:pPr>
            <a:r>
              <a:rPr lang="en-GB" sz="2800" b="1" dirty="0" smtClean="0">
                <a:solidFill>
                  <a:schemeClr val="bg1"/>
                </a:solidFill>
              </a:rPr>
              <a:t>A prior decision as what curriculum </a:t>
            </a:r>
            <a:r>
              <a:rPr lang="en-GB" sz="2800" b="1" dirty="0">
                <a:solidFill>
                  <a:schemeClr val="bg1"/>
                </a:solidFill>
              </a:rPr>
              <a:t>to </a:t>
            </a:r>
            <a:r>
              <a:rPr lang="en-GB" sz="2800" b="1" dirty="0" smtClean="0">
                <a:solidFill>
                  <a:schemeClr val="bg1"/>
                </a:solidFill>
              </a:rPr>
              <a:t>yield? </a:t>
            </a:r>
          </a:p>
          <a:p>
            <a:pPr lvl="2" algn="just">
              <a:buFont typeface="Wingdings" pitchFamily="2" charset="2"/>
              <a:buChar char="ü"/>
            </a:pPr>
            <a:r>
              <a:rPr lang="en-GB" sz="2800" b="1" dirty="0" smtClean="0">
                <a:solidFill>
                  <a:srgbClr val="FFFF00"/>
                </a:solidFill>
              </a:rPr>
              <a:t>What </a:t>
            </a:r>
            <a:r>
              <a:rPr lang="en-GB" sz="2800" b="1" dirty="0">
                <a:solidFill>
                  <a:srgbClr val="FFFF00"/>
                </a:solidFill>
              </a:rPr>
              <a:t>will constitute the "educated" individual in our society? </a:t>
            </a:r>
            <a:endParaRPr lang="en-GB" sz="2800" b="1" dirty="0" smtClean="0">
              <a:solidFill>
                <a:srgbClr val="FFFF00"/>
              </a:solidFill>
            </a:endParaRPr>
          </a:p>
          <a:p>
            <a:pPr lvl="2" algn="just">
              <a:buFont typeface="Wingdings" pitchFamily="2" charset="2"/>
              <a:buChar char="ü"/>
            </a:pPr>
            <a:r>
              <a:rPr lang="en-GB" sz="2800" b="1" dirty="0" smtClean="0">
                <a:solidFill>
                  <a:schemeClr val="bg1"/>
                </a:solidFill>
              </a:rPr>
              <a:t>In summary, what </a:t>
            </a:r>
            <a:r>
              <a:rPr lang="en-GB" sz="2800" b="1" dirty="0">
                <a:solidFill>
                  <a:schemeClr val="bg1"/>
                </a:solidFill>
              </a:rPr>
              <a:t>purpose does the curriculum </a:t>
            </a:r>
            <a:r>
              <a:rPr lang="en-GB" sz="2800" b="1" dirty="0" smtClean="0">
                <a:solidFill>
                  <a:schemeClr val="bg1"/>
                </a:solidFill>
              </a:rPr>
              <a:t>serve?</a:t>
            </a:r>
            <a:endParaRPr lang="en-GB" sz="2800" b="1" dirty="0">
              <a:solidFill>
                <a:schemeClr val="bg1"/>
              </a:solidFill>
            </a:endParaRPr>
          </a:p>
          <a:p>
            <a:pPr lvl="2">
              <a:buFont typeface="Wingdings" pitchFamily="2" charset="2"/>
              <a:buChar char="ü"/>
            </a:pPr>
            <a:endParaRPr lang="en-US" sz="2800" b="1" dirty="0">
              <a:solidFill>
                <a:schemeClr val="bg1"/>
              </a:solidFill>
            </a:endParaRPr>
          </a:p>
          <a:p>
            <a:pPr marL="914400" lvl="2" indent="0">
              <a:buNone/>
            </a:pPr>
            <a:r>
              <a:rPr lang="en-US" sz="2800" b="1" dirty="0" smtClean="0">
                <a:solidFill>
                  <a:schemeClr val="bg1"/>
                </a:solidFill>
              </a:rPr>
              <a:t>                                                              </a:t>
            </a:r>
            <a:endParaRPr lang="en-US" sz="2800" b="1" dirty="0">
              <a:solidFill>
                <a:schemeClr val="bg1"/>
              </a:solidFill>
            </a:endParaRPr>
          </a:p>
        </p:txBody>
      </p:sp>
    </p:spTree>
    <p:extLst>
      <p:ext uri="{BB962C8B-B14F-4D97-AF65-F5344CB8AC3E}">
        <p14:creationId xmlns:p14="http://schemas.microsoft.com/office/powerpoint/2010/main" val="700692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01549034"/>
              </p:ext>
            </p:extLst>
          </p:nvPr>
        </p:nvGraphicFramePr>
        <p:xfrm>
          <a:off x="457200" y="1295400"/>
          <a:ext cx="8229600"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457200" y="0"/>
            <a:ext cx="72390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What all Curriculum Constitutes  </a:t>
            </a:r>
            <a:endParaRPr lang="en-GB" sz="2800" b="1" dirty="0"/>
          </a:p>
        </p:txBody>
      </p:sp>
      <p:sp>
        <p:nvSpPr>
          <p:cNvPr id="6" name="Rounded Rectangle 5"/>
          <p:cNvSpPr/>
          <p:nvPr/>
        </p:nvSpPr>
        <p:spPr>
          <a:xfrm>
            <a:off x="304800" y="4038600"/>
            <a:ext cx="8382000" cy="23622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just"/>
            <a:r>
              <a:rPr lang="en-GB" sz="3200" dirty="0">
                <a:latin typeface="+mj-lt"/>
                <a:cs typeface="Arial" pitchFamily="34" charset="0"/>
              </a:rPr>
              <a:t>Implicit curriculum: lessons that arise from the culture of </a:t>
            </a:r>
            <a:r>
              <a:rPr lang="en-GB" sz="3200" dirty="0" smtClean="0">
                <a:latin typeface="+mj-lt"/>
                <a:cs typeface="Arial" pitchFamily="34" charset="0"/>
              </a:rPr>
              <a:t>institution, society  and the behaviours, </a:t>
            </a:r>
            <a:r>
              <a:rPr lang="en-GB" sz="3200" dirty="0">
                <a:latin typeface="+mj-lt"/>
                <a:cs typeface="Arial" pitchFamily="34" charset="0"/>
              </a:rPr>
              <a:t>attitudes, and expectations that characterize that culture</a:t>
            </a:r>
            <a:endParaRPr lang="en-US" sz="3200" b="1" dirty="0">
              <a:latin typeface="+mj-lt"/>
              <a:cs typeface="Arial" pitchFamily="34" charset="0"/>
            </a:endParaRPr>
          </a:p>
        </p:txBody>
      </p:sp>
    </p:spTree>
    <p:extLst>
      <p:ext uri="{BB962C8B-B14F-4D97-AF65-F5344CB8AC3E}">
        <p14:creationId xmlns:p14="http://schemas.microsoft.com/office/powerpoint/2010/main" val="355694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73089805"/>
              </p:ext>
            </p:extLst>
          </p:nvPr>
        </p:nvGraphicFramePr>
        <p:xfrm>
          <a:off x="457200" y="1295400"/>
          <a:ext cx="8229600" cy="2667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990600" y="0"/>
            <a:ext cx="7696200" cy="13716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Constituents of Curriculum </a:t>
            </a:r>
            <a:endParaRPr lang="en-GB" sz="2800" b="1" dirty="0"/>
          </a:p>
        </p:txBody>
      </p:sp>
      <p:sp>
        <p:nvSpPr>
          <p:cNvPr id="6" name="Rounded Rectangle 5"/>
          <p:cNvSpPr/>
          <p:nvPr/>
        </p:nvSpPr>
        <p:spPr>
          <a:xfrm>
            <a:off x="304800" y="4038600"/>
            <a:ext cx="8382000" cy="2362200"/>
          </a:xfrm>
          <a:prstGeom prst="round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just"/>
            <a:r>
              <a:rPr lang="en-GB" sz="3200" dirty="0"/>
              <a:t>Extra curriculum: </a:t>
            </a:r>
            <a:r>
              <a:rPr lang="en-GB" sz="3200" dirty="0" smtClean="0"/>
              <a:t>Educational institutions sponsored </a:t>
            </a:r>
            <a:r>
              <a:rPr lang="en-GB" sz="3200" dirty="0"/>
              <a:t>programs that are intended to supplement the academic aspect of the school experience</a:t>
            </a:r>
            <a:endParaRPr lang="en-US" sz="3200" b="1" dirty="0">
              <a:latin typeface="Arial" pitchFamily="34" charset="0"/>
              <a:cs typeface="Arial" pitchFamily="34" charset="0"/>
            </a:endParaRPr>
          </a:p>
        </p:txBody>
      </p:sp>
    </p:spTree>
    <p:extLst>
      <p:ext uri="{BB962C8B-B14F-4D97-AF65-F5344CB8AC3E}">
        <p14:creationId xmlns:p14="http://schemas.microsoft.com/office/powerpoint/2010/main" val="35569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sp>
        <p:nvSpPr>
          <p:cNvPr id="4" name="Oval 3"/>
          <p:cNvSpPr/>
          <p:nvPr/>
        </p:nvSpPr>
        <p:spPr>
          <a:xfrm>
            <a:off x="457200" y="2590800"/>
            <a:ext cx="8077200" cy="2362200"/>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2800" b="1" dirty="0" smtClean="0">
                <a:solidFill>
                  <a:schemeClr val="bg1"/>
                </a:solidFill>
              </a:rPr>
              <a:t>The National Priorities of  Curriculum</a:t>
            </a:r>
            <a:endParaRPr lang="en-US" sz="2800" b="1" dirty="0">
              <a:solidFill>
                <a:schemeClr val="bg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solidFill>
                <a:schemeClr val="bg1"/>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776859033"/>
              </p:ext>
            </p:extLst>
          </p:nvPr>
        </p:nvGraphicFramePr>
        <p:xfrm>
          <a:off x="457200" y="1295400"/>
          <a:ext cx="82296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Oval 2"/>
          <p:cNvSpPr/>
          <p:nvPr/>
        </p:nvSpPr>
        <p:spPr>
          <a:xfrm>
            <a:off x="381000" y="228600"/>
            <a:ext cx="7848600" cy="114300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US" sz="2800" b="1" dirty="0" smtClean="0">
                <a:solidFill>
                  <a:schemeClr val="bg1"/>
                </a:solidFill>
              </a:rPr>
              <a:t>Prophet’s  Vision for Education</a:t>
            </a:r>
            <a:endParaRPr lang="en-GB" sz="2800" b="1" dirty="0"/>
          </a:p>
        </p:txBody>
      </p:sp>
    </p:spTree>
    <p:extLst>
      <p:ext uri="{BB962C8B-B14F-4D97-AF65-F5344CB8AC3E}">
        <p14:creationId xmlns:p14="http://schemas.microsoft.com/office/powerpoint/2010/main" val="2053122414"/>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1168</TotalTime>
  <Words>1374</Words>
  <Application>Microsoft Office PowerPoint</Application>
  <PresentationFormat>On-screen Show (4:3)</PresentationFormat>
  <Paragraphs>132</Paragraphs>
  <Slides>26</Slides>
  <Notes>0</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Civic</vt:lpstr>
      <vt:lpstr>PowerPoint Presentation</vt:lpstr>
      <vt:lpstr>Profile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Three Factor for National Priorities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IIUI</cp:lastModifiedBy>
  <cp:revision>147</cp:revision>
  <dcterms:created xsi:type="dcterms:W3CDTF">2015-11-15T05:14:02Z</dcterms:created>
  <dcterms:modified xsi:type="dcterms:W3CDTF">2018-05-30T08:05:02Z</dcterms:modified>
</cp:coreProperties>
</file>