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Lst>
  <p:notesMasterIdLst>
    <p:notesMasterId r:id="rId22"/>
  </p:notesMasterIdLst>
  <p:handoutMasterIdLst>
    <p:handoutMasterId r:id="rId23"/>
  </p:handoutMasterIdLst>
  <p:sldIdLst>
    <p:sldId id="256" r:id="rId2"/>
    <p:sldId id="278" r:id="rId3"/>
    <p:sldId id="257" r:id="rId4"/>
    <p:sldId id="258" r:id="rId5"/>
    <p:sldId id="270" r:id="rId6"/>
    <p:sldId id="273" r:id="rId7"/>
    <p:sldId id="277" r:id="rId8"/>
    <p:sldId id="274" r:id="rId9"/>
    <p:sldId id="272" r:id="rId10"/>
    <p:sldId id="271" r:id="rId11"/>
    <p:sldId id="275" r:id="rId12"/>
    <p:sldId id="269" r:id="rId13"/>
    <p:sldId id="263" r:id="rId14"/>
    <p:sldId id="268" r:id="rId15"/>
    <p:sldId id="267" r:id="rId16"/>
    <p:sldId id="266" r:id="rId17"/>
    <p:sldId id="265" r:id="rId18"/>
    <p:sldId id="264" r:id="rId19"/>
    <p:sldId id="262" r:id="rId20"/>
    <p:sldId id="27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1242"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81680B0-FE92-43FB-8689-560943F50918}" type="datetimeFigureOut">
              <a:rPr lang="en-US" smtClean="0"/>
              <a:pPr/>
              <a:t>5/30/2018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2E019B1-EE47-4A01-9BA2-A59690B36F4D}" type="slidenum">
              <a:rPr lang="en-US" smtClean="0"/>
              <a:pPr/>
              <a:t>‹#›</a:t>
            </a:fld>
            <a:endParaRPr lang="en-US"/>
          </a:p>
        </p:txBody>
      </p:sp>
    </p:spTree>
    <p:extLst>
      <p:ext uri="{BB962C8B-B14F-4D97-AF65-F5344CB8AC3E}">
        <p14:creationId xmlns:p14="http://schemas.microsoft.com/office/powerpoint/2010/main" val="23690195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B089E5-7EEE-470C-8C1B-FE8F28AF07C3}" type="datetimeFigureOut">
              <a:rPr lang="en-US" smtClean="0"/>
              <a:t>5/30/2018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B222AB9-DA8C-40A1-B7BB-AAF02179552E}" type="slidenum">
              <a:rPr lang="en-US" smtClean="0"/>
              <a:t>‹#›</a:t>
            </a:fld>
            <a:endParaRPr lang="en-US"/>
          </a:p>
        </p:txBody>
      </p:sp>
    </p:spTree>
    <p:extLst>
      <p:ext uri="{BB962C8B-B14F-4D97-AF65-F5344CB8AC3E}">
        <p14:creationId xmlns:p14="http://schemas.microsoft.com/office/powerpoint/2010/main" val="11054135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986827AF-5B9C-4E4A-83E5-AEDD45632E78}" type="datetime1">
              <a:rPr lang="en-US" smtClean="0"/>
              <a:t>5/30/2018</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ADDEA6C4-CE07-486B-B06C-D20076CEEF3F}" type="slidenum">
              <a:rPr lang="en-US" smtClean="0"/>
              <a:pPr/>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615D672-B248-44E2-9B7C-8BB18E15FC8F}" type="datetime1">
              <a:rPr lang="en-US" smtClean="0"/>
              <a:t>5/30/2018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DDEA6C4-CE07-486B-B06C-D20076CEEF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F7E06DE-252A-4F92-9599-1C9440787CDB}" type="datetime1">
              <a:rPr lang="en-US" smtClean="0"/>
              <a:t>5/30/2018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DDEA6C4-CE07-486B-B06C-D20076CEEF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567FEEA-29F9-4ECF-9EAF-8F075885B281}" type="datetime1">
              <a:rPr lang="en-US" smtClean="0"/>
              <a:t>5/30/2018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DDEA6C4-CE07-486B-B06C-D20076CEEF3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D4F64C07-4BF9-458D-A54C-FF5D5CB65EB5}" type="datetime1">
              <a:rPr lang="en-US" smtClean="0"/>
              <a:t>5/30/2018</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ADDEA6C4-CE07-486B-B06C-D20076CEEF3F}" type="slidenum">
              <a:rPr lang="en-US" smtClean="0"/>
              <a:pPr/>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56D4DF6-7B22-4407-B363-DA15C07E9993}" type="datetime1">
              <a:rPr lang="en-US" smtClean="0"/>
              <a:t>5/30/2018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DDEA6C4-CE07-486B-B06C-D20076CEEF3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EAD9D8A-33FD-41F6-9F95-0B645ED2D8BB}" type="datetime1">
              <a:rPr lang="en-US" smtClean="0"/>
              <a:t>5/30/2018</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ADDEA6C4-CE07-486B-B06C-D20076CEEF3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599962B-9644-4BD1-9B7A-2A31B52EF361}" type="datetime1">
              <a:rPr lang="en-US" smtClean="0"/>
              <a:t>5/30/2018</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ADDEA6C4-CE07-486B-B06C-D20076CEEF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30927CE4-9651-40DF-BC5F-391470C1576B}" type="datetime1">
              <a:rPr lang="en-US" smtClean="0"/>
              <a:t>5/30/2018</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ADDEA6C4-CE07-486B-B06C-D20076CEEF3F}" type="slidenum">
              <a:rPr lang="en-US" smtClean="0"/>
              <a:pPr/>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A73C048-1169-4928-91BF-74C4C4DC239E}" type="datetime1">
              <a:rPr lang="en-US" smtClean="0"/>
              <a:t>5/30/2018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DDEA6C4-CE07-486B-B06C-D20076CEEF3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BDCF4DDD-B735-4823-A6FD-ADA47BCD78C1}" type="datetime1">
              <a:rPr lang="en-US" smtClean="0"/>
              <a:t>5/30/2018</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ADDEA6C4-CE07-486B-B06C-D20076CEEF3F}" type="slidenum">
              <a:rPr lang="en-US" smtClean="0"/>
              <a:pPr/>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65BD57A1-12DE-4D3A-A0FD-7F686F1F4A21}" type="datetime1">
              <a:rPr lang="en-US" smtClean="0"/>
              <a:t>5/30/2018</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DDEA6C4-CE07-486B-B06C-D20076CEEF3F}" type="slidenum">
              <a:rPr lang="en-US" smtClean="0"/>
              <a:pPr/>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76200"/>
            <a:ext cx="7406640" cy="1600200"/>
          </a:xfrm>
        </p:spPr>
        <p:txBody>
          <a:bodyPr>
            <a:normAutofit fontScale="90000"/>
          </a:bodyPr>
          <a:lstStyle/>
          <a:p>
            <a:pPr algn="ctr"/>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sz="3600" b="1" dirty="0" smtClean="0"/>
              <a:t>Planning </a:t>
            </a:r>
            <a:r>
              <a:rPr lang="en-US" sz="3600" b="1" dirty="0"/>
              <a:t>for </a:t>
            </a:r>
            <a:r>
              <a:rPr lang="en-US" sz="3600" b="1" dirty="0" smtClean="0"/>
              <a:t>Prioritizing </a:t>
            </a:r>
            <a:r>
              <a:rPr lang="en-US" sz="3600" b="1" dirty="0"/>
              <a:t>the Educational </a:t>
            </a:r>
            <a:r>
              <a:rPr lang="en-US" sz="3600" b="1" dirty="0" smtClean="0"/>
              <a:t>Needs </a:t>
            </a:r>
            <a:r>
              <a:rPr lang="en-US" sz="3600" b="1" dirty="0"/>
              <a:t>of Pakistan</a:t>
            </a:r>
            <a:r>
              <a:rPr lang="en-US" dirty="0"/>
              <a:t/>
            </a:r>
            <a:br>
              <a:rPr lang="en-US" dirty="0"/>
            </a:br>
            <a:endParaRPr lang="en-US" dirty="0"/>
          </a:p>
        </p:txBody>
      </p:sp>
      <p:sp>
        <p:nvSpPr>
          <p:cNvPr id="3" name="Subtitle 2"/>
          <p:cNvSpPr>
            <a:spLocks noGrp="1"/>
          </p:cNvSpPr>
          <p:nvPr>
            <p:ph type="subTitle" idx="1"/>
          </p:nvPr>
        </p:nvSpPr>
        <p:spPr>
          <a:xfrm>
            <a:off x="1432560" y="1981200"/>
            <a:ext cx="7406640" cy="1447800"/>
          </a:xfrm>
        </p:spPr>
        <p:txBody>
          <a:bodyPr>
            <a:normAutofit fontScale="92500" lnSpcReduction="10000"/>
          </a:bodyPr>
          <a:lstStyle/>
          <a:p>
            <a:pPr algn="ctr"/>
            <a:endParaRPr lang="en-US" b="1" dirty="0" smtClean="0"/>
          </a:p>
          <a:p>
            <a:pPr algn="ctr"/>
            <a:r>
              <a:rPr lang="en-US" b="1" dirty="0" smtClean="0"/>
              <a:t>Ch. Munir Ahmed</a:t>
            </a:r>
            <a:br>
              <a:rPr lang="en-US" b="1" dirty="0" smtClean="0"/>
            </a:br>
            <a:r>
              <a:rPr lang="en-US" b="1" dirty="0" smtClean="0"/>
              <a:t>Convenor</a:t>
            </a:r>
            <a:br>
              <a:rPr lang="en-US" b="1" dirty="0" smtClean="0"/>
            </a:br>
            <a:r>
              <a:rPr lang="en-US" b="1" dirty="0" smtClean="0"/>
              <a:t>Advisory Committee on Education</a:t>
            </a:r>
            <a:endParaRPr lang="en-US" dirty="0"/>
          </a:p>
          <a:p>
            <a:endParaRPr lang="en-US" dirty="0"/>
          </a:p>
        </p:txBody>
      </p:sp>
      <p:sp>
        <p:nvSpPr>
          <p:cNvPr id="4" name="Subtitle 2"/>
          <p:cNvSpPr txBox="1">
            <a:spLocks/>
          </p:cNvSpPr>
          <p:nvPr/>
        </p:nvSpPr>
        <p:spPr>
          <a:xfrm>
            <a:off x="1447800" y="4191000"/>
            <a:ext cx="7543800" cy="1828800"/>
          </a:xfrm>
          <a:prstGeom prst="rect">
            <a:avLst/>
          </a:prstGeom>
        </p:spPr>
        <p:txBody>
          <a:bodyPr tIns="0">
            <a:normAutofit lnSpcReduction="10000"/>
          </a:bodyPr>
          <a:lstStyle>
            <a:lvl1pPr marL="27432" indent="0" algn="l" rtl="0" eaLnBrk="1" latinLnBrk="0" hangingPunct="1">
              <a:lnSpc>
                <a:spcPct val="100000"/>
              </a:lnSpc>
              <a:spcBef>
                <a:spcPts val="600"/>
              </a:spcBef>
              <a:buClr>
                <a:schemeClr val="accent1"/>
              </a:buClr>
              <a:buSzPct val="80000"/>
              <a:buFont typeface="Wingdings 2"/>
              <a:buNone/>
              <a:defRPr kumimoji="0" sz="2600" kern="1200">
                <a:solidFill>
                  <a:schemeClr val="tx2">
                    <a:shade val="30000"/>
                    <a:satMod val="150000"/>
                  </a:schemeClr>
                </a:solidFill>
                <a:latin typeface="+mn-lt"/>
                <a:ea typeface="+mn-ea"/>
                <a:cs typeface="+mn-cs"/>
              </a:defRPr>
            </a:lvl1pPr>
            <a:lvl2pPr marL="457200" indent="0" algn="ctr" rtl="0" eaLnBrk="1" latinLnBrk="0" hangingPunct="1">
              <a:lnSpc>
                <a:spcPct val="100000"/>
              </a:lnSpc>
              <a:spcBef>
                <a:spcPts val="550"/>
              </a:spcBef>
              <a:buClr>
                <a:schemeClr val="accent1"/>
              </a:buClr>
              <a:buFont typeface="Verdana"/>
              <a:buNone/>
              <a:defRPr kumimoji="0" sz="2800" kern="1200">
                <a:solidFill>
                  <a:schemeClr val="tx1"/>
                </a:solidFill>
                <a:latin typeface="+mn-lt"/>
                <a:ea typeface="+mn-ea"/>
                <a:cs typeface="+mn-cs"/>
              </a:defRPr>
            </a:lvl2pPr>
            <a:lvl3pPr marL="914400" indent="0" algn="ctr" rtl="0" eaLnBrk="1" latinLnBrk="0" hangingPunct="1">
              <a:lnSpc>
                <a:spcPct val="100000"/>
              </a:lnSpc>
              <a:spcBef>
                <a:spcPct val="20000"/>
              </a:spcBef>
              <a:buClr>
                <a:schemeClr val="accent2"/>
              </a:buClr>
              <a:buFont typeface="Wingdings 2"/>
              <a:buNone/>
              <a:defRPr kumimoji="0" sz="2400" kern="1200">
                <a:solidFill>
                  <a:schemeClr val="tx1"/>
                </a:solidFill>
                <a:latin typeface="+mn-lt"/>
                <a:ea typeface="+mn-ea"/>
                <a:cs typeface="+mn-cs"/>
              </a:defRPr>
            </a:lvl3pPr>
            <a:lvl4pPr marL="1371600" indent="0" algn="ctr" rtl="0" eaLnBrk="1" latinLnBrk="0" hangingPunct="1">
              <a:lnSpc>
                <a:spcPct val="100000"/>
              </a:lnSpc>
              <a:spcBef>
                <a:spcPct val="20000"/>
              </a:spcBef>
              <a:buClr>
                <a:schemeClr val="accent3"/>
              </a:buClr>
              <a:buFont typeface="Wingdings 2"/>
              <a:buNone/>
              <a:defRPr kumimoji="0" sz="2000" kern="1200">
                <a:solidFill>
                  <a:schemeClr val="tx1"/>
                </a:solidFill>
                <a:latin typeface="+mn-lt"/>
                <a:ea typeface="+mn-ea"/>
                <a:cs typeface="+mn-cs"/>
              </a:defRPr>
            </a:lvl4pPr>
            <a:lvl5pPr marL="1828800" indent="0" algn="ctr" rtl="0" eaLnBrk="1" latinLnBrk="0" hangingPunct="1">
              <a:lnSpc>
                <a:spcPct val="100000"/>
              </a:lnSpc>
              <a:spcBef>
                <a:spcPct val="20000"/>
              </a:spcBef>
              <a:buClr>
                <a:schemeClr val="accent4"/>
              </a:buClr>
              <a:buFont typeface="Wingdings 2"/>
              <a:buNone/>
              <a:defRPr kumimoji="0" sz="2000" kern="1200">
                <a:solidFill>
                  <a:schemeClr val="tx1"/>
                </a:solidFill>
                <a:latin typeface="+mn-lt"/>
                <a:ea typeface="+mn-ea"/>
                <a:cs typeface="+mn-cs"/>
              </a:defRPr>
            </a:lvl5pPr>
            <a:lvl6pPr marL="2286000" indent="0" algn="ctr" rtl="0" eaLnBrk="1" latinLnBrk="0" hangingPunct="1">
              <a:lnSpc>
                <a:spcPct val="100000"/>
              </a:lnSpc>
              <a:spcBef>
                <a:spcPct val="20000"/>
              </a:spcBef>
              <a:buClr>
                <a:schemeClr val="accent5"/>
              </a:buClr>
              <a:buFont typeface="Wingdings 2"/>
              <a:buNone/>
              <a:defRPr kumimoji="0" sz="2000" kern="1200">
                <a:solidFill>
                  <a:schemeClr val="tx1"/>
                </a:solidFill>
                <a:latin typeface="+mn-lt"/>
                <a:ea typeface="+mn-ea"/>
                <a:cs typeface="+mn-cs"/>
              </a:defRPr>
            </a:lvl6pPr>
            <a:lvl7pPr marL="2743200" indent="0" algn="ctr" rtl="0"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7pPr>
            <a:lvl8pPr marL="3200400" indent="0" algn="ctr" rtl="0"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8pPr>
            <a:lvl9pPr marL="3657600" indent="0" algn="ctr" rtl="0" eaLnBrk="1" latinLnBrk="0" hangingPunct="1">
              <a:lnSpc>
                <a:spcPct val="100000"/>
              </a:lnSpc>
              <a:spcBef>
                <a:spcPct val="20000"/>
              </a:spcBef>
              <a:buClr>
                <a:schemeClr val="accent6"/>
              </a:buClr>
              <a:buFont typeface="Wingdings 2"/>
              <a:buNone/>
              <a:defRPr kumimoji="0" sz="2000" kern="1200">
                <a:solidFill>
                  <a:schemeClr val="tx1"/>
                </a:solidFill>
                <a:latin typeface="+mn-lt"/>
                <a:ea typeface="+mn-ea"/>
                <a:cs typeface="+mn-cs"/>
              </a:defRPr>
            </a:lvl9pPr>
            <a:extLst/>
          </a:lstStyle>
          <a:p>
            <a:endParaRPr lang="en-US" dirty="0" smtClean="0"/>
          </a:p>
          <a:p>
            <a:pPr algn="ctr"/>
            <a:r>
              <a:rPr lang="en-US" sz="2200" b="1" dirty="0" smtClean="0">
                <a:solidFill>
                  <a:srgbClr val="0070C0"/>
                </a:solidFill>
              </a:rPr>
              <a:t>Keynote Presented at Two Day National Seminar “Curriculum: Theory and Practice in Pakistan” organized by Department of Education, IIUI on 8-9 March 2018</a:t>
            </a:r>
          </a:p>
          <a:p>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868362"/>
          </a:xfrm>
        </p:spPr>
        <p:txBody>
          <a:bodyPr>
            <a:noAutofit/>
          </a:bodyPr>
          <a:lstStyle/>
          <a:p>
            <a:r>
              <a:rPr lang="en-US" sz="3200" b="1" dirty="0"/>
              <a:t>Key challenges in this regard are ;</a:t>
            </a:r>
            <a:endParaRPr lang="en-US" sz="3200" dirty="0"/>
          </a:p>
        </p:txBody>
      </p:sp>
      <p:sp>
        <p:nvSpPr>
          <p:cNvPr id="3" name="Content Placeholder 2"/>
          <p:cNvSpPr>
            <a:spLocks noGrp="1"/>
          </p:cNvSpPr>
          <p:nvPr>
            <p:ph idx="1"/>
          </p:nvPr>
        </p:nvSpPr>
        <p:spPr>
          <a:xfrm>
            <a:off x="685800" y="1143000"/>
            <a:ext cx="8153400" cy="5181600"/>
          </a:xfrm>
        </p:spPr>
        <p:txBody>
          <a:bodyPr>
            <a:normAutofit fontScale="25000" lnSpcReduction="20000"/>
          </a:bodyPr>
          <a:lstStyle/>
          <a:p>
            <a:pPr lvl="0" algn="just"/>
            <a:r>
              <a:rPr lang="en-US" sz="9600" dirty="0"/>
              <a:t>High population growth and inadequate facilities and services to cater to the needs of ever growing primary education age group population</a:t>
            </a:r>
            <a:r>
              <a:rPr lang="en-US" sz="9600" dirty="0" smtClean="0"/>
              <a:t>.</a:t>
            </a:r>
          </a:p>
          <a:p>
            <a:pPr lvl="0" algn="just"/>
            <a:endParaRPr lang="en-US" sz="9600" dirty="0"/>
          </a:p>
          <a:p>
            <a:pPr lvl="0" algn="just"/>
            <a:r>
              <a:rPr lang="en-US" sz="9600" dirty="0"/>
              <a:t>Low enrolment/participation rate and large number of out of school children due to poverty, high opportunity cost, child </a:t>
            </a:r>
            <a:r>
              <a:rPr lang="en-US" sz="9600" dirty="0" err="1"/>
              <a:t>labour</a:t>
            </a:r>
            <a:r>
              <a:rPr lang="en-US" sz="9600" dirty="0"/>
              <a:t>, non-availability of schools at access-able distance, security issues, parents illiteracy and social taboos etc</a:t>
            </a:r>
            <a:r>
              <a:rPr lang="en-US" sz="9600" dirty="0" smtClean="0"/>
              <a:t>.</a:t>
            </a:r>
          </a:p>
          <a:p>
            <a:pPr lvl="0" algn="just"/>
            <a:endParaRPr lang="en-US" sz="9600" dirty="0"/>
          </a:p>
          <a:p>
            <a:pPr lvl="0" algn="just"/>
            <a:r>
              <a:rPr lang="en-US" sz="9600" dirty="0"/>
              <a:t>High dropouts and low completion/survival rate are due to lack of teacher’s commitment, teacher’s absenteeism, unattractive school environment, harsh treatment of children, missing basic facilities and services in school, natural calamities and disasters etc. only 66% students finally reach class V that means 34% dropout from I-V.</a:t>
            </a:r>
          </a:p>
          <a:p>
            <a:endParaRPr lang="en-US" dirty="0"/>
          </a:p>
        </p:txBody>
      </p:sp>
      <p:sp>
        <p:nvSpPr>
          <p:cNvPr id="4" name="Slide Number Placeholder 3"/>
          <p:cNvSpPr>
            <a:spLocks noGrp="1"/>
          </p:cNvSpPr>
          <p:nvPr>
            <p:ph type="sldNum" sz="quarter" idx="12"/>
          </p:nvPr>
        </p:nvSpPr>
        <p:spPr/>
        <p:txBody>
          <a:bodyPr/>
          <a:lstStyle/>
          <a:p>
            <a:fld id="{ADDEA6C4-CE07-486B-B06C-D20076CEEF3F}"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1066800"/>
            <a:ext cx="7498080" cy="5181600"/>
          </a:xfrm>
        </p:spPr>
        <p:txBody>
          <a:bodyPr>
            <a:normAutofit fontScale="92500" lnSpcReduction="20000"/>
          </a:bodyPr>
          <a:lstStyle/>
          <a:p>
            <a:pPr lvl="0" algn="just"/>
            <a:r>
              <a:rPr lang="en-US" dirty="0" smtClean="0"/>
              <a:t>Low quality of education due to teachers incompetence and lack of commitment, overburdened curriculum, use of foreign language as medium of instructions, archaic and obsolete teaching methodology, non-availability of teaching-learning and instructional materials, low quality textbooks, rote memorization instead of activity based learning for development of innate faculties of child, lax monitoring and supervision, ineffective assessment and evaluation etc.</a:t>
            </a:r>
          </a:p>
          <a:p>
            <a:endParaRPr lang="en-US" dirty="0"/>
          </a:p>
        </p:txBody>
      </p:sp>
      <p:sp>
        <p:nvSpPr>
          <p:cNvPr id="2" name="Slide Number Placeholder 1"/>
          <p:cNvSpPr>
            <a:spLocks noGrp="1"/>
          </p:cNvSpPr>
          <p:nvPr>
            <p:ph type="sldNum" sz="quarter" idx="12"/>
          </p:nvPr>
        </p:nvSpPr>
        <p:spPr/>
        <p:txBody>
          <a:bodyPr/>
          <a:lstStyle/>
          <a:p>
            <a:fld id="{ADDEA6C4-CE07-486B-B06C-D20076CEEF3F}"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14400" y="838200"/>
            <a:ext cx="7924800" cy="5486400"/>
          </a:xfrm>
        </p:spPr>
        <p:txBody>
          <a:bodyPr>
            <a:normAutofit fontScale="77500" lnSpcReduction="20000"/>
          </a:bodyPr>
          <a:lstStyle/>
          <a:p>
            <a:pPr lvl="0" algn="just"/>
            <a:r>
              <a:rPr lang="en-US" dirty="0"/>
              <a:t>Governance and management issues include lack of coordination amongst public, private, formal non-formal schools and </a:t>
            </a:r>
            <a:r>
              <a:rPr lang="en-US" dirty="0" err="1"/>
              <a:t>Deeni</a:t>
            </a:r>
            <a:r>
              <a:rPr lang="en-US" dirty="0"/>
              <a:t> </a:t>
            </a:r>
            <a:r>
              <a:rPr lang="en-US" dirty="0" err="1"/>
              <a:t>Madaris</a:t>
            </a:r>
            <a:r>
              <a:rPr lang="en-US" dirty="0"/>
              <a:t>; lack of community involvement and participation; ineffective school leadership; ghost and dysfunctional schools; and human resource development issues etc.</a:t>
            </a:r>
          </a:p>
          <a:p>
            <a:pPr lvl="0" algn="just"/>
            <a:r>
              <a:rPr lang="en-US" dirty="0"/>
              <a:t>Financial issues include low allocations as compared to the needs and requirements for </a:t>
            </a:r>
            <a:r>
              <a:rPr lang="en-US" dirty="0" err="1"/>
              <a:t>universalization</a:t>
            </a:r>
            <a:r>
              <a:rPr lang="en-US" dirty="0"/>
              <a:t> of primary education, low allocation/expenditure for quality of education improvement and low absorptive capacity of the system.</a:t>
            </a:r>
          </a:p>
          <a:p>
            <a:pPr lvl="0" algn="just"/>
            <a:r>
              <a:rPr lang="en-US" dirty="0"/>
              <a:t>Missing facilities in existing schools is another serious issue which need to be addressed on priority basis.</a:t>
            </a:r>
          </a:p>
          <a:p>
            <a:endParaRPr lang="en-US" dirty="0"/>
          </a:p>
        </p:txBody>
      </p:sp>
      <p:sp>
        <p:nvSpPr>
          <p:cNvPr id="2" name="Slide Number Placeholder 1"/>
          <p:cNvSpPr>
            <a:spLocks noGrp="1"/>
          </p:cNvSpPr>
          <p:nvPr>
            <p:ph type="sldNum" sz="quarter" idx="12"/>
          </p:nvPr>
        </p:nvSpPr>
        <p:spPr/>
        <p:txBody>
          <a:bodyPr/>
          <a:lstStyle/>
          <a:p>
            <a:fld id="{ADDEA6C4-CE07-486B-B06C-D20076CEEF3F}"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Key Profile of New National Education Policy 2017-2025</a:t>
            </a:r>
            <a:endParaRPr lang="en-US" dirty="0"/>
          </a:p>
        </p:txBody>
      </p:sp>
      <p:sp>
        <p:nvSpPr>
          <p:cNvPr id="3" name="Content Placeholder 2"/>
          <p:cNvSpPr>
            <a:spLocks noGrp="1"/>
          </p:cNvSpPr>
          <p:nvPr>
            <p:ph idx="1"/>
          </p:nvPr>
        </p:nvSpPr>
        <p:spPr/>
        <p:txBody>
          <a:bodyPr>
            <a:normAutofit lnSpcReduction="10000"/>
          </a:bodyPr>
          <a:lstStyle/>
          <a:p>
            <a:pPr lvl="0"/>
            <a:r>
              <a:rPr lang="en-US" dirty="0"/>
              <a:t>Access</a:t>
            </a:r>
          </a:p>
          <a:p>
            <a:pPr lvl="0"/>
            <a:r>
              <a:rPr lang="en-US" dirty="0"/>
              <a:t>Quality</a:t>
            </a:r>
          </a:p>
          <a:p>
            <a:pPr lvl="0"/>
            <a:r>
              <a:rPr lang="en-US" dirty="0"/>
              <a:t>Commitment</a:t>
            </a:r>
          </a:p>
          <a:p>
            <a:pPr lvl="0"/>
            <a:r>
              <a:rPr lang="en-US" dirty="0"/>
              <a:t>Medium of instruction</a:t>
            </a:r>
          </a:p>
          <a:p>
            <a:pPr lvl="0"/>
            <a:r>
              <a:rPr lang="en-US" dirty="0"/>
              <a:t>Public Private partnership</a:t>
            </a:r>
          </a:p>
          <a:p>
            <a:pPr lvl="0"/>
            <a:r>
              <a:rPr lang="en-US" dirty="0"/>
              <a:t>Financial Resources</a:t>
            </a:r>
          </a:p>
          <a:p>
            <a:pPr lvl="0"/>
            <a:r>
              <a:rPr lang="en-US" dirty="0"/>
              <a:t>Research</a:t>
            </a:r>
          </a:p>
          <a:p>
            <a:r>
              <a:rPr lang="en-US" dirty="0"/>
              <a:t>Implementation Strategies of Policy Provisions</a:t>
            </a:r>
          </a:p>
        </p:txBody>
      </p:sp>
      <p:sp>
        <p:nvSpPr>
          <p:cNvPr id="4" name="Slide Number Placeholder 3"/>
          <p:cNvSpPr>
            <a:spLocks noGrp="1"/>
          </p:cNvSpPr>
          <p:nvPr>
            <p:ph type="sldNum" sz="quarter" idx="12"/>
          </p:nvPr>
        </p:nvSpPr>
        <p:spPr/>
        <p:txBody>
          <a:bodyPr/>
          <a:lstStyle/>
          <a:p>
            <a:fld id="{ADDEA6C4-CE07-486B-B06C-D20076CEEF3F}"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9200" y="990600"/>
            <a:ext cx="7714488" cy="5562600"/>
          </a:xfrm>
        </p:spPr>
        <p:txBody>
          <a:bodyPr>
            <a:normAutofit fontScale="70000" lnSpcReduction="20000"/>
          </a:bodyPr>
          <a:lstStyle/>
          <a:p>
            <a:pPr lvl="0" algn="just"/>
            <a:r>
              <a:rPr lang="en-US" dirty="0"/>
              <a:t>To universalize primary education with determination and at a fast speed. A detailed plan with a firm deadline is needed to achieve the following objectives on successful implementation of the proposed Early Childhood Education and Care (ECEC) program 4-5 years age group included in this policy:-</a:t>
            </a:r>
          </a:p>
          <a:p>
            <a:pPr algn="just"/>
            <a:r>
              <a:rPr lang="en-US" dirty="0"/>
              <a:t> </a:t>
            </a:r>
          </a:p>
          <a:p>
            <a:pPr lvl="0" algn="just"/>
            <a:r>
              <a:rPr lang="en-US" dirty="0"/>
              <a:t>Universalize access/enrolment by bringing all the ECE and primary age group children in school</a:t>
            </a:r>
            <a:r>
              <a:rPr lang="en-US" dirty="0" smtClean="0"/>
              <a:t>.</a:t>
            </a:r>
          </a:p>
          <a:p>
            <a:pPr lvl="0" algn="just"/>
            <a:endParaRPr lang="en-US" dirty="0"/>
          </a:p>
          <a:p>
            <a:pPr lvl="0" algn="just"/>
            <a:r>
              <a:rPr lang="en-US" dirty="0"/>
              <a:t>Universalize retention/completion by ensuring 100% completion of primary education</a:t>
            </a:r>
            <a:r>
              <a:rPr lang="en-US" dirty="0" smtClean="0"/>
              <a:t>.</a:t>
            </a:r>
          </a:p>
          <a:p>
            <a:pPr lvl="0" algn="just"/>
            <a:endParaRPr lang="en-US" dirty="0"/>
          </a:p>
          <a:p>
            <a:pPr lvl="0" algn="just"/>
            <a:r>
              <a:rPr lang="en-US" dirty="0"/>
              <a:t>Universalize achievement on the basis of minimum standards of learning outcomes</a:t>
            </a:r>
            <a:r>
              <a:rPr lang="en-US" dirty="0" smtClean="0"/>
              <a:t>.</a:t>
            </a:r>
          </a:p>
          <a:p>
            <a:pPr lvl="0" algn="just"/>
            <a:endParaRPr lang="en-US" dirty="0"/>
          </a:p>
          <a:p>
            <a:pPr algn="just"/>
            <a:r>
              <a:rPr lang="en-US" dirty="0"/>
              <a:t>Medium of instruction will be Urdu or local language depending upon the situation.</a:t>
            </a:r>
          </a:p>
        </p:txBody>
      </p:sp>
      <p:sp>
        <p:nvSpPr>
          <p:cNvPr id="2" name="Slide Number Placeholder 1"/>
          <p:cNvSpPr>
            <a:spLocks noGrp="1"/>
          </p:cNvSpPr>
          <p:nvPr>
            <p:ph type="sldNum" sz="quarter" idx="12"/>
          </p:nvPr>
        </p:nvSpPr>
        <p:spPr/>
        <p:txBody>
          <a:bodyPr/>
          <a:lstStyle/>
          <a:p>
            <a:fld id="{ADDEA6C4-CE07-486B-B06C-D20076CEEF3F}"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b="1" dirty="0"/>
              <a:t>Policy Provisions</a:t>
            </a:r>
            <a:r>
              <a:rPr lang="en-US" dirty="0"/>
              <a:t/>
            </a:r>
            <a:br>
              <a:rPr lang="en-US" dirty="0"/>
            </a:br>
            <a:endParaRPr lang="en-US" dirty="0"/>
          </a:p>
        </p:txBody>
      </p:sp>
      <p:sp>
        <p:nvSpPr>
          <p:cNvPr id="3" name="Content Placeholder 2"/>
          <p:cNvSpPr>
            <a:spLocks noGrp="1"/>
          </p:cNvSpPr>
          <p:nvPr>
            <p:ph idx="1"/>
          </p:nvPr>
        </p:nvSpPr>
        <p:spPr>
          <a:xfrm>
            <a:off x="457200" y="1219200"/>
            <a:ext cx="8229600" cy="5029200"/>
          </a:xfrm>
        </p:spPr>
        <p:txBody>
          <a:bodyPr>
            <a:normAutofit fontScale="25000" lnSpcReduction="20000"/>
          </a:bodyPr>
          <a:lstStyle/>
          <a:p>
            <a:pPr marL="685800" lvl="2" indent="-503238" algn="just"/>
            <a:r>
              <a:rPr lang="en-US" sz="9600" dirty="0"/>
              <a:t>Primary Education age group will be 5 – 9+ year i.e. five years and more but less than ten years.</a:t>
            </a:r>
          </a:p>
          <a:p>
            <a:pPr marL="685800" lvl="2" indent="-503238" algn="just"/>
            <a:r>
              <a:rPr lang="en-US" sz="9600" dirty="0"/>
              <a:t>Primary Education will be universalized in terms of universal access/enrolment; universal retention/completion and universal achievement latest by 2020 in case of boys and by 2025 in case of girls. Gender disparity will be constantly reduced.</a:t>
            </a:r>
          </a:p>
          <a:p>
            <a:pPr marL="685800" lvl="2" indent="-503238" algn="just"/>
            <a:r>
              <a:rPr lang="en-US" sz="9600" dirty="0"/>
              <a:t>A system of accountability and performance based incentives will be institutionalized through strict monitoring and supervision of schools and teachers.</a:t>
            </a:r>
          </a:p>
          <a:p>
            <a:pPr marL="685800" lvl="2" indent="-503238" algn="just"/>
            <a:r>
              <a:rPr lang="en-US" sz="9600" dirty="0"/>
              <a:t>School environment shall be made attractive, child friendly and inclusive in the light of Child Friendly School Standards already developed.</a:t>
            </a:r>
          </a:p>
          <a:p>
            <a:pPr marL="685800" lvl="2" indent="-503238" algn="just"/>
            <a:r>
              <a:rPr lang="en-US" sz="9600" dirty="0"/>
              <a:t>Standardized physical facilities, infrastructure and services will be provided to each school irrespective of gender, area and location.</a:t>
            </a:r>
          </a:p>
          <a:p>
            <a:endParaRPr lang="en-US" dirty="0"/>
          </a:p>
        </p:txBody>
      </p:sp>
      <p:sp>
        <p:nvSpPr>
          <p:cNvPr id="4" name="Slide Number Placeholder 3"/>
          <p:cNvSpPr>
            <a:spLocks noGrp="1"/>
          </p:cNvSpPr>
          <p:nvPr>
            <p:ph type="sldNum" sz="quarter" idx="12"/>
          </p:nvPr>
        </p:nvSpPr>
        <p:spPr/>
        <p:txBody>
          <a:bodyPr/>
          <a:lstStyle/>
          <a:p>
            <a:fld id="{ADDEA6C4-CE07-486B-B06C-D20076CEEF3F}"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1066800"/>
            <a:ext cx="7498080" cy="5181600"/>
          </a:xfrm>
        </p:spPr>
        <p:txBody>
          <a:bodyPr>
            <a:normAutofit lnSpcReduction="10000"/>
          </a:bodyPr>
          <a:lstStyle/>
          <a:p>
            <a:pPr marL="525463" lvl="2" indent="-182563" algn="just" defTabSz="525463"/>
            <a:r>
              <a:rPr lang="en-US" dirty="0"/>
              <a:t>School community relationships shall be strengthened.</a:t>
            </a:r>
          </a:p>
          <a:p>
            <a:pPr marL="525463" lvl="2" indent="-182563" algn="just" defTabSz="525463"/>
            <a:r>
              <a:rPr lang="en-US" dirty="0"/>
              <a:t>School based planning and budgeting shall be ensured.</a:t>
            </a:r>
          </a:p>
          <a:p>
            <a:pPr marL="525463" lvl="2" indent="-182563" algn="just" defTabSz="525463"/>
            <a:r>
              <a:rPr lang="en-US" dirty="0"/>
              <a:t>Allocations for primary education shall be minimum 40–45% of overall education budget.</a:t>
            </a:r>
          </a:p>
          <a:p>
            <a:pPr marL="525463" lvl="2" indent="-182563" algn="just" defTabSz="525463"/>
            <a:r>
              <a:rPr lang="en-US" dirty="0"/>
              <a:t>Ratio of recurring and development budget for primary education shall be 70:30.</a:t>
            </a:r>
          </a:p>
          <a:p>
            <a:pPr marL="525463" lvl="2" indent="-182563" algn="just" defTabSz="525463"/>
            <a:r>
              <a:rPr lang="en-US" dirty="0"/>
              <a:t>Existing primary education schools, facilities and services shall be rationalized. Teacher student ratio shall be improved to improve the quality of education.</a:t>
            </a:r>
          </a:p>
          <a:p>
            <a:pPr marL="525463" lvl="2" indent="-182563" algn="just" defTabSz="525463"/>
            <a:r>
              <a:rPr lang="en-US" dirty="0"/>
              <a:t>Multi-grade teaching will be assigned top priority both in pre and in-service teacher training.</a:t>
            </a:r>
          </a:p>
          <a:p>
            <a:endParaRPr lang="en-US" dirty="0"/>
          </a:p>
        </p:txBody>
      </p:sp>
      <p:sp>
        <p:nvSpPr>
          <p:cNvPr id="2" name="Slide Number Placeholder 1"/>
          <p:cNvSpPr>
            <a:spLocks noGrp="1"/>
          </p:cNvSpPr>
          <p:nvPr>
            <p:ph type="sldNum" sz="quarter" idx="12"/>
          </p:nvPr>
        </p:nvSpPr>
        <p:spPr/>
        <p:txBody>
          <a:bodyPr/>
          <a:lstStyle/>
          <a:p>
            <a:fld id="{ADDEA6C4-CE07-486B-B06C-D20076CEEF3F}"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College Education</a:t>
            </a:r>
            <a:r>
              <a:rPr lang="en-US" dirty="0"/>
              <a:t/>
            </a:r>
            <a:br>
              <a:rPr lang="en-US" dirty="0"/>
            </a:br>
            <a:endParaRPr lang="en-US" dirty="0"/>
          </a:p>
        </p:txBody>
      </p:sp>
      <p:sp>
        <p:nvSpPr>
          <p:cNvPr id="3" name="Content Placeholder 2"/>
          <p:cNvSpPr>
            <a:spLocks noGrp="1"/>
          </p:cNvSpPr>
          <p:nvPr>
            <p:ph idx="1"/>
          </p:nvPr>
        </p:nvSpPr>
        <p:spPr/>
        <p:txBody>
          <a:bodyPr>
            <a:normAutofit fontScale="85000" lnSpcReduction="20000"/>
          </a:bodyPr>
          <a:lstStyle/>
          <a:p>
            <a:pPr lvl="0" algn="just"/>
            <a:r>
              <a:rPr lang="en-US" dirty="0"/>
              <a:t>Secondary Education 9-10 classes.</a:t>
            </a:r>
          </a:p>
          <a:p>
            <a:pPr lvl="0" algn="just"/>
            <a:r>
              <a:rPr lang="en-US" dirty="0"/>
              <a:t>Higher Secondary section cover 11-12 year classes.</a:t>
            </a:r>
          </a:p>
          <a:p>
            <a:pPr lvl="0" algn="just"/>
            <a:r>
              <a:rPr lang="en-US" dirty="0"/>
              <a:t>After 12 years schooling children will move to Higher Education which </a:t>
            </a:r>
            <a:r>
              <a:rPr lang="en-US" dirty="0" err="1"/>
              <a:t>interalia</a:t>
            </a:r>
            <a:r>
              <a:rPr lang="en-US" dirty="0"/>
              <a:t> will cover 4 years education labeled as graduate level. They could then go to post graduate and Higher degree levels.</a:t>
            </a:r>
          </a:p>
          <a:p>
            <a:pPr lvl="0" algn="just"/>
            <a:r>
              <a:rPr lang="en-US" dirty="0"/>
              <a:t>Pakistan has signed Agenda 2030 of sustainable Development and Committed to achieve 17 SDGs </a:t>
            </a:r>
            <a:r>
              <a:rPr lang="en-US" dirty="0" err="1"/>
              <a:t>upto</a:t>
            </a:r>
            <a:r>
              <a:rPr lang="en-US" dirty="0"/>
              <a:t> 2030. According to Target 4.1 Pakistan is expected to achieve 100% enrollment at Secondary level by 2030.</a:t>
            </a:r>
          </a:p>
          <a:p>
            <a:endParaRPr lang="en-US" dirty="0"/>
          </a:p>
        </p:txBody>
      </p:sp>
      <p:sp>
        <p:nvSpPr>
          <p:cNvPr id="4" name="Slide Number Placeholder 3"/>
          <p:cNvSpPr>
            <a:spLocks noGrp="1"/>
          </p:cNvSpPr>
          <p:nvPr>
            <p:ph type="sldNum" sz="quarter" idx="12"/>
          </p:nvPr>
        </p:nvSpPr>
        <p:spPr/>
        <p:txBody>
          <a:bodyPr/>
          <a:lstStyle/>
          <a:p>
            <a:fld id="{ADDEA6C4-CE07-486B-B06C-D20076CEEF3F}"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smtClean="0"/>
              <a:t/>
            </a:r>
            <a:br>
              <a:rPr lang="en-US" sz="2700" dirty="0" smtClean="0"/>
            </a:br>
            <a:r>
              <a:rPr lang="en-US" sz="2700" b="1" dirty="0" smtClean="0"/>
              <a:t>Article</a:t>
            </a:r>
            <a:r>
              <a:rPr lang="en-US" sz="2700" b="1" dirty="0"/>
              <a:t>: 37©make professional &amp; technical Education generally available and Higher Education equally accessible to all based as;</a:t>
            </a:r>
            <a:r>
              <a:rPr lang="en-US" dirty="0"/>
              <a:t/>
            </a:r>
            <a:br>
              <a:rPr lang="en-US" dirty="0"/>
            </a:br>
            <a:endParaRPr lang="en-US" dirty="0"/>
          </a:p>
        </p:txBody>
      </p:sp>
      <p:sp>
        <p:nvSpPr>
          <p:cNvPr id="3" name="Content Placeholder 2"/>
          <p:cNvSpPr>
            <a:spLocks noGrp="1"/>
          </p:cNvSpPr>
          <p:nvPr>
            <p:ph idx="1"/>
          </p:nvPr>
        </p:nvSpPr>
        <p:spPr>
          <a:xfrm>
            <a:off x="1219200" y="1295400"/>
            <a:ext cx="7714488" cy="5257800"/>
          </a:xfrm>
        </p:spPr>
        <p:txBody>
          <a:bodyPr>
            <a:normAutofit fontScale="47500" lnSpcReduction="20000"/>
          </a:bodyPr>
          <a:lstStyle/>
          <a:p>
            <a:pPr lvl="0" algn="just">
              <a:buNone/>
            </a:pPr>
            <a:endParaRPr lang="en-US" dirty="0" smtClean="0"/>
          </a:p>
          <a:p>
            <a:pPr lvl="0" algn="just">
              <a:buNone/>
            </a:pPr>
            <a:r>
              <a:rPr lang="en-US" sz="4000" dirty="0" smtClean="0"/>
              <a:t>a. </a:t>
            </a:r>
            <a:r>
              <a:rPr lang="en-US" sz="4500" dirty="0" smtClean="0"/>
              <a:t>	Increase </a:t>
            </a:r>
            <a:r>
              <a:rPr lang="en-US" sz="4500" dirty="0"/>
              <a:t>GER from 10% - 30% by 2025</a:t>
            </a:r>
          </a:p>
          <a:p>
            <a:pPr lvl="0" algn="just"/>
            <a:r>
              <a:rPr lang="en-US" sz="4500" dirty="0"/>
              <a:t>To expand world compatible TIER-I x II Universities to 300 to expand H.E to district level by establishing 150 community </a:t>
            </a:r>
            <a:r>
              <a:rPr lang="en-US" sz="4500" dirty="0" smtClean="0"/>
              <a:t>colleges, </a:t>
            </a:r>
            <a:r>
              <a:rPr lang="en-US" sz="4500" dirty="0" err="1"/>
              <a:t>Tield</a:t>
            </a:r>
            <a:r>
              <a:rPr lang="en-US" sz="4500" dirty="0"/>
              <a:t> with skill Universities</a:t>
            </a:r>
            <a:r>
              <a:rPr lang="en-US" sz="4500" dirty="0" smtClean="0"/>
              <a:t>.</a:t>
            </a:r>
          </a:p>
          <a:p>
            <a:pPr lvl="0" algn="just">
              <a:buNone/>
            </a:pPr>
            <a:endParaRPr lang="en-US" sz="4500" dirty="0"/>
          </a:p>
          <a:p>
            <a:pPr lvl="0" algn="just"/>
            <a:r>
              <a:rPr lang="en-US" sz="4500" dirty="0"/>
              <a:t>Enhance </a:t>
            </a:r>
            <a:r>
              <a:rPr lang="en-US" sz="4500" dirty="0" err="1"/>
              <a:t>Ph.D</a:t>
            </a:r>
            <a:r>
              <a:rPr lang="en-US" sz="4500" dirty="0"/>
              <a:t> level % from 27% to 40</a:t>
            </a:r>
            <a:r>
              <a:rPr lang="en-US" sz="4500" dirty="0" smtClean="0"/>
              <a:t>%.</a:t>
            </a:r>
          </a:p>
          <a:p>
            <a:pPr lvl="0" algn="just">
              <a:buNone/>
            </a:pPr>
            <a:endParaRPr lang="en-US" sz="4500" dirty="0"/>
          </a:p>
          <a:p>
            <a:pPr lvl="0" algn="just"/>
            <a:r>
              <a:rPr lang="en-US" sz="4500" dirty="0"/>
              <a:t>Number of </a:t>
            </a:r>
            <a:r>
              <a:rPr lang="en-US" sz="4500" dirty="0" smtClean="0"/>
              <a:t>Public sector universities </a:t>
            </a:r>
            <a:r>
              <a:rPr lang="en-US" sz="4500" dirty="0"/>
              <a:t>to be increased from </a:t>
            </a:r>
            <a:r>
              <a:rPr lang="en-US" sz="4500" dirty="0" smtClean="0"/>
              <a:t>99 in 2015 to </a:t>
            </a:r>
            <a:r>
              <a:rPr lang="en-US" sz="4500" dirty="0"/>
              <a:t>195 by establishing 96 new universities</a:t>
            </a:r>
            <a:r>
              <a:rPr lang="en-US" sz="4500" dirty="0" smtClean="0"/>
              <a:t>.</a:t>
            </a:r>
          </a:p>
          <a:p>
            <a:pPr lvl="0" algn="just">
              <a:buNone/>
            </a:pPr>
            <a:endParaRPr lang="en-US" sz="4500" dirty="0"/>
          </a:p>
          <a:p>
            <a:pPr lvl="0" algn="just"/>
            <a:r>
              <a:rPr lang="en-US" sz="4500" dirty="0"/>
              <a:t>Private sectors present </a:t>
            </a:r>
            <a:r>
              <a:rPr lang="en-US" sz="4500" dirty="0" smtClean="0"/>
              <a:t>number </a:t>
            </a:r>
            <a:r>
              <a:rPr lang="en-US" sz="4500" dirty="0"/>
              <a:t>of 76 Universities to be increased to 105 to achieve a total of 300 universities in our country</a:t>
            </a:r>
            <a:r>
              <a:rPr lang="en-US" sz="4500" dirty="0" smtClean="0"/>
              <a:t>.</a:t>
            </a:r>
          </a:p>
          <a:p>
            <a:pPr lvl="0" algn="just">
              <a:buNone/>
            </a:pPr>
            <a:endParaRPr lang="en-US" sz="4500" dirty="0"/>
          </a:p>
          <a:p>
            <a:pPr lvl="0" algn="just"/>
            <a:r>
              <a:rPr lang="en-US" sz="4500" dirty="0"/>
              <a:t>Establish Public sector university in each district and skill/Engineering University one each at Divisional level.</a:t>
            </a:r>
          </a:p>
          <a:p>
            <a:pPr>
              <a:buNone/>
            </a:pPr>
            <a:endParaRPr lang="en-US" dirty="0"/>
          </a:p>
        </p:txBody>
      </p:sp>
      <p:sp>
        <p:nvSpPr>
          <p:cNvPr id="4" name="Slide Number Placeholder 3"/>
          <p:cNvSpPr>
            <a:spLocks noGrp="1"/>
          </p:cNvSpPr>
          <p:nvPr>
            <p:ph type="sldNum" sz="quarter" idx="12"/>
          </p:nvPr>
        </p:nvSpPr>
        <p:spPr/>
        <p:txBody>
          <a:bodyPr/>
          <a:lstStyle/>
          <a:p>
            <a:fld id="{ADDEA6C4-CE07-486B-B06C-D20076CEEF3F}" type="slidenum">
              <a:rPr lang="en-US" smtClean="0"/>
              <a:pPr/>
              <a:t>18</a:t>
            </a:fld>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70000" lnSpcReduction="20000"/>
          </a:bodyPr>
          <a:lstStyle/>
          <a:p>
            <a:pPr lvl="0" algn="just"/>
            <a:r>
              <a:rPr lang="en-US" dirty="0"/>
              <a:t>72 </a:t>
            </a:r>
            <a:r>
              <a:rPr lang="en-US" dirty="0" smtClean="0"/>
              <a:t>new smart campuses </a:t>
            </a:r>
            <a:r>
              <a:rPr lang="en-US" dirty="0"/>
              <a:t>of Tier-II universities in under served large districts.</a:t>
            </a:r>
          </a:p>
          <a:p>
            <a:pPr lvl="0" algn="just"/>
            <a:r>
              <a:rPr lang="en-US" dirty="0"/>
              <a:t>5 science &amp; Technology industrial parks.</a:t>
            </a:r>
          </a:p>
          <a:p>
            <a:pPr lvl="0" algn="just"/>
            <a:r>
              <a:rPr lang="en-US" dirty="0"/>
              <a:t>Integration of ICT in Education</a:t>
            </a:r>
          </a:p>
          <a:p>
            <a:pPr lvl="0" algn="just"/>
            <a:r>
              <a:rPr lang="en-US" dirty="0"/>
              <a:t>TIER-I Research Universities shall be increased to 30</a:t>
            </a:r>
          </a:p>
          <a:p>
            <a:pPr lvl="0" algn="just"/>
            <a:r>
              <a:rPr lang="en-US" dirty="0"/>
              <a:t>HEI’s shall be prepared and re-</a:t>
            </a:r>
            <a:r>
              <a:rPr lang="en-US" dirty="0" err="1"/>
              <a:t>inforced</a:t>
            </a:r>
            <a:r>
              <a:rPr lang="en-US" dirty="0"/>
              <a:t> to contribute significantly in China- Pak Economic corridor.</a:t>
            </a:r>
          </a:p>
          <a:p>
            <a:pPr lvl="0" algn="just"/>
            <a:r>
              <a:rPr lang="en-US" dirty="0"/>
              <a:t>To </a:t>
            </a:r>
            <a:r>
              <a:rPr lang="en-US" dirty="0" err="1"/>
              <a:t>prepair</a:t>
            </a:r>
            <a:r>
              <a:rPr lang="en-US" dirty="0"/>
              <a:t> 10000 </a:t>
            </a:r>
            <a:r>
              <a:rPr lang="en-US" dirty="0" err="1"/>
              <a:t>Ph.D</a:t>
            </a:r>
            <a:r>
              <a:rPr lang="en-US" dirty="0"/>
              <a:t> faculty in ten years through US-Pak knowledge </a:t>
            </a:r>
            <a:r>
              <a:rPr lang="en-US" dirty="0" smtClean="0"/>
              <a:t>economic </a:t>
            </a:r>
            <a:r>
              <a:rPr lang="en-US" dirty="0"/>
              <a:t>corridor.</a:t>
            </a:r>
          </a:p>
          <a:p>
            <a:pPr lvl="0" algn="just"/>
            <a:r>
              <a:rPr lang="en-US" dirty="0"/>
              <a:t>Search committees will be set up for selection of V.C.S these will be non-political and comprise excellent scholars.</a:t>
            </a:r>
          </a:p>
          <a:p>
            <a:pPr lvl="0" algn="just"/>
            <a:r>
              <a:rPr lang="en-US" dirty="0"/>
              <a:t>Endowment fund shall be established for creating financial aid system to attract better quality students and nurture their talent.</a:t>
            </a:r>
          </a:p>
          <a:p>
            <a:endParaRPr lang="en-US" dirty="0"/>
          </a:p>
        </p:txBody>
      </p:sp>
      <p:sp>
        <p:nvSpPr>
          <p:cNvPr id="4" name="Slide Number Placeholder 3"/>
          <p:cNvSpPr>
            <a:spLocks noGrp="1"/>
          </p:cNvSpPr>
          <p:nvPr>
            <p:ph type="sldNum" sz="quarter" idx="12"/>
          </p:nvPr>
        </p:nvSpPr>
        <p:spPr/>
        <p:txBody>
          <a:bodyPr/>
          <a:lstStyle/>
          <a:p>
            <a:fld id="{ADDEA6C4-CE07-486B-B06C-D20076CEEF3F}" type="slidenum">
              <a:rPr lang="en-US" smtClean="0"/>
              <a:pPr/>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792162"/>
          </a:xfrm>
        </p:spPr>
        <p:txBody>
          <a:bodyPr/>
          <a:lstStyle/>
          <a:p>
            <a:pPr algn="ctr"/>
            <a:r>
              <a:rPr lang="en-US" dirty="0" smtClean="0"/>
              <a:t>Profile</a:t>
            </a:r>
            <a:endParaRPr lang="en-US" dirty="0"/>
          </a:p>
        </p:txBody>
      </p:sp>
      <p:sp>
        <p:nvSpPr>
          <p:cNvPr id="3" name="Content Placeholder 2"/>
          <p:cNvSpPr>
            <a:spLocks noGrp="1"/>
          </p:cNvSpPr>
          <p:nvPr>
            <p:ph idx="1"/>
          </p:nvPr>
        </p:nvSpPr>
        <p:spPr>
          <a:xfrm>
            <a:off x="990600" y="1066800"/>
            <a:ext cx="8001000" cy="5181600"/>
          </a:xfrm>
        </p:spPr>
        <p:txBody>
          <a:bodyPr>
            <a:normAutofit fontScale="77500" lnSpcReduction="20000"/>
          </a:bodyPr>
          <a:lstStyle/>
          <a:p>
            <a:pPr algn="just"/>
            <a:r>
              <a:rPr lang="en-US" sz="2900" dirty="0" smtClean="0"/>
              <a:t>Ch. Munir </a:t>
            </a:r>
            <a:r>
              <a:rPr lang="en-US" sz="2900" dirty="0"/>
              <a:t>Ahmad is Former Joint Educational Advisor, Ministry of </a:t>
            </a:r>
            <a:r>
              <a:rPr lang="en-US" sz="2900" dirty="0" smtClean="0"/>
              <a:t>Education </a:t>
            </a:r>
            <a:r>
              <a:rPr lang="en-US" sz="2900" dirty="0"/>
              <a:t>Islamabad. He got Postgraduate Diploma in Educational Administration from University of Leeds (UK).Certificate Course in the Leadership and Organizational development, Human Resource development and Personnel Management, from University of Pittsburg. USA. </a:t>
            </a:r>
            <a:endParaRPr lang="en-US" sz="2900" dirty="0" smtClean="0"/>
          </a:p>
          <a:p>
            <a:pPr algn="just"/>
            <a:endParaRPr lang="en-US" sz="2900" dirty="0" smtClean="0"/>
          </a:p>
          <a:p>
            <a:pPr algn="just"/>
            <a:r>
              <a:rPr lang="en-US" sz="2900" dirty="0" smtClean="0"/>
              <a:t>He </a:t>
            </a:r>
            <a:r>
              <a:rPr lang="en-US" sz="2900" dirty="0"/>
              <a:t>was the Member of the Regional Evaluation Mission under UNESCO, Vice President of Sir Syed Memorial Society Islamabad, Administrator of Best way Foundation Pakistan, Senior Joint Educational Advisor for Govt. of Pakistan, Senior JEA Curriculum, Text Book, Teacher Training and Assessment/ Examination, </a:t>
            </a:r>
            <a:endParaRPr lang="en-US" sz="2900" dirty="0" smtClean="0"/>
          </a:p>
          <a:p>
            <a:pPr algn="just"/>
            <a:endParaRPr lang="en-US" sz="2900" dirty="0" smtClean="0"/>
          </a:p>
          <a:p>
            <a:pPr algn="just"/>
            <a:r>
              <a:rPr lang="en-US" sz="2900" dirty="0" smtClean="0"/>
              <a:t>He also served </a:t>
            </a:r>
            <a:r>
              <a:rPr lang="en-US" sz="2900" dirty="0"/>
              <a:t>as acting Federal Secretary of Education on a number of occasions, </a:t>
            </a:r>
            <a:r>
              <a:rPr lang="en-US" sz="2900" dirty="0" smtClean="0"/>
              <a:t> Advisor for </a:t>
            </a:r>
            <a:r>
              <a:rPr lang="en-US" sz="2900" dirty="0" err="1" smtClean="0"/>
              <a:t>Hamdard</a:t>
            </a:r>
            <a:r>
              <a:rPr lang="en-US" sz="2900" dirty="0" smtClean="0"/>
              <a:t> </a:t>
            </a:r>
            <a:r>
              <a:rPr lang="en-US" sz="2900" dirty="0"/>
              <a:t>University Campus. Islamabad. International Consultant, employed by the World Bank for quality improvement of secondary education in Bangladesh.</a:t>
            </a:r>
          </a:p>
          <a:p>
            <a:pPr algn="just"/>
            <a:endParaRPr lang="en-US" dirty="0"/>
          </a:p>
        </p:txBody>
      </p:sp>
      <p:sp>
        <p:nvSpPr>
          <p:cNvPr id="4" name="Slide Number Placeholder 3"/>
          <p:cNvSpPr>
            <a:spLocks noGrp="1"/>
          </p:cNvSpPr>
          <p:nvPr>
            <p:ph type="sldNum" sz="quarter" idx="12"/>
          </p:nvPr>
        </p:nvSpPr>
        <p:spPr/>
        <p:txBody>
          <a:bodyPr/>
          <a:lstStyle/>
          <a:p>
            <a:fld id="{ADDEA6C4-CE07-486B-B06C-D20076CEEF3F}" type="slidenum">
              <a:rPr lang="en-US" smtClean="0"/>
              <a:pPr/>
              <a:t>2</a:t>
            </a:fld>
            <a:endParaRPr lang="en-US"/>
          </a:p>
        </p:txBody>
      </p:sp>
    </p:spTree>
    <p:extLst>
      <p:ext uri="{BB962C8B-B14F-4D97-AF65-F5344CB8AC3E}">
        <p14:creationId xmlns:p14="http://schemas.microsoft.com/office/powerpoint/2010/main" val="1244561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None/>
            </a:pPr>
            <a:endParaRPr lang="en-US" dirty="0" smtClean="0"/>
          </a:p>
          <a:p>
            <a:pPr algn="ctr">
              <a:buNone/>
            </a:pPr>
            <a:endParaRPr lang="en-US" dirty="0" smtClean="0"/>
          </a:p>
          <a:p>
            <a:pPr algn="ctr">
              <a:buNone/>
            </a:pPr>
            <a:r>
              <a:rPr lang="en-US" sz="8800" dirty="0" smtClean="0"/>
              <a:t>THANK YOU</a:t>
            </a:r>
            <a:endParaRPr lang="en-US" sz="8800" dirty="0"/>
          </a:p>
        </p:txBody>
      </p:sp>
      <p:sp>
        <p:nvSpPr>
          <p:cNvPr id="4" name="Slide Number Placeholder 3"/>
          <p:cNvSpPr>
            <a:spLocks noGrp="1"/>
          </p:cNvSpPr>
          <p:nvPr>
            <p:ph type="sldNum" sz="quarter" idx="12"/>
          </p:nvPr>
        </p:nvSpPr>
        <p:spPr/>
        <p:txBody>
          <a:bodyPr/>
          <a:lstStyle/>
          <a:p>
            <a:fld id="{ADDEA6C4-CE07-486B-B06C-D20076CEEF3F}" type="slidenum">
              <a:rPr lang="en-US" smtClean="0"/>
              <a:pPr/>
              <a:t>20</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457200"/>
            <a:ext cx="7543800" cy="2209800"/>
          </a:xfrm>
        </p:spPr>
        <p:txBody>
          <a:bodyPr>
            <a:normAutofit fontScale="90000"/>
          </a:bodyPr>
          <a:lstStyle/>
          <a:p>
            <a:pPr lvl="0" algn="just"/>
            <a:r>
              <a:rPr lang="en-US" sz="3600" b="1" dirty="0" smtClean="0"/>
              <a:t/>
            </a:r>
            <a:br>
              <a:rPr lang="en-US" sz="3600" b="1" dirty="0" smtClean="0"/>
            </a:br>
            <a:r>
              <a:rPr lang="en-US" sz="3600" b="1" dirty="0" smtClean="0"/>
              <a:t/>
            </a:r>
            <a:br>
              <a:rPr lang="en-US" sz="3600" b="1" dirty="0" smtClean="0"/>
            </a:br>
            <a:r>
              <a:rPr lang="en-US" sz="3600" b="1" dirty="0" smtClean="0"/>
              <a:t>In </a:t>
            </a:r>
            <a:r>
              <a:rPr lang="en-US" sz="3600" b="1" dirty="0"/>
              <a:t>order to strengthen and develop Pakistan to achieve the key objectives, the first and foremost guide is the </a:t>
            </a:r>
            <a:r>
              <a:rPr lang="en-US" sz="3600" b="1" dirty="0" err="1"/>
              <a:t>Quranic</a:t>
            </a:r>
            <a:r>
              <a:rPr lang="en-US" sz="3600" b="1" dirty="0"/>
              <a:t> Message</a:t>
            </a:r>
            <a:r>
              <a:rPr lang="en-US" sz="3600" b="1" dirty="0" smtClean="0"/>
              <a:t>. </a:t>
            </a:r>
            <a:br>
              <a:rPr lang="en-US" sz="3600" b="1" dirty="0" smtClean="0"/>
            </a:br>
            <a:r>
              <a:rPr lang="en-US" dirty="0"/>
              <a:t/>
            </a:r>
            <a:br>
              <a:rPr lang="en-US" dirty="0"/>
            </a:br>
            <a:endParaRPr lang="en-US" dirty="0"/>
          </a:p>
        </p:txBody>
      </p:sp>
      <p:pic>
        <p:nvPicPr>
          <p:cNvPr id="1027" name="Picture 3"/>
          <p:cNvPicPr>
            <a:picLocks noGrp="1" noChangeAspect="1" noChangeArrowheads="1"/>
          </p:cNvPicPr>
          <p:nvPr>
            <p:ph idx="1"/>
          </p:nvPr>
        </p:nvPicPr>
        <p:blipFill>
          <a:blip r:embed="rId2"/>
          <a:srcRect/>
          <a:stretch>
            <a:fillRect/>
          </a:stretch>
        </p:blipFill>
        <p:spPr bwMode="auto">
          <a:xfrm>
            <a:off x="2133600" y="3124200"/>
            <a:ext cx="5486400" cy="3047999"/>
          </a:xfrm>
          <a:prstGeom prst="rect">
            <a:avLst/>
          </a:prstGeom>
          <a:noFill/>
          <a:ln w="9525">
            <a:noFill/>
            <a:miter lim="800000"/>
            <a:headEnd/>
            <a:tailEnd/>
          </a:ln>
          <a:effectLst/>
        </p:spPr>
      </p:pic>
      <p:sp>
        <p:nvSpPr>
          <p:cNvPr id="3" name="Slide Number Placeholder 2"/>
          <p:cNvSpPr>
            <a:spLocks noGrp="1"/>
          </p:cNvSpPr>
          <p:nvPr>
            <p:ph type="sldNum" sz="quarter" idx="12"/>
          </p:nvPr>
        </p:nvSpPr>
        <p:spPr/>
        <p:txBody>
          <a:bodyPr/>
          <a:lstStyle/>
          <a:p>
            <a:fld id="{ADDEA6C4-CE07-486B-B06C-D20076CEEF3F}"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sz="3100" dirty="0" smtClean="0"/>
              <a:t/>
            </a:r>
            <a:br>
              <a:rPr lang="en-US" sz="3100" dirty="0" smtClean="0"/>
            </a:br>
            <a:r>
              <a:rPr lang="en-US" sz="3100" dirty="0" smtClean="0"/>
              <a:t>In this perspective the nation produced 10 Educational Policies from time to time which are as under;</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20000"/>
          </a:bodyPr>
          <a:lstStyle/>
          <a:p>
            <a:pPr lvl="0"/>
            <a:r>
              <a:rPr lang="en-US" dirty="0" smtClean="0"/>
              <a:t>Sharif </a:t>
            </a:r>
            <a:r>
              <a:rPr lang="en-US" dirty="0"/>
              <a:t>Commission Report 		1959</a:t>
            </a:r>
          </a:p>
          <a:p>
            <a:pPr lvl="0"/>
            <a:r>
              <a:rPr lang="en-US" dirty="0"/>
              <a:t>Education Policy				1972</a:t>
            </a:r>
          </a:p>
          <a:p>
            <a:pPr lvl="0"/>
            <a:r>
              <a:rPr lang="en-US" dirty="0"/>
              <a:t>Education Policy				1979</a:t>
            </a:r>
          </a:p>
          <a:p>
            <a:pPr lvl="0"/>
            <a:r>
              <a:rPr lang="en-US" dirty="0"/>
              <a:t>Education Policy			</a:t>
            </a:r>
            <a:r>
              <a:rPr lang="en-US" dirty="0" smtClean="0"/>
              <a:t>	1992</a:t>
            </a:r>
            <a:endParaRPr lang="en-US" dirty="0"/>
          </a:p>
          <a:p>
            <a:pPr lvl="0"/>
            <a:r>
              <a:rPr lang="en-US" dirty="0"/>
              <a:t>Education Policy			</a:t>
            </a:r>
            <a:r>
              <a:rPr lang="en-US" dirty="0" smtClean="0"/>
              <a:t>	1998</a:t>
            </a:r>
            <a:endParaRPr lang="en-US" dirty="0"/>
          </a:p>
          <a:p>
            <a:pPr lvl="0"/>
            <a:r>
              <a:rPr lang="en-US" dirty="0"/>
              <a:t>Education Policy			</a:t>
            </a:r>
            <a:r>
              <a:rPr lang="en-US" dirty="0" smtClean="0"/>
              <a:t>	1998-2010</a:t>
            </a:r>
            <a:endParaRPr lang="en-US" dirty="0"/>
          </a:p>
          <a:p>
            <a:pPr lvl="0"/>
            <a:r>
              <a:rPr lang="en-US" dirty="0"/>
              <a:t>MDGs				</a:t>
            </a:r>
            <a:r>
              <a:rPr lang="en-US" dirty="0" smtClean="0"/>
              <a:t>	2002-2015</a:t>
            </a:r>
            <a:endParaRPr lang="en-US" dirty="0"/>
          </a:p>
          <a:p>
            <a:pPr lvl="0"/>
            <a:r>
              <a:rPr lang="en-US" dirty="0"/>
              <a:t>EFA					</a:t>
            </a:r>
            <a:r>
              <a:rPr lang="en-US" dirty="0" smtClean="0"/>
              <a:t>2000-2005</a:t>
            </a:r>
            <a:endParaRPr lang="en-US" dirty="0"/>
          </a:p>
          <a:p>
            <a:pPr lvl="0"/>
            <a:r>
              <a:rPr lang="en-US" dirty="0"/>
              <a:t>Education Policy of		</a:t>
            </a:r>
            <a:r>
              <a:rPr lang="en-US" sz="3600" dirty="0" smtClean="0"/>
              <a:t>2009 </a:t>
            </a:r>
            <a:r>
              <a:rPr lang="en-US" sz="2600" dirty="0"/>
              <a:t>(Dr. </a:t>
            </a:r>
            <a:r>
              <a:rPr lang="en-US" sz="2600" dirty="0" err="1"/>
              <a:t>Khawaja</a:t>
            </a:r>
            <a:r>
              <a:rPr lang="en-US" sz="2600" dirty="0"/>
              <a:t> </a:t>
            </a:r>
            <a:r>
              <a:rPr lang="en-US" sz="2600" dirty="0" smtClean="0"/>
              <a:t>						</a:t>
            </a:r>
            <a:r>
              <a:rPr lang="en-US" sz="2600" dirty="0" err="1" smtClean="0"/>
              <a:t>Sabir</a:t>
            </a:r>
            <a:r>
              <a:rPr lang="en-US" sz="2600" dirty="0" smtClean="0"/>
              <a:t>  </a:t>
            </a:r>
            <a:r>
              <a:rPr lang="en-US" sz="2600" dirty="0" err="1"/>
              <a:t>Hussain</a:t>
            </a:r>
            <a:r>
              <a:rPr lang="en-US" sz="2600" dirty="0"/>
              <a:t> Revised)</a:t>
            </a:r>
            <a:endParaRPr lang="en-US" dirty="0"/>
          </a:p>
          <a:p>
            <a:pPr lvl="0"/>
            <a:r>
              <a:rPr lang="en-US" dirty="0"/>
              <a:t>Draft National Education Policy	</a:t>
            </a:r>
            <a:r>
              <a:rPr lang="en-US" dirty="0" smtClean="0"/>
              <a:t>2017-2025</a:t>
            </a:r>
            <a:endParaRPr lang="en-US" dirty="0"/>
          </a:p>
          <a:p>
            <a:endParaRPr lang="en-US" dirty="0"/>
          </a:p>
        </p:txBody>
      </p:sp>
      <p:sp>
        <p:nvSpPr>
          <p:cNvPr id="4" name="Slide Number Placeholder 3"/>
          <p:cNvSpPr>
            <a:spLocks noGrp="1"/>
          </p:cNvSpPr>
          <p:nvPr>
            <p:ph type="sldNum" sz="quarter" idx="12"/>
          </p:nvPr>
        </p:nvSpPr>
        <p:spPr/>
        <p:txBody>
          <a:bodyPr/>
          <a:lstStyle/>
          <a:p>
            <a:fld id="{ADDEA6C4-CE07-486B-B06C-D20076CEEF3F}"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a:t>In the wake up of low achievement of previous Policies due to the following factors ;</a:t>
            </a:r>
            <a:endParaRPr lang="en-US" sz="3200" dirty="0"/>
          </a:p>
        </p:txBody>
      </p:sp>
      <p:sp>
        <p:nvSpPr>
          <p:cNvPr id="3" name="Content Placeholder 2"/>
          <p:cNvSpPr>
            <a:spLocks noGrp="1"/>
          </p:cNvSpPr>
          <p:nvPr>
            <p:ph idx="1"/>
          </p:nvPr>
        </p:nvSpPr>
        <p:spPr>
          <a:xfrm>
            <a:off x="1435608" y="1752600"/>
            <a:ext cx="7498080" cy="4495800"/>
          </a:xfrm>
        </p:spPr>
        <p:txBody>
          <a:bodyPr>
            <a:normAutofit fontScale="77500" lnSpcReduction="20000"/>
          </a:bodyPr>
          <a:lstStyle/>
          <a:p>
            <a:pPr lvl="0" algn="just"/>
            <a:r>
              <a:rPr lang="en-US" dirty="0"/>
              <a:t>Low Govt. commitment.</a:t>
            </a:r>
          </a:p>
          <a:p>
            <a:pPr lvl="0" algn="just"/>
            <a:r>
              <a:rPr lang="en-US" dirty="0"/>
              <a:t>Very low financial Provision i.e. 2% of GDP or even less.</a:t>
            </a:r>
          </a:p>
          <a:p>
            <a:pPr lvl="0" algn="just"/>
            <a:r>
              <a:rPr lang="en-US" dirty="0"/>
              <a:t>Restrictions and complicated release procedure.</a:t>
            </a:r>
          </a:p>
          <a:p>
            <a:pPr lvl="0" algn="just"/>
            <a:r>
              <a:rPr lang="en-US" dirty="0"/>
              <a:t>At times less expenditure besides the low resource.</a:t>
            </a:r>
          </a:p>
          <a:p>
            <a:pPr lvl="0" algn="just"/>
            <a:r>
              <a:rPr lang="en-US" dirty="0"/>
              <a:t>Low quality and motivation of teachers besides their number being very short.</a:t>
            </a:r>
          </a:p>
          <a:p>
            <a:pPr lvl="0" algn="just"/>
            <a:r>
              <a:rPr lang="en-US" dirty="0"/>
              <a:t>Non-existence of schools &amp; colleges in far off areas.</a:t>
            </a:r>
          </a:p>
          <a:p>
            <a:pPr lvl="0" algn="just"/>
            <a:r>
              <a:rPr lang="en-US" dirty="0"/>
              <a:t>Lack of proper monitoring of the implementation of the Plans/Policies.</a:t>
            </a:r>
          </a:p>
          <a:p>
            <a:pPr lvl="0" algn="just"/>
            <a:r>
              <a:rPr lang="en-US" dirty="0"/>
              <a:t>Besides 18</a:t>
            </a:r>
            <a:r>
              <a:rPr lang="en-US" baseline="30000" dirty="0"/>
              <a:t>th</a:t>
            </a:r>
            <a:r>
              <a:rPr lang="en-US" dirty="0"/>
              <a:t> Amendment adversely affected the implementation of NEP 2009 </a:t>
            </a:r>
          </a:p>
          <a:p>
            <a:endParaRPr lang="en-US" dirty="0"/>
          </a:p>
        </p:txBody>
      </p:sp>
      <p:sp>
        <p:nvSpPr>
          <p:cNvPr id="4" name="Slide Number Placeholder 3"/>
          <p:cNvSpPr>
            <a:spLocks noGrp="1"/>
          </p:cNvSpPr>
          <p:nvPr>
            <p:ph type="sldNum" sz="quarter" idx="12"/>
          </p:nvPr>
        </p:nvSpPr>
        <p:spPr/>
        <p:txBody>
          <a:bodyPr/>
          <a:lstStyle/>
          <a:p>
            <a:fld id="{ADDEA6C4-CE07-486B-B06C-D20076CEEF3F}"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100" b="1" dirty="0"/>
              <a:t>Need arose to form a new Education Policy and assume that the main cause of failure of previous policies are not repeated.</a:t>
            </a:r>
            <a:endParaRPr lang="en-US" b="1" dirty="0"/>
          </a:p>
        </p:txBody>
      </p:sp>
      <p:sp>
        <p:nvSpPr>
          <p:cNvPr id="3" name="Content Placeholder 2"/>
          <p:cNvSpPr>
            <a:spLocks noGrp="1"/>
          </p:cNvSpPr>
          <p:nvPr>
            <p:ph idx="1"/>
          </p:nvPr>
        </p:nvSpPr>
        <p:spPr>
          <a:xfrm>
            <a:off x="1435608" y="1600200"/>
            <a:ext cx="7498080" cy="4876800"/>
          </a:xfrm>
        </p:spPr>
        <p:txBody>
          <a:bodyPr>
            <a:normAutofit fontScale="85000" lnSpcReduction="20000"/>
          </a:bodyPr>
          <a:lstStyle/>
          <a:p>
            <a:pPr algn="just"/>
            <a:r>
              <a:rPr lang="en-US" dirty="0"/>
              <a:t>Hence in the 3</a:t>
            </a:r>
            <a:r>
              <a:rPr lang="en-US" baseline="30000" dirty="0"/>
              <a:t>rd</a:t>
            </a:r>
            <a:r>
              <a:rPr lang="en-US" dirty="0"/>
              <a:t> IPEMC meeting held at </a:t>
            </a:r>
            <a:r>
              <a:rPr lang="en-US" dirty="0" err="1"/>
              <a:t>Muzaffarabad</a:t>
            </a:r>
            <a:r>
              <a:rPr lang="en-US" dirty="0"/>
              <a:t> on 14-10-2014 it was decided to review the 2009 Education Policy in line with the post 18</a:t>
            </a:r>
            <a:r>
              <a:rPr lang="en-US" baseline="30000" dirty="0"/>
              <a:t>th</a:t>
            </a:r>
            <a:r>
              <a:rPr lang="en-US" dirty="0"/>
              <a:t> Amendment, also Article 25-A of the constitution and Education vision of 2025 and Pakistan’s International commitment to achieve sustainable development goals i.e. S.D.Gs.</a:t>
            </a:r>
          </a:p>
          <a:p>
            <a:pPr algn="just"/>
            <a:r>
              <a:rPr lang="en-US" dirty="0"/>
              <a:t>The Ministry of Education constituted an advisory committee to prepare the new Education Policy 2017-2025 extendable to 2030. The committee comprises 17 experts from all over the country who made 13 presentations and prepared the new policy which comprises of 19 chapters as at slides (a) (b) </a:t>
            </a:r>
            <a:r>
              <a:rPr lang="en-US" dirty="0" smtClean="0"/>
              <a:t>list.</a:t>
            </a:r>
            <a:endParaRPr lang="en-US" dirty="0"/>
          </a:p>
          <a:p>
            <a:endParaRPr lang="en-US" dirty="0"/>
          </a:p>
        </p:txBody>
      </p:sp>
      <p:sp>
        <p:nvSpPr>
          <p:cNvPr id="4" name="Slide Number Placeholder 3"/>
          <p:cNvSpPr>
            <a:spLocks noGrp="1"/>
          </p:cNvSpPr>
          <p:nvPr>
            <p:ph type="sldNum" sz="quarter" idx="12"/>
          </p:nvPr>
        </p:nvSpPr>
        <p:spPr/>
        <p:txBody>
          <a:bodyPr/>
          <a:lstStyle/>
          <a:p>
            <a:fld id="{ADDEA6C4-CE07-486B-B06C-D20076CEEF3F}"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498080" cy="639762"/>
          </a:xfrm>
        </p:spPr>
        <p:txBody>
          <a:bodyPr>
            <a:normAutofit fontScale="90000"/>
          </a:bodyPr>
          <a:lstStyle/>
          <a:p>
            <a:r>
              <a:rPr lang="en-US" dirty="0" smtClean="0"/>
              <a:t>List of Chapters</a:t>
            </a:r>
            <a:endParaRPr lang="en-US" dirty="0"/>
          </a:p>
        </p:txBody>
      </p:sp>
      <p:graphicFrame>
        <p:nvGraphicFramePr>
          <p:cNvPr id="4" name="Content Placeholder 3"/>
          <p:cNvGraphicFramePr>
            <a:graphicFrameLocks noGrp="1"/>
          </p:cNvGraphicFramePr>
          <p:nvPr>
            <p:ph idx="1"/>
          </p:nvPr>
        </p:nvGraphicFramePr>
        <p:xfrm>
          <a:off x="1143000" y="685800"/>
          <a:ext cx="7499352" cy="5242560"/>
        </p:xfrm>
        <a:graphic>
          <a:graphicData uri="http://schemas.openxmlformats.org/drawingml/2006/table">
            <a:tbl>
              <a:tblPr firstRow="1" bandRow="1">
                <a:tableStyleId>{5C22544A-7EE6-4342-B048-85BDC9FD1C3A}</a:tableStyleId>
              </a:tblPr>
              <a:tblGrid>
                <a:gridCol w="850900"/>
                <a:gridCol w="2898776"/>
                <a:gridCol w="746124"/>
                <a:gridCol w="3003552"/>
              </a:tblGrid>
              <a:tr h="370840">
                <a:tc>
                  <a:txBody>
                    <a:bodyPr/>
                    <a:lstStyle/>
                    <a:p>
                      <a:r>
                        <a:rPr lang="en-US" dirty="0" smtClean="0"/>
                        <a:t>S. No.</a:t>
                      </a:r>
                      <a:endParaRPr lang="en-US" dirty="0"/>
                    </a:p>
                  </a:txBody>
                  <a:tcPr/>
                </a:tc>
                <a:tc>
                  <a:txBody>
                    <a:bodyPr/>
                    <a:lstStyle/>
                    <a:p>
                      <a:r>
                        <a:rPr lang="en-US" dirty="0" smtClean="0"/>
                        <a:t>Name</a:t>
                      </a:r>
                      <a:endParaRPr lang="en-US" dirty="0"/>
                    </a:p>
                  </a:txBody>
                  <a:tcPr/>
                </a:tc>
                <a:tc>
                  <a:txBody>
                    <a:bodyPr/>
                    <a:lstStyle/>
                    <a:p>
                      <a:r>
                        <a:rPr lang="en-US" sz="1600" dirty="0" smtClean="0"/>
                        <a:t>S. No</a:t>
                      </a:r>
                      <a:endParaRPr lang="en-US" sz="1600" dirty="0"/>
                    </a:p>
                  </a:txBody>
                  <a:tcPr/>
                </a:tc>
                <a:tc>
                  <a:txBody>
                    <a:bodyPr/>
                    <a:lstStyle/>
                    <a:p>
                      <a:r>
                        <a:rPr lang="en-US" dirty="0" smtClean="0"/>
                        <a:t>Name</a:t>
                      </a:r>
                      <a:endParaRPr lang="en-US" dirty="0"/>
                    </a:p>
                  </a:txBody>
                  <a:tcPr/>
                </a:tc>
              </a:tr>
              <a:tr h="370840">
                <a:tc>
                  <a:txBody>
                    <a:bodyPr/>
                    <a:lstStyle/>
                    <a:p>
                      <a:pPr marL="342900" indent="-342900">
                        <a:buFont typeface="+mj-lt"/>
                        <a:buNone/>
                      </a:pPr>
                      <a:r>
                        <a:rPr lang="en-US" sz="1400" dirty="0" smtClean="0"/>
                        <a:t>1.</a:t>
                      </a:r>
                      <a:endParaRPr lang="en-US" sz="1400" dirty="0"/>
                    </a:p>
                  </a:txBody>
                  <a:tcPr/>
                </a:tc>
                <a:tc>
                  <a:txBody>
                    <a:bodyPr/>
                    <a:lstStyle/>
                    <a:p>
                      <a:r>
                        <a:rPr kumimoji="0" lang="en-US" sz="1400" kern="1200" dirty="0" smtClean="0">
                          <a:solidFill>
                            <a:schemeClr val="dk1"/>
                          </a:solidFill>
                          <a:latin typeface="+mn-lt"/>
                          <a:ea typeface="+mn-ea"/>
                          <a:cs typeface="+mn-cs"/>
                        </a:rPr>
                        <a:t>Introduction</a:t>
                      </a:r>
                      <a:endParaRPr lang="en-US" sz="1400" dirty="0"/>
                    </a:p>
                  </a:txBody>
                  <a:tcPr/>
                </a:tc>
                <a:tc>
                  <a:txBody>
                    <a:bodyPr/>
                    <a:lstStyle/>
                    <a:p>
                      <a:r>
                        <a:rPr lang="en-US" sz="1400" dirty="0" smtClean="0"/>
                        <a:t>10.</a:t>
                      </a:r>
                      <a:endParaRPr lang="en-US" sz="1400" dirty="0"/>
                    </a:p>
                  </a:txBody>
                  <a:tcPr/>
                </a:tc>
                <a:tc>
                  <a:txBody>
                    <a:bodyPr/>
                    <a:lstStyle/>
                    <a:p>
                      <a:r>
                        <a:rPr kumimoji="0" lang="en-US" sz="1400" kern="1200" dirty="0" smtClean="0">
                          <a:solidFill>
                            <a:schemeClr val="dk1"/>
                          </a:solidFill>
                          <a:latin typeface="+mn-lt"/>
                          <a:ea typeface="+mn-ea"/>
                          <a:cs typeface="+mn-cs"/>
                        </a:rPr>
                        <a:t>Higher Education</a:t>
                      </a:r>
                      <a:endParaRPr lang="en-US" sz="1400" dirty="0"/>
                    </a:p>
                  </a:txBody>
                  <a:tcPr/>
                </a:tc>
              </a:tr>
              <a:tr h="370840">
                <a:tc>
                  <a:txBody>
                    <a:bodyPr/>
                    <a:lstStyle/>
                    <a:p>
                      <a:pPr marL="342900" indent="-342900">
                        <a:buFont typeface="+mj-lt"/>
                        <a:buNone/>
                      </a:pPr>
                      <a:r>
                        <a:rPr lang="en-US" sz="1400" dirty="0" smtClean="0"/>
                        <a:t>2.</a:t>
                      </a:r>
                      <a:endParaRPr lang="en-US" sz="1400" dirty="0"/>
                    </a:p>
                  </a:txBody>
                  <a:tcPr/>
                </a:tc>
                <a:tc>
                  <a:txBody>
                    <a:bodyPr/>
                    <a:lstStyle/>
                    <a:p>
                      <a:r>
                        <a:rPr kumimoji="0" lang="en-US" sz="1400" kern="1200" dirty="0" smtClean="0">
                          <a:solidFill>
                            <a:schemeClr val="dk1"/>
                          </a:solidFill>
                          <a:latin typeface="+mn-lt"/>
                          <a:ea typeface="+mn-ea"/>
                          <a:cs typeface="+mn-cs"/>
                        </a:rPr>
                        <a:t>Aims and objectives of Education</a:t>
                      </a:r>
                      <a:endParaRPr lang="en-US" sz="1400" dirty="0"/>
                    </a:p>
                  </a:txBody>
                  <a:tcPr/>
                </a:tc>
                <a:tc>
                  <a:txBody>
                    <a:bodyPr/>
                    <a:lstStyle/>
                    <a:p>
                      <a:r>
                        <a:rPr lang="en-US" sz="1400" dirty="0" smtClean="0"/>
                        <a:t>11.</a:t>
                      </a:r>
                      <a:endParaRPr lang="en-US" sz="1400" dirty="0"/>
                    </a:p>
                  </a:txBody>
                  <a:tcPr/>
                </a:tc>
                <a:tc>
                  <a:txBody>
                    <a:bodyPr/>
                    <a:lstStyle/>
                    <a:p>
                      <a:r>
                        <a:rPr kumimoji="0" lang="en-US" sz="1400" kern="1200" dirty="0" smtClean="0">
                          <a:solidFill>
                            <a:schemeClr val="dk1"/>
                          </a:solidFill>
                          <a:latin typeface="+mn-lt"/>
                          <a:ea typeface="+mn-ea"/>
                          <a:cs typeface="+mn-cs"/>
                        </a:rPr>
                        <a:t>Information Technology</a:t>
                      </a:r>
                      <a:endParaRPr lang="en-US" sz="1400" dirty="0"/>
                    </a:p>
                  </a:txBody>
                  <a:tcPr/>
                </a:tc>
              </a:tr>
              <a:tr h="370840">
                <a:tc>
                  <a:txBody>
                    <a:bodyPr/>
                    <a:lstStyle/>
                    <a:p>
                      <a:pPr marL="342900" indent="-342900">
                        <a:buFont typeface="+mj-lt"/>
                        <a:buNone/>
                      </a:pPr>
                      <a:r>
                        <a:rPr lang="en-US" sz="1400" dirty="0" smtClean="0"/>
                        <a:t>3.</a:t>
                      </a:r>
                      <a:endParaRPr lang="en-US" sz="1400" dirty="0"/>
                    </a:p>
                  </a:txBody>
                  <a:tcPr/>
                </a:tc>
                <a:tc>
                  <a:txBody>
                    <a:bodyPr/>
                    <a:lstStyle/>
                    <a:p>
                      <a:r>
                        <a:rPr kumimoji="0" lang="en-US" sz="1400" kern="1200" dirty="0" smtClean="0">
                          <a:solidFill>
                            <a:schemeClr val="dk1"/>
                          </a:solidFill>
                          <a:latin typeface="+mn-lt"/>
                          <a:ea typeface="+mn-ea"/>
                          <a:cs typeface="+mn-cs"/>
                        </a:rPr>
                        <a:t>Islamic Education</a:t>
                      </a:r>
                      <a:endParaRPr lang="en-US" sz="1400" dirty="0"/>
                    </a:p>
                  </a:txBody>
                  <a:tcPr/>
                </a:tc>
                <a:tc>
                  <a:txBody>
                    <a:bodyPr/>
                    <a:lstStyle/>
                    <a:p>
                      <a:r>
                        <a:rPr lang="en-US" sz="1400" dirty="0" smtClean="0"/>
                        <a:t>12.</a:t>
                      </a:r>
                      <a:endParaRPr lang="en-US" sz="1400" dirty="0"/>
                    </a:p>
                  </a:txBody>
                  <a:tcPr/>
                </a:tc>
                <a:tc>
                  <a:txBody>
                    <a:bodyPr/>
                    <a:lstStyle/>
                    <a:p>
                      <a:r>
                        <a:rPr kumimoji="0" lang="en-US" sz="1400" kern="1200" dirty="0" smtClean="0">
                          <a:solidFill>
                            <a:schemeClr val="dk1"/>
                          </a:solidFill>
                          <a:latin typeface="+mn-lt"/>
                          <a:ea typeface="+mn-ea"/>
                          <a:cs typeface="+mn-cs"/>
                        </a:rPr>
                        <a:t>Library and Documentation Services</a:t>
                      </a:r>
                      <a:endParaRPr lang="en-US" sz="1400" dirty="0"/>
                    </a:p>
                  </a:txBody>
                  <a:tcPr/>
                </a:tc>
              </a:tr>
              <a:tr h="370840">
                <a:tc>
                  <a:txBody>
                    <a:bodyPr/>
                    <a:lstStyle/>
                    <a:p>
                      <a:pPr marL="342900" indent="-342900">
                        <a:buFont typeface="+mj-lt"/>
                        <a:buNone/>
                      </a:pPr>
                      <a:r>
                        <a:rPr lang="en-US" sz="1400" dirty="0" smtClean="0"/>
                        <a:t>4.</a:t>
                      </a:r>
                      <a:endParaRPr lang="en-US" sz="1400" dirty="0"/>
                    </a:p>
                  </a:txBody>
                  <a:tcPr/>
                </a:tc>
                <a:tc>
                  <a:txBody>
                    <a:bodyPr/>
                    <a:lstStyle/>
                    <a:p>
                      <a:r>
                        <a:rPr kumimoji="0" lang="en-US" sz="1400" kern="1200" dirty="0" smtClean="0">
                          <a:solidFill>
                            <a:schemeClr val="dk1"/>
                          </a:solidFill>
                          <a:latin typeface="+mn-lt"/>
                          <a:ea typeface="+mn-ea"/>
                          <a:cs typeface="+mn-cs"/>
                        </a:rPr>
                        <a:t>Early Childhood Education (ECE) / ECED / ECCD</a:t>
                      </a:r>
                      <a:endParaRPr lang="en-US" sz="1400" dirty="0"/>
                    </a:p>
                  </a:txBody>
                  <a:tcPr/>
                </a:tc>
                <a:tc>
                  <a:txBody>
                    <a:bodyPr/>
                    <a:lstStyle/>
                    <a:p>
                      <a:r>
                        <a:rPr lang="en-US" sz="1400" dirty="0" smtClean="0"/>
                        <a:t>13.</a:t>
                      </a:r>
                      <a:endParaRPr lang="en-US" sz="1400" dirty="0"/>
                    </a:p>
                  </a:txBody>
                  <a:tcPr/>
                </a:tc>
                <a:tc>
                  <a:txBody>
                    <a:bodyPr/>
                    <a:lstStyle/>
                    <a:p>
                      <a:r>
                        <a:rPr kumimoji="0" lang="en-US" sz="1400" kern="1200" dirty="0" smtClean="0">
                          <a:solidFill>
                            <a:schemeClr val="dk1"/>
                          </a:solidFill>
                          <a:latin typeface="+mn-lt"/>
                          <a:ea typeface="+mn-ea"/>
                          <a:cs typeface="+mn-cs"/>
                        </a:rPr>
                        <a:t>Physical Education, Sports / Games</a:t>
                      </a:r>
                      <a:endParaRPr lang="en-US" sz="1400" dirty="0"/>
                    </a:p>
                  </a:txBody>
                  <a:tcPr/>
                </a:tc>
              </a:tr>
              <a:tr h="370840">
                <a:tc>
                  <a:txBody>
                    <a:bodyPr/>
                    <a:lstStyle/>
                    <a:p>
                      <a:pPr marL="342900" indent="-342900">
                        <a:buFont typeface="+mj-lt"/>
                        <a:buNone/>
                      </a:pPr>
                      <a:r>
                        <a:rPr lang="en-US" sz="1400" dirty="0" smtClean="0"/>
                        <a:t>5.</a:t>
                      </a:r>
                      <a:endParaRPr lang="en-US" sz="1400" dirty="0"/>
                    </a:p>
                  </a:txBody>
                  <a:tcPr/>
                </a:tc>
                <a:tc>
                  <a:txBody>
                    <a:bodyPr/>
                    <a:lstStyle/>
                    <a:p>
                      <a:r>
                        <a:rPr kumimoji="0" lang="en-US" sz="1400" kern="1200" dirty="0" smtClean="0">
                          <a:solidFill>
                            <a:schemeClr val="dk1"/>
                          </a:solidFill>
                          <a:latin typeface="+mn-lt"/>
                          <a:ea typeface="+mn-ea"/>
                          <a:cs typeface="+mn-cs"/>
                        </a:rPr>
                        <a:t>Literacy and Non-Formal Education (including Adult Literacy)</a:t>
                      </a:r>
                      <a:endParaRPr lang="en-US" sz="1400" dirty="0"/>
                    </a:p>
                  </a:txBody>
                  <a:tcPr/>
                </a:tc>
                <a:tc>
                  <a:txBody>
                    <a:bodyPr/>
                    <a:lstStyle/>
                    <a:p>
                      <a:r>
                        <a:rPr lang="en-US" sz="1400" dirty="0" smtClean="0"/>
                        <a:t>14.</a:t>
                      </a:r>
                      <a:endParaRPr lang="en-US" sz="1400" dirty="0"/>
                    </a:p>
                  </a:txBody>
                  <a:tcPr/>
                </a:tc>
                <a:tc>
                  <a:txBody>
                    <a:bodyPr/>
                    <a:lstStyle/>
                    <a:p>
                      <a:r>
                        <a:rPr kumimoji="0" lang="en-US" sz="1400" kern="1200" dirty="0" smtClean="0">
                          <a:solidFill>
                            <a:schemeClr val="dk1"/>
                          </a:solidFill>
                          <a:latin typeface="+mn-lt"/>
                          <a:ea typeface="+mn-ea"/>
                          <a:cs typeface="+mn-cs"/>
                        </a:rPr>
                        <a:t>Private Sector Education</a:t>
                      </a:r>
                      <a:endParaRPr lang="en-US" sz="1400" dirty="0"/>
                    </a:p>
                  </a:txBody>
                  <a:tcPr/>
                </a:tc>
              </a:tr>
              <a:tr h="370840">
                <a:tc>
                  <a:txBody>
                    <a:bodyPr/>
                    <a:lstStyle/>
                    <a:p>
                      <a:pPr marL="342900" indent="-342900">
                        <a:buFont typeface="+mj-lt"/>
                        <a:buNone/>
                      </a:pPr>
                      <a:r>
                        <a:rPr lang="en-US" sz="1400" dirty="0" smtClean="0"/>
                        <a:t>6.</a:t>
                      </a:r>
                      <a:endParaRPr lang="en-US" sz="1400" dirty="0"/>
                    </a:p>
                  </a:txBody>
                  <a:tcPr/>
                </a:tc>
                <a:tc>
                  <a:txBody>
                    <a:bodyPr/>
                    <a:lstStyle/>
                    <a:p>
                      <a:r>
                        <a:rPr kumimoji="0" lang="en-US" sz="1400" kern="1200" dirty="0" smtClean="0">
                          <a:solidFill>
                            <a:schemeClr val="dk1"/>
                          </a:solidFill>
                          <a:latin typeface="+mn-lt"/>
                          <a:ea typeface="+mn-ea"/>
                          <a:cs typeface="+mn-cs"/>
                        </a:rPr>
                        <a:t>Primary Education</a:t>
                      </a:r>
                      <a:endParaRPr lang="en-US" sz="1400" dirty="0"/>
                    </a:p>
                  </a:txBody>
                  <a:tcPr/>
                </a:tc>
                <a:tc>
                  <a:txBody>
                    <a:bodyPr/>
                    <a:lstStyle/>
                    <a:p>
                      <a:r>
                        <a:rPr lang="en-US" sz="1400" dirty="0" smtClean="0"/>
                        <a:t>15.</a:t>
                      </a:r>
                      <a:endParaRPr lang="en-US" sz="1400" dirty="0"/>
                    </a:p>
                  </a:txBody>
                  <a:tcPr/>
                </a:tc>
                <a:tc>
                  <a:txBody>
                    <a:bodyPr/>
                    <a:lstStyle/>
                    <a:p>
                      <a:r>
                        <a:rPr kumimoji="0" lang="en-US" sz="1400" kern="1200" dirty="0" smtClean="0">
                          <a:solidFill>
                            <a:schemeClr val="dk1"/>
                          </a:solidFill>
                          <a:latin typeface="+mn-lt"/>
                          <a:ea typeface="+mn-ea"/>
                          <a:cs typeface="+mn-cs"/>
                        </a:rPr>
                        <a:t>Special Education and Inclusive Education</a:t>
                      </a:r>
                      <a:endParaRPr lang="en-US" sz="1400" dirty="0"/>
                    </a:p>
                  </a:txBody>
                  <a:tcPr/>
                </a:tc>
              </a:tr>
              <a:tr h="370840">
                <a:tc>
                  <a:txBody>
                    <a:bodyPr/>
                    <a:lstStyle/>
                    <a:p>
                      <a:pPr marL="342900" indent="-342900">
                        <a:buFont typeface="+mj-lt"/>
                        <a:buNone/>
                      </a:pPr>
                      <a:r>
                        <a:rPr lang="en-US" sz="1400" dirty="0" smtClean="0"/>
                        <a:t>7.</a:t>
                      </a:r>
                      <a:endParaRPr lang="en-US" sz="1400" dirty="0"/>
                    </a:p>
                  </a:txBody>
                  <a:tcPr/>
                </a:tc>
                <a:tc>
                  <a:txBody>
                    <a:bodyPr/>
                    <a:lstStyle/>
                    <a:p>
                      <a:r>
                        <a:rPr kumimoji="0" lang="en-US" sz="1400" kern="1200" dirty="0" smtClean="0">
                          <a:solidFill>
                            <a:schemeClr val="dk1"/>
                          </a:solidFill>
                          <a:latin typeface="+mn-lt"/>
                          <a:ea typeface="+mn-ea"/>
                          <a:cs typeface="+mn-cs"/>
                        </a:rPr>
                        <a:t>Secondary Education</a:t>
                      </a:r>
                      <a:endParaRPr lang="en-US" sz="1400" dirty="0"/>
                    </a:p>
                  </a:txBody>
                  <a:tcPr/>
                </a:tc>
                <a:tc>
                  <a:txBody>
                    <a:bodyPr/>
                    <a:lstStyle/>
                    <a:p>
                      <a:r>
                        <a:rPr lang="en-US" sz="1400" dirty="0" smtClean="0"/>
                        <a:t>16.</a:t>
                      </a:r>
                      <a:endParaRPr lang="en-US" sz="1400" dirty="0"/>
                    </a:p>
                  </a:txBody>
                  <a:tcPr/>
                </a:tc>
                <a:tc>
                  <a:txBody>
                    <a:bodyPr/>
                    <a:lstStyle/>
                    <a:p>
                      <a:r>
                        <a:rPr kumimoji="0" lang="en-US" sz="1400" kern="1200" dirty="0" err="1" smtClean="0">
                          <a:solidFill>
                            <a:schemeClr val="dk1"/>
                          </a:solidFill>
                          <a:latin typeface="+mn-lt"/>
                          <a:ea typeface="+mn-ea"/>
                          <a:cs typeface="+mn-cs"/>
                        </a:rPr>
                        <a:t>Deeni</a:t>
                      </a:r>
                      <a:r>
                        <a:rPr kumimoji="0" lang="en-US" sz="1400" kern="1200" dirty="0" smtClean="0">
                          <a:solidFill>
                            <a:schemeClr val="dk1"/>
                          </a:solidFill>
                          <a:latin typeface="+mn-lt"/>
                          <a:ea typeface="+mn-ea"/>
                          <a:cs typeface="+mn-cs"/>
                        </a:rPr>
                        <a:t> </a:t>
                      </a:r>
                      <a:r>
                        <a:rPr kumimoji="0" lang="en-US" sz="1400" kern="1200" dirty="0" err="1" smtClean="0">
                          <a:solidFill>
                            <a:schemeClr val="dk1"/>
                          </a:solidFill>
                          <a:latin typeface="+mn-lt"/>
                          <a:ea typeface="+mn-ea"/>
                          <a:cs typeface="+mn-cs"/>
                        </a:rPr>
                        <a:t>Madaris</a:t>
                      </a:r>
                      <a:endParaRPr lang="en-US" sz="1400" dirty="0"/>
                    </a:p>
                  </a:txBody>
                  <a:tcPr/>
                </a:tc>
              </a:tr>
              <a:tr h="370840">
                <a:tc>
                  <a:txBody>
                    <a:bodyPr/>
                    <a:lstStyle/>
                    <a:p>
                      <a:pPr marL="342900" indent="-342900">
                        <a:buFont typeface="+mj-lt"/>
                        <a:buNone/>
                      </a:pPr>
                      <a:r>
                        <a:rPr lang="en-US" sz="1400" dirty="0" smtClean="0"/>
                        <a:t>8.</a:t>
                      </a:r>
                      <a:endParaRPr lang="en-US" sz="1400" dirty="0"/>
                    </a:p>
                  </a:txBody>
                  <a:tcPr/>
                </a:tc>
                <a:tc>
                  <a:txBody>
                    <a:bodyPr/>
                    <a:lstStyle/>
                    <a:p>
                      <a:r>
                        <a:rPr kumimoji="0" lang="en-US" sz="1400" kern="1200" dirty="0" smtClean="0">
                          <a:solidFill>
                            <a:schemeClr val="dk1"/>
                          </a:solidFill>
                          <a:latin typeface="+mn-lt"/>
                          <a:ea typeface="+mn-ea"/>
                          <a:cs typeface="+mn-cs"/>
                        </a:rPr>
                        <a:t>Teachers Education</a:t>
                      </a:r>
                      <a:endParaRPr lang="en-US" sz="1400" dirty="0"/>
                    </a:p>
                  </a:txBody>
                  <a:tcPr/>
                </a:tc>
                <a:tc>
                  <a:txBody>
                    <a:bodyPr/>
                    <a:lstStyle/>
                    <a:p>
                      <a:r>
                        <a:rPr lang="en-US" sz="1400" dirty="0" smtClean="0"/>
                        <a:t>17.</a:t>
                      </a:r>
                      <a:endParaRPr lang="en-US" sz="1400" dirty="0"/>
                    </a:p>
                  </a:txBody>
                  <a:tcPr/>
                </a:tc>
                <a:tc>
                  <a:txBody>
                    <a:bodyPr/>
                    <a:lstStyle/>
                    <a:p>
                      <a:r>
                        <a:rPr kumimoji="0" lang="en-US" sz="1400" kern="1200" dirty="0" smtClean="0">
                          <a:solidFill>
                            <a:schemeClr val="dk1"/>
                          </a:solidFill>
                          <a:latin typeface="+mn-lt"/>
                          <a:ea typeface="+mn-ea"/>
                          <a:cs typeface="+mn-cs"/>
                        </a:rPr>
                        <a:t>Examination boards /Bodies and national Testing Services</a:t>
                      </a:r>
                      <a:endParaRPr lang="en-US" sz="1400" dirty="0"/>
                    </a:p>
                  </a:txBody>
                  <a:tcPr/>
                </a:tc>
              </a:tr>
              <a:tr h="370840">
                <a:tc>
                  <a:txBody>
                    <a:bodyPr/>
                    <a:lstStyle/>
                    <a:p>
                      <a:pPr marL="342900" indent="-342900">
                        <a:buFont typeface="+mj-lt"/>
                        <a:buNone/>
                      </a:pPr>
                      <a:r>
                        <a:rPr lang="en-US" sz="1400" dirty="0" smtClean="0"/>
                        <a:t>9.</a:t>
                      </a:r>
                      <a:endParaRPr lang="en-US" sz="1400" dirty="0"/>
                    </a:p>
                  </a:txBody>
                  <a:tcPr/>
                </a:tc>
                <a:tc>
                  <a:txBody>
                    <a:bodyPr/>
                    <a:lstStyle/>
                    <a:p>
                      <a:r>
                        <a:rPr kumimoji="0" lang="en-US" sz="1400" kern="1200" dirty="0" smtClean="0">
                          <a:solidFill>
                            <a:schemeClr val="dk1"/>
                          </a:solidFill>
                          <a:latin typeface="+mn-lt"/>
                          <a:ea typeface="+mn-ea"/>
                          <a:cs typeface="+mn-cs"/>
                        </a:rPr>
                        <a:t>Technical and Vocational Education</a:t>
                      </a:r>
                      <a:endParaRPr lang="en-US" sz="1400" dirty="0"/>
                    </a:p>
                  </a:txBody>
                  <a:tcPr/>
                </a:tc>
                <a:tc>
                  <a:txBody>
                    <a:bodyPr/>
                    <a:lstStyle/>
                    <a:p>
                      <a:r>
                        <a:rPr lang="en-US" sz="1400" dirty="0" smtClean="0"/>
                        <a:t>18.</a:t>
                      </a:r>
                      <a:endParaRPr lang="en-US" sz="1400" dirty="0"/>
                    </a:p>
                  </a:txBody>
                  <a:tcPr/>
                </a:tc>
                <a:tc>
                  <a:txBody>
                    <a:bodyPr/>
                    <a:lstStyle/>
                    <a:p>
                      <a:pPr lvl="0"/>
                      <a:r>
                        <a:rPr kumimoji="0" lang="en-US" sz="1400" kern="1200" dirty="0" smtClean="0">
                          <a:solidFill>
                            <a:schemeClr val="dk1"/>
                          </a:solidFill>
                          <a:latin typeface="+mn-lt"/>
                          <a:ea typeface="+mn-ea"/>
                          <a:cs typeface="+mn-cs"/>
                        </a:rPr>
                        <a:t>Guidance, </a:t>
                      </a:r>
                      <a:r>
                        <a:rPr kumimoji="0" lang="en-US" sz="1400" kern="1200" dirty="0" err="1" smtClean="0">
                          <a:solidFill>
                            <a:schemeClr val="dk1"/>
                          </a:solidFill>
                          <a:latin typeface="+mn-lt"/>
                          <a:ea typeface="+mn-ea"/>
                          <a:cs typeface="+mn-cs"/>
                        </a:rPr>
                        <a:t>Counselling</a:t>
                      </a:r>
                      <a:r>
                        <a:rPr kumimoji="0" lang="en-US" sz="1400" kern="1200" dirty="0" smtClean="0">
                          <a:solidFill>
                            <a:schemeClr val="dk1"/>
                          </a:solidFill>
                          <a:latin typeface="+mn-lt"/>
                          <a:ea typeface="+mn-ea"/>
                          <a:cs typeface="+mn-cs"/>
                        </a:rPr>
                        <a:t> and Character building)</a:t>
                      </a:r>
                    </a:p>
                    <a:p>
                      <a:r>
                        <a:rPr kumimoji="0" lang="en-US" sz="1400" kern="1200" dirty="0" smtClean="0">
                          <a:solidFill>
                            <a:schemeClr val="dk1"/>
                          </a:solidFill>
                          <a:latin typeface="+mn-lt"/>
                          <a:ea typeface="+mn-ea"/>
                          <a:cs typeface="+mn-cs"/>
                        </a:rPr>
                        <a:t>(Boy Scouts, Girls Guides, National Cadet Corps)</a:t>
                      </a:r>
                      <a:endParaRPr lang="en-US" sz="1400" dirty="0"/>
                    </a:p>
                  </a:txBody>
                  <a:tcPr/>
                </a:tc>
              </a:tr>
              <a:tr h="370840">
                <a:tc>
                  <a:txBody>
                    <a:bodyPr/>
                    <a:lstStyle/>
                    <a:p>
                      <a:pPr marL="342900" indent="-342900">
                        <a:buFont typeface="+mj-lt"/>
                        <a:buNone/>
                      </a:pPr>
                      <a:endParaRPr lang="en-US" sz="1400" dirty="0"/>
                    </a:p>
                  </a:txBody>
                  <a:tcPr/>
                </a:tc>
                <a:tc>
                  <a:txBody>
                    <a:bodyPr/>
                    <a:lstStyle/>
                    <a:p>
                      <a:endParaRPr lang="en-US" sz="1400" dirty="0"/>
                    </a:p>
                  </a:txBody>
                  <a:tcPr/>
                </a:tc>
                <a:tc>
                  <a:txBody>
                    <a:bodyPr/>
                    <a:lstStyle/>
                    <a:p>
                      <a:r>
                        <a:rPr lang="en-US" sz="1400" dirty="0" smtClean="0"/>
                        <a:t>19.</a:t>
                      </a:r>
                      <a:endParaRPr lang="en-US" sz="1400" dirty="0"/>
                    </a:p>
                  </a:txBody>
                  <a:tcPr/>
                </a:tc>
                <a:tc>
                  <a:txBody>
                    <a:bodyPr/>
                    <a:lstStyle/>
                    <a:p>
                      <a:r>
                        <a:rPr kumimoji="0" lang="en-US" sz="1400" kern="1200" dirty="0" smtClean="0">
                          <a:solidFill>
                            <a:schemeClr val="dk1"/>
                          </a:solidFill>
                          <a:latin typeface="+mn-lt"/>
                          <a:ea typeface="+mn-ea"/>
                          <a:cs typeface="+mn-cs"/>
                        </a:rPr>
                        <a:t>Financing of Education</a:t>
                      </a:r>
                      <a:endParaRPr lang="en-US" sz="1100" dirty="0"/>
                    </a:p>
                  </a:txBody>
                  <a:tcPr/>
                </a:tc>
              </a:tr>
            </a:tbl>
          </a:graphicData>
        </a:graphic>
      </p:graphicFrame>
      <p:sp>
        <p:nvSpPr>
          <p:cNvPr id="3" name="Slide Number Placeholder 2"/>
          <p:cNvSpPr>
            <a:spLocks noGrp="1"/>
          </p:cNvSpPr>
          <p:nvPr>
            <p:ph type="sldNum" sz="quarter" idx="12"/>
          </p:nvPr>
        </p:nvSpPr>
        <p:spPr/>
        <p:txBody>
          <a:bodyPr/>
          <a:lstStyle/>
          <a:p>
            <a:fld id="{ADDEA6C4-CE07-486B-B06C-D20076CEEF3F}"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Key Targets of NEP 2017-2025</a:t>
            </a:r>
            <a:endParaRPr lang="en-US" dirty="0"/>
          </a:p>
        </p:txBody>
      </p:sp>
      <p:sp>
        <p:nvSpPr>
          <p:cNvPr id="3" name="Content Placeholder 2"/>
          <p:cNvSpPr>
            <a:spLocks noGrp="1"/>
          </p:cNvSpPr>
          <p:nvPr>
            <p:ph idx="1"/>
          </p:nvPr>
        </p:nvSpPr>
        <p:spPr/>
        <p:txBody>
          <a:bodyPr>
            <a:normAutofit fontScale="77500" lnSpcReduction="20000"/>
          </a:bodyPr>
          <a:lstStyle/>
          <a:p>
            <a:pPr lvl="0" algn="just"/>
            <a:r>
              <a:rPr lang="en-US" dirty="0"/>
              <a:t>Up-gradation of 50% existing public sector primary schools to middle level by 2025. </a:t>
            </a:r>
          </a:p>
          <a:p>
            <a:pPr lvl="0" algn="just"/>
            <a:r>
              <a:rPr lang="en-US" dirty="0"/>
              <a:t>Up-gradation of 40% existing public sector middle schools to secondary/ high schools level by 2025. </a:t>
            </a:r>
          </a:p>
          <a:p>
            <a:pPr lvl="0" algn="just"/>
            <a:r>
              <a:rPr lang="en-US" dirty="0"/>
              <a:t>Up-gradation of 20% existing high schools to higher secondary school level by 2025. </a:t>
            </a:r>
          </a:p>
          <a:p>
            <a:pPr lvl="0" algn="just"/>
            <a:r>
              <a:rPr lang="en-US" dirty="0"/>
              <a:t>Increase the gross participation rate at middle level from 62% to 85% and net participation rate from </a:t>
            </a:r>
            <a:r>
              <a:rPr lang="en-US" dirty="0" smtClean="0"/>
              <a:t>49 </a:t>
            </a:r>
            <a:r>
              <a:rPr lang="en-US" dirty="0"/>
              <a:t>to 50% by 2025.</a:t>
            </a:r>
          </a:p>
          <a:p>
            <a:pPr lvl="0" algn="just"/>
            <a:r>
              <a:rPr lang="en-US" dirty="0"/>
              <a:t>Increase the gross participation rate at secondary level from existing 58% to 70% and net participation rate from 27% to 40% by 2025.</a:t>
            </a:r>
          </a:p>
          <a:p>
            <a:pPr lvl="0" algn="just"/>
            <a:r>
              <a:rPr lang="en-US" dirty="0"/>
              <a:t>50% increase in gross and net enrolment rates at higher secondary education level.</a:t>
            </a:r>
          </a:p>
          <a:p>
            <a:endParaRPr lang="en-US" dirty="0"/>
          </a:p>
        </p:txBody>
      </p:sp>
      <p:sp>
        <p:nvSpPr>
          <p:cNvPr id="4" name="Slide Number Placeholder 3"/>
          <p:cNvSpPr>
            <a:spLocks noGrp="1"/>
          </p:cNvSpPr>
          <p:nvPr>
            <p:ph type="sldNum" sz="quarter" idx="12"/>
          </p:nvPr>
        </p:nvSpPr>
        <p:spPr/>
        <p:txBody>
          <a:bodyPr/>
          <a:lstStyle/>
          <a:p>
            <a:fld id="{ADDEA6C4-CE07-486B-B06C-D20076CEEF3F}"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74638"/>
            <a:ext cx="7543800" cy="792162"/>
          </a:xfrm>
        </p:spPr>
        <p:txBody>
          <a:bodyPr>
            <a:normAutofit/>
          </a:bodyPr>
          <a:lstStyle/>
          <a:p>
            <a:r>
              <a:rPr lang="en-US" sz="3600" b="1" dirty="0"/>
              <a:t>ACCESS</a:t>
            </a:r>
            <a:endParaRPr lang="en-US" sz="3600" dirty="0"/>
          </a:p>
        </p:txBody>
      </p:sp>
      <p:sp>
        <p:nvSpPr>
          <p:cNvPr id="3" name="Content Placeholder 2"/>
          <p:cNvSpPr>
            <a:spLocks noGrp="1"/>
          </p:cNvSpPr>
          <p:nvPr>
            <p:ph idx="1"/>
          </p:nvPr>
        </p:nvSpPr>
        <p:spPr>
          <a:xfrm>
            <a:off x="762000" y="914400"/>
            <a:ext cx="7924800" cy="5334000"/>
          </a:xfrm>
        </p:spPr>
        <p:txBody>
          <a:bodyPr>
            <a:normAutofit fontScale="70000" lnSpcReduction="20000"/>
          </a:bodyPr>
          <a:lstStyle/>
          <a:p>
            <a:pPr lvl="0" algn="just"/>
            <a:r>
              <a:rPr lang="en-US" dirty="0"/>
              <a:t>Despite all the above statements and large number of Education Policies, Pakistan is yet ranked 147/176 in global analysis which wants special attention at the higher level to achieve major Targets like UPE, maximum literacy, immediate advancement in scientific knowledge and Technical and vocational skills. At Primary level i.e. 5-9 years </a:t>
            </a:r>
            <a:r>
              <a:rPr lang="en-US" dirty="0" smtClean="0"/>
              <a:t>our age </a:t>
            </a:r>
            <a:r>
              <a:rPr lang="en-US" dirty="0"/>
              <a:t>group </a:t>
            </a:r>
            <a:r>
              <a:rPr lang="en-US" dirty="0" smtClean="0"/>
              <a:t>NER </a:t>
            </a:r>
            <a:r>
              <a:rPr lang="en-US" dirty="0"/>
              <a:t>is 77% and GER 96%. At Primary level 5-9 age group is 23.77 million out of which 18.751 Million are enrolled and yet almost 5 million of the age group are out of school, UPE </a:t>
            </a:r>
            <a:r>
              <a:rPr lang="en-US" dirty="0" err="1"/>
              <a:t>targed</a:t>
            </a:r>
            <a:r>
              <a:rPr lang="en-US" dirty="0"/>
              <a:t> according to </a:t>
            </a:r>
            <a:r>
              <a:rPr lang="en-US" dirty="0" err="1"/>
              <a:t>Quaid</a:t>
            </a:r>
            <a:r>
              <a:rPr lang="en-US" dirty="0"/>
              <a:t> was to be achieved in 1962 which is yet a dream, total number of Primary schools was 145, 829 in 2015-16 out of which 125, 573 are in the public sector and remaining in the Private sector. In addition 30000 are non formal basic Education schools and 45680 middle schools with Primary section 32,272 are </a:t>
            </a:r>
            <a:r>
              <a:rPr lang="en-US" dirty="0" err="1"/>
              <a:t>Deeni</a:t>
            </a:r>
            <a:r>
              <a:rPr lang="en-US" dirty="0"/>
              <a:t> </a:t>
            </a:r>
            <a:r>
              <a:rPr lang="en-US" dirty="0" smtClean="0"/>
              <a:t> </a:t>
            </a:r>
            <a:r>
              <a:rPr lang="en-US" dirty="0" err="1" smtClean="0"/>
              <a:t>Madaris</a:t>
            </a:r>
            <a:r>
              <a:rPr lang="en-US" dirty="0"/>
              <a:t>. </a:t>
            </a:r>
          </a:p>
          <a:p>
            <a:pPr lvl="0" algn="just"/>
            <a:r>
              <a:rPr lang="en-US" dirty="0"/>
              <a:t>Gender Parity is 0.86, survival rate at class 5 level is 66%, pupil teachers ratio is 32 and classroom ratio is 44.</a:t>
            </a:r>
          </a:p>
          <a:p>
            <a:endParaRPr lang="en-US" dirty="0"/>
          </a:p>
        </p:txBody>
      </p:sp>
      <p:sp>
        <p:nvSpPr>
          <p:cNvPr id="4" name="Slide Number Placeholder 3"/>
          <p:cNvSpPr>
            <a:spLocks noGrp="1"/>
          </p:cNvSpPr>
          <p:nvPr>
            <p:ph type="sldNum" sz="quarter" idx="12"/>
          </p:nvPr>
        </p:nvSpPr>
        <p:spPr/>
        <p:txBody>
          <a:bodyPr/>
          <a:lstStyle/>
          <a:p>
            <a:fld id="{ADDEA6C4-CE07-486B-B06C-D20076CEEF3F}" type="slidenum">
              <a:rPr lang="en-US" smtClean="0"/>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325</TotalTime>
  <Words>1633</Words>
  <Application>Microsoft Office PowerPoint</Application>
  <PresentationFormat>On-screen Show (4:3)</PresentationFormat>
  <Paragraphs>176</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Solstice</vt:lpstr>
      <vt:lpstr>              Planning for Prioritizing the Educational Needs of Pakistan </vt:lpstr>
      <vt:lpstr>Profile</vt:lpstr>
      <vt:lpstr>  In order to strengthen and develop Pakistan to achieve the key objectives, the first and foremost guide is the Quranic Message.   </vt:lpstr>
      <vt:lpstr> In this perspective the nation produced 10 Educational Policies from time to time which are as under; </vt:lpstr>
      <vt:lpstr>In the wake up of low achievement of previous Policies due to the following factors ;</vt:lpstr>
      <vt:lpstr>Need arose to form a new Education Policy and assume that the main cause of failure of previous policies are not repeated.</vt:lpstr>
      <vt:lpstr>List of Chapters</vt:lpstr>
      <vt:lpstr>Key Targets of NEP 2017-2025</vt:lpstr>
      <vt:lpstr>ACCESS</vt:lpstr>
      <vt:lpstr>Key challenges in this regard are ;</vt:lpstr>
      <vt:lpstr>PowerPoint Presentation</vt:lpstr>
      <vt:lpstr>PowerPoint Presentation</vt:lpstr>
      <vt:lpstr>Key Profile of New National Education Policy 2017-2025</vt:lpstr>
      <vt:lpstr>PowerPoint Presentation</vt:lpstr>
      <vt:lpstr>Policy Provisions </vt:lpstr>
      <vt:lpstr>PowerPoint Presentation</vt:lpstr>
      <vt:lpstr>College Education </vt:lpstr>
      <vt:lpstr> Article: 37©make professional &amp; technical Education generally available and Higher Education equally accessible to all based as; </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Planning for prioritizing the Educational needs of Pakistan </dc:title>
  <dc:creator>Waqar</dc:creator>
  <cp:lastModifiedBy>IIUI</cp:lastModifiedBy>
  <cp:revision>32</cp:revision>
  <dcterms:created xsi:type="dcterms:W3CDTF">2018-03-06T04:59:08Z</dcterms:created>
  <dcterms:modified xsi:type="dcterms:W3CDTF">2018-05-30T08:08:09Z</dcterms:modified>
</cp:coreProperties>
</file>