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305" r:id="rId4"/>
    <p:sldId id="257" r:id="rId5"/>
    <p:sldId id="258" r:id="rId6"/>
    <p:sldId id="259" r:id="rId7"/>
    <p:sldId id="304" r:id="rId8"/>
    <p:sldId id="260" r:id="rId9"/>
    <p:sldId id="271" r:id="rId10"/>
    <p:sldId id="272" r:id="rId11"/>
    <p:sldId id="273" r:id="rId12"/>
    <p:sldId id="274" r:id="rId13"/>
    <p:sldId id="275" r:id="rId14"/>
    <p:sldId id="276" r:id="rId15"/>
    <p:sldId id="277" r:id="rId16"/>
    <p:sldId id="278" r:id="rId17"/>
    <p:sldId id="279" r:id="rId18"/>
    <p:sldId id="281" r:id="rId19"/>
    <p:sldId id="282" r:id="rId20"/>
    <p:sldId id="284" r:id="rId21"/>
    <p:sldId id="285" r:id="rId22"/>
    <p:sldId id="286" r:id="rId23"/>
    <p:sldId id="287" r:id="rId24"/>
    <p:sldId id="290" r:id="rId25"/>
    <p:sldId id="291" r:id="rId26"/>
    <p:sldId id="292" r:id="rId27"/>
    <p:sldId id="267" r:id="rId28"/>
    <p:sldId id="293" r:id="rId29"/>
    <p:sldId id="294" r:id="rId30"/>
    <p:sldId id="295" r:id="rId31"/>
    <p:sldId id="299" r:id="rId32"/>
    <p:sldId id="297"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p:normalViewPr>
  <p:slideViewPr>
    <p:cSldViewPr snapToGrid="0">
      <p:cViewPr varScale="1">
        <p:scale>
          <a:sx n="70" d="100"/>
          <a:sy n="70" d="100"/>
        </p:scale>
        <p:origin x="-660"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4EB5C9E-6C09-42D1-A376-76655A06AC73}" type="doc">
      <dgm:prSet loTypeId="urn:microsoft.com/office/officeart/2005/8/layout/process1" loCatId="process" qsTypeId="urn:microsoft.com/office/officeart/2005/8/quickstyle/simple1" qsCatId="simple" csTypeId="urn:microsoft.com/office/officeart/2005/8/colors/accent0_1" csCatId="mainScheme" phldr="1"/>
      <dgm:spPr/>
      <dgm:t>
        <a:bodyPr/>
        <a:lstStyle/>
        <a:p>
          <a:endParaRPr lang="en-US"/>
        </a:p>
      </dgm:t>
    </dgm:pt>
    <dgm:pt modelId="{66E0B684-9E8C-452B-B341-78BDEE212C98}">
      <dgm:prSet phldrT="[Text]" custT="1"/>
      <dgm:spPr/>
      <dgm:t>
        <a:bodyPr/>
        <a:lstStyle/>
        <a:p>
          <a:r>
            <a:rPr lang="en-US" sz="2800" dirty="0">
              <a:latin typeface="Times New Roman" panose="02020603050405020304" pitchFamily="18" charset="0"/>
              <a:cs typeface="Times New Roman" panose="02020603050405020304" pitchFamily="18" charset="0"/>
            </a:rPr>
            <a:t>VISION</a:t>
          </a:r>
        </a:p>
      </dgm:t>
    </dgm:pt>
    <dgm:pt modelId="{F9E0DF2A-DB71-420F-86F5-28B005F84268}" type="parTrans" cxnId="{FC9C4826-D828-487B-A319-2F4C0B513517}">
      <dgm:prSet/>
      <dgm:spPr/>
      <dgm:t>
        <a:bodyPr/>
        <a:lstStyle/>
        <a:p>
          <a:endParaRPr lang="en-US"/>
        </a:p>
      </dgm:t>
    </dgm:pt>
    <dgm:pt modelId="{D6F8A06A-FA61-4AF7-8E87-598429776D30}" type="sibTrans" cxnId="{FC9C4826-D828-487B-A319-2F4C0B513517}">
      <dgm:prSet/>
      <dgm:spPr/>
      <dgm:t>
        <a:bodyPr/>
        <a:lstStyle/>
        <a:p>
          <a:endParaRPr lang="en-US"/>
        </a:p>
      </dgm:t>
    </dgm:pt>
    <dgm:pt modelId="{29E186F7-44EB-42CE-A745-32D801887865}">
      <dgm:prSet phldrT="[Text]" custT="1"/>
      <dgm:spPr/>
      <dgm:t>
        <a:bodyPr/>
        <a:lstStyle/>
        <a:p>
          <a:r>
            <a:rPr lang="en-US" sz="2800" dirty="0"/>
            <a:t>STRUCTURE</a:t>
          </a:r>
        </a:p>
      </dgm:t>
    </dgm:pt>
    <dgm:pt modelId="{90FA8612-5D40-4E6D-A6DE-011F740A34EE}" type="parTrans" cxnId="{6BD7217E-BDC2-42B1-A8E3-719203832EDD}">
      <dgm:prSet/>
      <dgm:spPr/>
      <dgm:t>
        <a:bodyPr/>
        <a:lstStyle/>
        <a:p>
          <a:endParaRPr lang="en-US"/>
        </a:p>
      </dgm:t>
    </dgm:pt>
    <dgm:pt modelId="{EFAFA14E-C724-420B-A24A-9CA29B5C4404}" type="sibTrans" cxnId="{6BD7217E-BDC2-42B1-A8E3-719203832EDD}">
      <dgm:prSet/>
      <dgm:spPr/>
      <dgm:t>
        <a:bodyPr/>
        <a:lstStyle/>
        <a:p>
          <a:endParaRPr lang="en-US"/>
        </a:p>
      </dgm:t>
    </dgm:pt>
    <dgm:pt modelId="{F39123EE-974D-479C-91CF-209177EC34A8}">
      <dgm:prSet phldrT="[Text]"/>
      <dgm:spPr/>
      <dgm:t>
        <a:bodyPr/>
        <a:lstStyle/>
        <a:p>
          <a:r>
            <a:rPr lang="en-US" dirty="0" smtClean="0"/>
            <a:t>PROCESS</a:t>
          </a:r>
        </a:p>
        <a:p>
          <a:r>
            <a:rPr lang="en-US" b="1" dirty="0" smtClean="0"/>
            <a:t>Design</a:t>
          </a:r>
        </a:p>
        <a:p>
          <a:r>
            <a:rPr lang="en-US" b="1" dirty="0" smtClean="0"/>
            <a:t>Analysis</a:t>
          </a:r>
        </a:p>
        <a:p>
          <a:r>
            <a:rPr lang="en-US" b="1" dirty="0" smtClean="0"/>
            <a:t>Implementation</a:t>
          </a:r>
        </a:p>
        <a:p>
          <a:r>
            <a:rPr lang="en-US" b="1" dirty="0" smtClean="0"/>
            <a:t>Evaluation</a:t>
          </a:r>
          <a:endParaRPr lang="en-US" b="1" dirty="0"/>
        </a:p>
      </dgm:t>
    </dgm:pt>
    <dgm:pt modelId="{0E8BC90D-DB60-41D7-88BC-86D7333F2E45}" type="parTrans" cxnId="{DE38A3A7-62B5-41C6-B6E2-183BA17DAA3B}">
      <dgm:prSet/>
      <dgm:spPr/>
      <dgm:t>
        <a:bodyPr/>
        <a:lstStyle/>
        <a:p>
          <a:endParaRPr lang="en-US"/>
        </a:p>
      </dgm:t>
    </dgm:pt>
    <dgm:pt modelId="{3E08CBC2-48F6-40C7-A8A6-67AF260899BA}" type="sibTrans" cxnId="{DE38A3A7-62B5-41C6-B6E2-183BA17DAA3B}">
      <dgm:prSet/>
      <dgm:spPr/>
      <dgm:t>
        <a:bodyPr/>
        <a:lstStyle/>
        <a:p>
          <a:endParaRPr lang="en-US"/>
        </a:p>
      </dgm:t>
    </dgm:pt>
    <dgm:pt modelId="{B985EC39-E8D0-413D-8910-8E446AB1E3FE}" type="pres">
      <dgm:prSet presAssocID="{B4EB5C9E-6C09-42D1-A376-76655A06AC73}" presName="Name0" presStyleCnt="0">
        <dgm:presLayoutVars>
          <dgm:dir/>
          <dgm:resizeHandles val="exact"/>
        </dgm:presLayoutVars>
      </dgm:prSet>
      <dgm:spPr/>
      <dgm:t>
        <a:bodyPr/>
        <a:lstStyle/>
        <a:p>
          <a:endParaRPr lang="en-US"/>
        </a:p>
      </dgm:t>
    </dgm:pt>
    <dgm:pt modelId="{6FC9CB75-0085-4203-B03B-DB7138834C40}" type="pres">
      <dgm:prSet presAssocID="{66E0B684-9E8C-452B-B341-78BDEE212C98}" presName="node" presStyleLbl="node1" presStyleIdx="0" presStyleCnt="3">
        <dgm:presLayoutVars>
          <dgm:bulletEnabled val="1"/>
        </dgm:presLayoutVars>
      </dgm:prSet>
      <dgm:spPr/>
      <dgm:t>
        <a:bodyPr/>
        <a:lstStyle/>
        <a:p>
          <a:endParaRPr lang="en-US"/>
        </a:p>
      </dgm:t>
    </dgm:pt>
    <dgm:pt modelId="{48919326-C0A3-424C-993C-13E80975027B}" type="pres">
      <dgm:prSet presAssocID="{D6F8A06A-FA61-4AF7-8E87-598429776D30}" presName="sibTrans" presStyleLbl="sibTrans2D1" presStyleIdx="0" presStyleCnt="2"/>
      <dgm:spPr/>
      <dgm:t>
        <a:bodyPr/>
        <a:lstStyle/>
        <a:p>
          <a:endParaRPr lang="en-US"/>
        </a:p>
      </dgm:t>
    </dgm:pt>
    <dgm:pt modelId="{162EA536-CE4A-44CB-BE14-01D97A5AA2F0}" type="pres">
      <dgm:prSet presAssocID="{D6F8A06A-FA61-4AF7-8E87-598429776D30}" presName="connectorText" presStyleLbl="sibTrans2D1" presStyleIdx="0" presStyleCnt="2"/>
      <dgm:spPr/>
      <dgm:t>
        <a:bodyPr/>
        <a:lstStyle/>
        <a:p>
          <a:endParaRPr lang="en-US"/>
        </a:p>
      </dgm:t>
    </dgm:pt>
    <dgm:pt modelId="{2F72C4B3-2A75-40E8-82D4-8C4F96E65BD0}" type="pres">
      <dgm:prSet presAssocID="{29E186F7-44EB-42CE-A745-32D801887865}" presName="node" presStyleLbl="node1" presStyleIdx="1" presStyleCnt="3">
        <dgm:presLayoutVars>
          <dgm:bulletEnabled val="1"/>
        </dgm:presLayoutVars>
      </dgm:prSet>
      <dgm:spPr/>
      <dgm:t>
        <a:bodyPr/>
        <a:lstStyle/>
        <a:p>
          <a:endParaRPr lang="en-US"/>
        </a:p>
      </dgm:t>
    </dgm:pt>
    <dgm:pt modelId="{506721D8-746D-44A0-A8A4-9963CB53DDE0}" type="pres">
      <dgm:prSet presAssocID="{EFAFA14E-C724-420B-A24A-9CA29B5C4404}" presName="sibTrans" presStyleLbl="sibTrans2D1" presStyleIdx="1" presStyleCnt="2"/>
      <dgm:spPr/>
      <dgm:t>
        <a:bodyPr/>
        <a:lstStyle/>
        <a:p>
          <a:endParaRPr lang="en-US"/>
        </a:p>
      </dgm:t>
    </dgm:pt>
    <dgm:pt modelId="{6CF53466-AB77-4164-A3E5-4F0D6924499F}" type="pres">
      <dgm:prSet presAssocID="{EFAFA14E-C724-420B-A24A-9CA29B5C4404}" presName="connectorText" presStyleLbl="sibTrans2D1" presStyleIdx="1" presStyleCnt="2"/>
      <dgm:spPr/>
      <dgm:t>
        <a:bodyPr/>
        <a:lstStyle/>
        <a:p>
          <a:endParaRPr lang="en-US"/>
        </a:p>
      </dgm:t>
    </dgm:pt>
    <dgm:pt modelId="{401DAC70-F318-4AAB-B94E-6E9EBF40342E}" type="pres">
      <dgm:prSet presAssocID="{F39123EE-974D-479C-91CF-209177EC34A8}" presName="node" presStyleLbl="node1" presStyleIdx="2" presStyleCnt="3" custScaleX="97043">
        <dgm:presLayoutVars>
          <dgm:bulletEnabled val="1"/>
        </dgm:presLayoutVars>
      </dgm:prSet>
      <dgm:spPr/>
      <dgm:t>
        <a:bodyPr/>
        <a:lstStyle/>
        <a:p>
          <a:endParaRPr lang="en-US"/>
        </a:p>
      </dgm:t>
    </dgm:pt>
  </dgm:ptLst>
  <dgm:cxnLst>
    <dgm:cxn modelId="{DE38A3A7-62B5-41C6-B6E2-183BA17DAA3B}" srcId="{B4EB5C9E-6C09-42D1-A376-76655A06AC73}" destId="{F39123EE-974D-479C-91CF-209177EC34A8}" srcOrd="2" destOrd="0" parTransId="{0E8BC90D-DB60-41D7-88BC-86D7333F2E45}" sibTransId="{3E08CBC2-48F6-40C7-A8A6-67AF260899BA}"/>
    <dgm:cxn modelId="{12B5AE4E-B340-4765-9583-7A63D0D4B39A}" type="presOf" srcId="{EFAFA14E-C724-420B-A24A-9CA29B5C4404}" destId="{6CF53466-AB77-4164-A3E5-4F0D6924499F}" srcOrd="1" destOrd="0" presId="urn:microsoft.com/office/officeart/2005/8/layout/process1"/>
    <dgm:cxn modelId="{FC9C4826-D828-487B-A319-2F4C0B513517}" srcId="{B4EB5C9E-6C09-42D1-A376-76655A06AC73}" destId="{66E0B684-9E8C-452B-B341-78BDEE212C98}" srcOrd="0" destOrd="0" parTransId="{F9E0DF2A-DB71-420F-86F5-28B005F84268}" sibTransId="{D6F8A06A-FA61-4AF7-8E87-598429776D30}"/>
    <dgm:cxn modelId="{45FB68EE-56AB-44A9-A154-50CDA63554E8}" type="presOf" srcId="{66E0B684-9E8C-452B-B341-78BDEE212C98}" destId="{6FC9CB75-0085-4203-B03B-DB7138834C40}" srcOrd="0" destOrd="0" presId="urn:microsoft.com/office/officeart/2005/8/layout/process1"/>
    <dgm:cxn modelId="{21F95753-C57E-40A1-9A41-68B1CBB748BD}" type="presOf" srcId="{29E186F7-44EB-42CE-A745-32D801887865}" destId="{2F72C4B3-2A75-40E8-82D4-8C4F96E65BD0}" srcOrd="0" destOrd="0" presId="urn:microsoft.com/office/officeart/2005/8/layout/process1"/>
    <dgm:cxn modelId="{2A70E6BB-FA2E-4ADC-9B98-396626AA523A}" type="presOf" srcId="{B4EB5C9E-6C09-42D1-A376-76655A06AC73}" destId="{B985EC39-E8D0-413D-8910-8E446AB1E3FE}" srcOrd="0" destOrd="0" presId="urn:microsoft.com/office/officeart/2005/8/layout/process1"/>
    <dgm:cxn modelId="{A6200C7E-A83B-45C8-8280-725753555D53}" type="presOf" srcId="{D6F8A06A-FA61-4AF7-8E87-598429776D30}" destId="{48919326-C0A3-424C-993C-13E80975027B}" srcOrd="0" destOrd="0" presId="urn:microsoft.com/office/officeart/2005/8/layout/process1"/>
    <dgm:cxn modelId="{628E1832-9B0B-48F5-A7D5-248175EF4CB1}" type="presOf" srcId="{F39123EE-974D-479C-91CF-209177EC34A8}" destId="{401DAC70-F318-4AAB-B94E-6E9EBF40342E}" srcOrd="0" destOrd="0" presId="urn:microsoft.com/office/officeart/2005/8/layout/process1"/>
    <dgm:cxn modelId="{F6FFE672-70B2-4F88-99F8-AAC70B43FEF9}" type="presOf" srcId="{D6F8A06A-FA61-4AF7-8E87-598429776D30}" destId="{162EA536-CE4A-44CB-BE14-01D97A5AA2F0}" srcOrd="1" destOrd="0" presId="urn:microsoft.com/office/officeart/2005/8/layout/process1"/>
    <dgm:cxn modelId="{6BD7217E-BDC2-42B1-A8E3-719203832EDD}" srcId="{B4EB5C9E-6C09-42D1-A376-76655A06AC73}" destId="{29E186F7-44EB-42CE-A745-32D801887865}" srcOrd="1" destOrd="0" parTransId="{90FA8612-5D40-4E6D-A6DE-011F740A34EE}" sibTransId="{EFAFA14E-C724-420B-A24A-9CA29B5C4404}"/>
    <dgm:cxn modelId="{BE635E6E-0F04-444F-B2E7-1D9317A4F5E4}" type="presOf" srcId="{EFAFA14E-C724-420B-A24A-9CA29B5C4404}" destId="{506721D8-746D-44A0-A8A4-9963CB53DDE0}" srcOrd="0" destOrd="0" presId="urn:microsoft.com/office/officeart/2005/8/layout/process1"/>
    <dgm:cxn modelId="{F843F5AB-6B67-47FA-B359-BB7E92A63041}" type="presParOf" srcId="{B985EC39-E8D0-413D-8910-8E446AB1E3FE}" destId="{6FC9CB75-0085-4203-B03B-DB7138834C40}" srcOrd="0" destOrd="0" presId="urn:microsoft.com/office/officeart/2005/8/layout/process1"/>
    <dgm:cxn modelId="{7EC9FBE3-1F5B-4B16-9B94-91E8A1ADB432}" type="presParOf" srcId="{B985EC39-E8D0-413D-8910-8E446AB1E3FE}" destId="{48919326-C0A3-424C-993C-13E80975027B}" srcOrd="1" destOrd="0" presId="urn:microsoft.com/office/officeart/2005/8/layout/process1"/>
    <dgm:cxn modelId="{C236C5E1-6B26-4EC4-BE4B-B114509AB7EE}" type="presParOf" srcId="{48919326-C0A3-424C-993C-13E80975027B}" destId="{162EA536-CE4A-44CB-BE14-01D97A5AA2F0}" srcOrd="0" destOrd="0" presId="urn:microsoft.com/office/officeart/2005/8/layout/process1"/>
    <dgm:cxn modelId="{03C0671D-FC8F-4474-B1D0-C70114473C11}" type="presParOf" srcId="{B985EC39-E8D0-413D-8910-8E446AB1E3FE}" destId="{2F72C4B3-2A75-40E8-82D4-8C4F96E65BD0}" srcOrd="2" destOrd="0" presId="urn:microsoft.com/office/officeart/2005/8/layout/process1"/>
    <dgm:cxn modelId="{C502EE21-0190-4E57-98BA-BA2FA4A24DD7}" type="presParOf" srcId="{B985EC39-E8D0-413D-8910-8E446AB1E3FE}" destId="{506721D8-746D-44A0-A8A4-9963CB53DDE0}" srcOrd="3" destOrd="0" presId="urn:microsoft.com/office/officeart/2005/8/layout/process1"/>
    <dgm:cxn modelId="{6A17E782-C4D2-4B8E-A08A-6776DA348F7E}" type="presParOf" srcId="{506721D8-746D-44A0-A8A4-9963CB53DDE0}" destId="{6CF53466-AB77-4164-A3E5-4F0D6924499F}" srcOrd="0" destOrd="0" presId="urn:microsoft.com/office/officeart/2005/8/layout/process1"/>
    <dgm:cxn modelId="{8401F53E-E164-43E2-88BD-C9D7512C1151}" type="presParOf" srcId="{B985EC39-E8D0-413D-8910-8E446AB1E3FE}" destId="{401DAC70-F318-4AAB-B94E-6E9EBF40342E}" srcOrd="4"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C9CB75-0085-4203-B03B-DB7138834C40}">
      <dsp:nvSpPr>
        <dsp:cNvPr id="0" name=""/>
        <dsp:cNvSpPr/>
      </dsp:nvSpPr>
      <dsp:spPr>
        <a:xfrm>
          <a:off x="1712" y="1739812"/>
          <a:ext cx="2833303" cy="1939041"/>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latin typeface="Times New Roman" panose="02020603050405020304" pitchFamily="18" charset="0"/>
              <a:cs typeface="Times New Roman" panose="02020603050405020304" pitchFamily="18" charset="0"/>
            </a:rPr>
            <a:t>VISION</a:t>
          </a:r>
        </a:p>
      </dsp:txBody>
      <dsp:txXfrm>
        <a:off x="58505" y="1796605"/>
        <a:ext cx="2719717" cy="1825455"/>
      </dsp:txXfrm>
    </dsp:sp>
    <dsp:sp modelId="{48919326-C0A3-424C-993C-13E80975027B}">
      <dsp:nvSpPr>
        <dsp:cNvPr id="0" name=""/>
        <dsp:cNvSpPr/>
      </dsp:nvSpPr>
      <dsp:spPr>
        <a:xfrm>
          <a:off x="3118346" y="2358003"/>
          <a:ext cx="600660" cy="702659"/>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3118346" y="2498535"/>
        <a:ext cx="420462" cy="421595"/>
      </dsp:txXfrm>
    </dsp:sp>
    <dsp:sp modelId="{2F72C4B3-2A75-40E8-82D4-8C4F96E65BD0}">
      <dsp:nvSpPr>
        <dsp:cNvPr id="0" name=""/>
        <dsp:cNvSpPr/>
      </dsp:nvSpPr>
      <dsp:spPr>
        <a:xfrm>
          <a:off x="3968337" y="1739812"/>
          <a:ext cx="2833303" cy="1939041"/>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a:lnSpc>
              <a:spcPct val="90000"/>
            </a:lnSpc>
            <a:spcBef>
              <a:spcPct val="0"/>
            </a:spcBef>
            <a:spcAft>
              <a:spcPct val="35000"/>
            </a:spcAft>
          </a:pPr>
          <a:r>
            <a:rPr lang="en-US" sz="2800" kern="1200" dirty="0"/>
            <a:t>STRUCTURE</a:t>
          </a:r>
        </a:p>
      </dsp:txBody>
      <dsp:txXfrm>
        <a:off x="4025130" y="1796605"/>
        <a:ext cx="2719717" cy="1825455"/>
      </dsp:txXfrm>
    </dsp:sp>
    <dsp:sp modelId="{506721D8-746D-44A0-A8A4-9963CB53DDE0}">
      <dsp:nvSpPr>
        <dsp:cNvPr id="0" name=""/>
        <dsp:cNvSpPr/>
      </dsp:nvSpPr>
      <dsp:spPr>
        <a:xfrm>
          <a:off x="7084970" y="2358003"/>
          <a:ext cx="600660" cy="702659"/>
        </a:xfrm>
        <a:prstGeom prst="rightArrow">
          <a:avLst>
            <a:gd name="adj1" fmla="val 60000"/>
            <a:gd name="adj2" fmla="val 50000"/>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a:off x="7084970" y="2498535"/>
        <a:ext cx="420462" cy="421595"/>
      </dsp:txXfrm>
    </dsp:sp>
    <dsp:sp modelId="{401DAC70-F318-4AAB-B94E-6E9EBF40342E}">
      <dsp:nvSpPr>
        <dsp:cNvPr id="0" name=""/>
        <dsp:cNvSpPr/>
      </dsp:nvSpPr>
      <dsp:spPr>
        <a:xfrm>
          <a:off x="7934961" y="1739812"/>
          <a:ext cx="2749522" cy="1939041"/>
        </a:xfrm>
        <a:prstGeom prst="roundRect">
          <a:avLst>
            <a:gd name="adj" fmla="val 10000"/>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smtClean="0"/>
            <a:t>PROCESS</a:t>
          </a:r>
        </a:p>
        <a:p>
          <a:pPr lvl="0" algn="ctr" defTabSz="800100">
            <a:lnSpc>
              <a:spcPct val="90000"/>
            </a:lnSpc>
            <a:spcBef>
              <a:spcPct val="0"/>
            </a:spcBef>
            <a:spcAft>
              <a:spcPct val="35000"/>
            </a:spcAft>
          </a:pPr>
          <a:r>
            <a:rPr lang="en-US" sz="1800" b="1" kern="1200" dirty="0" smtClean="0"/>
            <a:t>Design</a:t>
          </a:r>
        </a:p>
        <a:p>
          <a:pPr lvl="0" algn="ctr" defTabSz="800100">
            <a:lnSpc>
              <a:spcPct val="90000"/>
            </a:lnSpc>
            <a:spcBef>
              <a:spcPct val="0"/>
            </a:spcBef>
            <a:spcAft>
              <a:spcPct val="35000"/>
            </a:spcAft>
          </a:pPr>
          <a:r>
            <a:rPr lang="en-US" sz="1800" b="1" kern="1200" dirty="0" smtClean="0"/>
            <a:t>Analysis</a:t>
          </a:r>
        </a:p>
        <a:p>
          <a:pPr lvl="0" algn="ctr" defTabSz="800100">
            <a:lnSpc>
              <a:spcPct val="90000"/>
            </a:lnSpc>
            <a:spcBef>
              <a:spcPct val="0"/>
            </a:spcBef>
            <a:spcAft>
              <a:spcPct val="35000"/>
            </a:spcAft>
          </a:pPr>
          <a:r>
            <a:rPr lang="en-US" sz="1800" b="1" kern="1200" dirty="0" smtClean="0"/>
            <a:t>Implementation</a:t>
          </a:r>
        </a:p>
        <a:p>
          <a:pPr lvl="0" algn="ctr" defTabSz="800100">
            <a:lnSpc>
              <a:spcPct val="90000"/>
            </a:lnSpc>
            <a:spcBef>
              <a:spcPct val="0"/>
            </a:spcBef>
            <a:spcAft>
              <a:spcPct val="35000"/>
            </a:spcAft>
          </a:pPr>
          <a:r>
            <a:rPr lang="en-US" sz="1800" b="1" kern="1200" dirty="0" smtClean="0"/>
            <a:t>Evaluation</a:t>
          </a:r>
          <a:endParaRPr lang="en-US" sz="1800" b="1" kern="1200" dirty="0"/>
        </a:p>
      </dsp:txBody>
      <dsp:txXfrm>
        <a:off x="7991754" y="1796605"/>
        <a:ext cx="2635936" cy="1825455"/>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BE0B17-54BB-4D7C-82B0-2E128E364879}" type="datetimeFigureOut">
              <a:rPr lang="en-US" smtClean="0"/>
              <a:t>5/30/2018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CE0720-B7D9-4745-B7D9-207AB85F9012}" type="slidenum">
              <a:rPr lang="en-US" smtClean="0"/>
              <a:t>‹#›</a:t>
            </a:fld>
            <a:endParaRPr lang="en-US"/>
          </a:p>
        </p:txBody>
      </p:sp>
    </p:spTree>
    <p:extLst>
      <p:ext uri="{BB962C8B-B14F-4D97-AF65-F5344CB8AC3E}">
        <p14:creationId xmlns:p14="http://schemas.microsoft.com/office/powerpoint/2010/main" val="32506650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39F8FB4-DD34-4F2B-9938-13738DEA149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03043DFD-F0DC-41F8-9857-BE4DB9FEB8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FEE1909A-785D-4817-8941-64CC21E59246}"/>
              </a:ext>
            </a:extLst>
          </p:cNvPr>
          <p:cNvSpPr>
            <a:spLocks noGrp="1"/>
          </p:cNvSpPr>
          <p:nvPr>
            <p:ph type="dt" sz="half" idx="10"/>
          </p:nvPr>
        </p:nvSpPr>
        <p:spPr/>
        <p:txBody>
          <a:bodyPr/>
          <a:lstStyle/>
          <a:p>
            <a:fld id="{C3B7B2BA-3618-4213-96AF-9F67B3E8AF3D}" type="datetime1">
              <a:rPr lang="en-US" smtClean="0"/>
              <a:t>5/30/2018</a:t>
            </a:fld>
            <a:endParaRPr lang="en-US"/>
          </a:p>
        </p:txBody>
      </p:sp>
      <p:sp>
        <p:nvSpPr>
          <p:cNvPr id="5" name="Footer Placeholder 4">
            <a:extLst>
              <a:ext uri="{FF2B5EF4-FFF2-40B4-BE49-F238E27FC236}">
                <a16:creationId xmlns="" xmlns:a16="http://schemas.microsoft.com/office/drawing/2014/main" id="{1D548235-97FA-40B8-9859-822AA6E796F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9661B77-7996-4B55-8403-02FA568D5D57}"/>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37086669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0E0B2C5-1356-4DC6-A45B-AB0CCA57FDC0}"/>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3A09CC42-F68A-46E9-AADE-A93D8A47CE8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64C66EF-94D7-4379-8660-D33DC5CAC3EF}"/>
              </a:ext>
            </a:extLst>
          </p:cNvPr>
          <p:cNvSpPr>
            <a:spLocks noGrp="1"/>
          </p:cNvSpPr>
          <p:nvPr>
            <p:ph type="dt" sz="half" idx="10"/>
          </p:nvPr>
        </p:nvSpPr>
        <p:spPr/>
        <p:txBody>
          <a:bodyPr/>
          <a:lstStyle/>
          <a:p>
            <a:fld id="{A12040B8-9338-43BD-9B39-E930423A8BC2}" type="datetime1">
              <a:rPr lang="en-US" smtClean="0"/>
              <a:t>5/30/2018</a:t>
            </a:fld>
            <a:endParaRPr lang="en-US"/>
          </a:p>
        </p:txBody>
      </p:sp>
      <p:sp>
        <p:nvSpPr>
          <p:cNvPr id="5" name="Footer Placeholder 4">
            <a:extLst>
              <a:ext uri="{FF2B5EF4-FFF2-40B4-BE49-F238E27FC236}">
                <a16:creationId xmlns="" xmlns:a16="http://schemas.microsoft.com/office/drawing/2014/main" id="{6FDCF332-E130-40EE-8934-B7F17A8BFE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7BBBF79-45BA-4BD0-8557-9C12A0D0F735}"/>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3663311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93F1C8C0-661B-4FC2-8C3E-6A8438ACBE2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E5A1B963-8B51-4F68-8759-5F55E0E0DBF5}"/>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D3444F53-6F21-4D0A-B881-EF462E066699}"/>
              </a:ext>
            </a:extLst>
          </p:cNvPr>
          <p:cNvSpPr>
            <a:spLocks noGrp="1"/>
          </p:cNvSpPr>
          <p:nvPr>
            <p:ph type="dt" sz="half" idx="10"/>
          </p:nvPr>
        </p:nvSpPr>
        <p:spPr/>
        <p:txBody>
          <a:bodyPr/>
          <a:lstStyle/>
          <a:p>
            <a:fld id="{404EDE83-4EA0-4EFB-AC0C-D695E0F475CF}" type="datetime1">
              <a:rPr lang="en-US" smtClean="0"/>
              <a:t>5/30/2018</a:t>
            </a:fld>
            <a:endParaRPr lang="en-US"/>
          </a:p>
        </p:txBody>
      </p:sp>
      <p:sp>
        <p:nvSpPr>
          <p:cNvPr id="5" name="Footer Placeholder 4">
            <a:extLst>
              <a:ext uri="{FF2B5EF4-FFF2-40B4-BE49-F238E27FC236}">
                <a16:creationId xmlns="" xmlns:a16="http://schemas.microsoft.com/office/drawing/2014/main" id="{A49D887F-B019-457F-B9DD-7599B7D122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8A438537-304B-465B-9176-A7FC909E0507}"/>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26441726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3048"/>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828800" y="2819400"/>
            <a:ext cx="85344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3B7B2BA-3618-4213-96AF-9F67B3E8AF3D}" type="datetime1">
              <a:rPr lang="en-US" smtClean="0"/>
              <a:t>5/30/2018</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207264" y="2420112"/>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6A79C6C2-D2A4-496C-9935-D1A56A174D5F}" type="slidenum">
              <a:rPr lang="en-US" smtClean="0"/>
              <a:t>‹#›</a:t>
            </a:fld>
            <a:endParaRPr lang="en-US"/>
          </a:p>
        </p:txBody>
      </p:sp>
      <p:sp>
        <p:nvSpPr>
          <p:cNvPr id="8" name="Title 7"/>
          <p:cNvSpPr>
            <a:spLocks noGrp="1"/>
          </p:cNvSpPr>
          <p:nvPr>
            <p:ph type="ctrTitle"/>
          </p:nvPr>
        </p:nvSpPr>
        <p:spPr>
          <a:xfrm>
            <a:off x="914400" y="381000"/>
            <a:ext cx="103632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70D8237C-2737-4EFE-96B0-F9D355511B05}"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5815584" y="1026373"/>
            <a:ext cx="609600" cy="441325"/>
          </a:xfrm>
        </p:spPr>
        <p:txBody>
          <a:bodyPr/>
          <a:lstStyle/>
          <a:p>
            <a:fld id="{6A79C6C2-D2A4-496C-9935-D1A56A174D5F}" type="slidenum">
              <a:rPr lang="en-US" smtClean="0"/>
              <a:t>‹#›</a:t>
            </a:fld>
            <a:endParaRPr lang="en-US"/>
          </a:p>
        </p:txBody>
      </p:sp>
      <p:sp>
        <p:nvSpPr>
          <p:cNvPr id="8" name="Content Placeholder 7"/>
          <p:cNvSpPr>
            <a:spLocks noGrp="1"/>
          </p:cNvSpPr>
          <p:nvPr>
            <p:ph sz="quarter" idx="1"/>
          </p:nvPr>
        </p:nvSpPr>
        <p:spPr>
          <a:xfrm>
            <a:off x="402336" y="1527048"/>
            <a:ext cx="1133856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1905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203200" y="2286000"/>
            <a:ext cx="11777472"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7264" y="142352"/>
            <a:ext cx="11777472"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824568" y="2743200"/>
            <a:ext cx="8640232"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A0B53143-4387-4B0D-BC59-8BC9AF044292}" type="datetime1">
              <a:rPr lang="en-US" smtClean="0"/>
              <a:t>5/30/2018</a:t>
            </a:fld>
            <a:endParaRPr lang="en-US"/>
          </a:p>
        </p:txBody>
      </p:sp>
      <p:sp>
        <p:nvSpPr>
          <p:cNvPr id="8" name="Straight Connector 7"/>
          <p:cNvSpPr>
            <a:spLocks noChangeShapeType="1"/>
          </p:cNvSpPr>
          <p:nvPr/>
        </p:nvSpPr>
        <p:spPr bwMode="auto">
          <a:xfrm>
            <a:off x="203200" y="2438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5689600" y="2115312"/>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5815584" y="2209800"/>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5791200" y="2199451"/>
            <a:ext cx="609600" cy="441325"/>
          </a:xfrm>
        </p:spPr>
        <p:txBody>
          <a:bodyPr/>
          <a:lstStyle>
            <a:lvl1pPr>
              <a:defRPr>
                <a:solidFill>
                  <a:schemeClr val="accent3">
                    <a:shade val="75000"/>
                  </a:schemeClr>
                </a:solidFill>
              </a:defRPr>
            </a:lvl1pPr>
          </a:lstStyle>
          <a:p>
            <a:fld id="{6A79C6C2-D2A4-496C-9935-D1A56A174D5F}" type="slidenum">
              <a:rPr lang="en-US" smtClean="0"/>
              <a:t>‹#›</a:t>
            </a:fld>
            <a:endParaRPr lang="en-US"/>
          </a:p>
        </p:txBody>
      </p:sp>
      <p:sp>
        <p:nvSpPr>
          <p:cNvPr id="2" name="Title 1"/>
          <p:cNvSpPr>
            <a:spLocks noGrp="1"/>
          </p:cNvSpPr>
          <p:nvPr>
            <p:ph type="title"/>
          </p:nvPr>
        </p:nvSpPr>
        <p:spPr>
          <a:xfrm>
            <a:off x="963084" y="533400"/>
            <a:ext cx="103632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02336" y="228600"/>
            <a:ext cx="113792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7721600" y="6409944"/>
            <a:ext cx="4059936" cy="365760"/>
          </a:xfrm>
        </p:spPr>
        <p:txBody>
          <a:bodyPr/>
          <a:lstStyle/>
          <a:p>
            <a:fld id="{18F3B359-868E-4CC9-BC51-62DD039DE241}" type="datetime1">
              <a:rPr lang="en-US" smtClean="0"/>
              <a:t>5/30/2018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79C6C2-D2A4-496C-9935-D1A56A174D5F}" type="slidenum">
              <a:rPr lang="en-US" smtClean="0"/>
              <a:t>‹#›</a:t>
            </a:fld>
            <a:endParaRPr lang="en-US"/>
          </a:p>
        </p:txBody>
      </p:sp>
      <p:sp>
        <p:nvSpPr>
          <p:cNvPr id="8" name="Straight Connector 7"/>
          <p:cNvSpPr>
            <a:spLocks noChangeShapeType="1"/>
          </p:cNvSpPr>
          <p:nvPr/>
        </p:nvSpPr>
        <p:spPr bwMode="auto">
          <a:xfrm flipV="1">
            <a:off x="6084107" y="1575653"/>
            <a:ext cx="11895"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402336"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6400800" y="1371600"/>
            <a:ext cx="53848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6096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12192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203200" y="1371600"/>
            <a:ext cx="11777472"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94564" y="6391656"/>
            <a:ext cx="11777472"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402336" y="1524000"/>
            <a:ext cx="5386917"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6388441" y="1524000"/>
            <a:ext cx="5389033"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9052B00B-B993-43FF-A8D2-9FEF0BA57C10}" type="datetime1">
              <a:rPr lang="en-US" smtClean="0"/>
              <a:t>5/30/2018</a:t>
            </a:fld>
            <a:endParaRPr lang="en-US"/>
          </a:p>
        </p:txBody>
      </p:sp>
      <p:sp>
        <p:nvSpPr>
          <p:cNvPr id="8" name="Footer Placeholder 7"/>
          <p:cNvSpPr>
            <a:spLocks noGrp="1"/>
          </p:cNvSpPr>
          <p:nvPr>
            <p:ph type="ftr" sz="quarter" idx="11"/>
          </p:nvPr>
        </p:nvSpPr>
        <p:spPr>
          <a:xfrm>
            <a:off x="406400" y="6409944"/>
            <a:ext cx="4775200" cy="365760"/>
          </a:xfrm>
        </p:spPr>
        <p:txBody>
          <a:bodyPr/>
          <a:lstStyle/>
          <a:p>
            <a:endParaRPr lang="en-US"/>
          </a:p>
        </p:txBody>
      </p:sp>
      <p:sp>
        <p:nvSpPr>
          <p:cNvPr id="15" name="Straight Connector 14"/>
          <p:cNvSpPr>
            <a:spLocks noChangeShapeType="1"/>
          </p:cNvSpPr>
          <p:nvPr/>
        </p:nvSpPr>
        <p:spPr bwMode="auto">
          <a:xfrm>
            <a:off x="203200" y="128016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402336" y="2471383"/>
            <a:ext cx="5388864"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6400800" y="2471383"/>
            <a:ext cx="53848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5791200" y="1042417"/>
            <a:ext cx="609600" cy="441325"/>
          </a:xfrm>
        </p:spPr>
        <p:txBody>
          <a:bodyPr/>
          <a:lstStyle>
            <a:lvl1pPr algn="ctr">
              <a:defRPr/>
            </a:lvl1pPr>
          </a:lstStyle>
          <a:p>
            <a:fld id="{6A79C6C2-D2A4-496C-9935-D1A56A174D5F}"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944A145-2E46-4D8B-9F09-B24BCFB1611E}" type="datetime1">
              <a:rPr lang="en-US" smtClean="0"/>
              <a:t>5/30/2018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5791200" y="1036021"/>
            <a:ext cx="609600" cy="441325"/>
          </a:xfrm>
        </p:spPr>
        <p:txBody>
          <a:bodyPr/>
          <a:lstStyle/>
          <a:p>
            <a:fld id="{6A79C6C2-D2A4-496C-9935-D1A56A174D5F}"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203200" y="158496"/>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A70D2C1D-10E4-4665-AD39-22F3BA8DB6A4}" type="datetime1">
              <a:rPr lang="en-US" smtClean="0"/>
              <a:t>5/30/2018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5689600" y="6324600"/>
            <a:ext cx="812800" cy="441324"/>
          </a:xfrm>
        </p:spPr>
        <p:txBody>
          <a:bodyPr/>
          <a:lstStyle>
            <a:lvl1pPr>
              <a:defRPr>
                <a:solidFill>
                  <a:srgbClr val="FFFFFF"/>
                </a:solidFill>
              </a:defRPr>
            </a:lvl1pPr>
          </a:lstStyle>
          <a:p>
            <a:fld id="{6A79C6C2-D2A4-496C-9935-D1A56A174D5F}"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203200" y="152400"/>
            <a:ext cx="11777472"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12192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508000" y="914400"/>
            <a:ext cx="31496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08000" y="1981201"/>
            <a:ext cx="31496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203200" y="152400"/>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4165600" y="685800"/>
            <a:ext cx="75184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lvl1pPr>
              <a:defRPr>
                <a:solidFill>
                  <a:schemeClr val="accent3">
                    <a:shade val="75000"/>
                  </a:schemeClr>
                </a:solidFill>
              </a:defRPr>
            </a:lvl1pPr>
          </a:lstStyle>
          <a:p>
            <a:fld id="{6A79C6C2-D2A4-496C-9935-D1A56A174D5F}" type="slidenum">
              <a:rPr lang="en-US" smtClean="0"/>
              <a:t>‹#›</a:t>
            </a:fld>
            <a:endParaRPr lang="en-US"/>
          </a:p>
        </p:txBody>
      </p:sp>
      <p:sp>
        <p:nvSpPr>
          <p:cNvPr id="21" name="Rectangle 20"/>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FB81F7D2-9049-4B98-82B3-F7003E8B802B}" type="datetime1">
              <a:rPr lang="en-US" smtClean="0"/>
              <a:t>5/30/2018</a:t>
            </a:fld>
            <a:endParaRPr lang="en-US"/>
          </a:p>
        </p:txBody>
      </p:sp>
      <p:sp>
        <p:nvSpPr>
          <p:cNvPr id="6" name="Footer Placeholder 5"/>
          <p:cNvSpPr>
            <a:spLocks noGrp="1"/>
          </p:cNvSpPr>
          <p:nvPr>
            <p:ph type="ftr" sz="quarter" idx="11"/>
          </p:nvPr>
        </p:nvSpPr>
        <p:spPr>
          <a:xfrm>
            <a:off x="402336" y="6410848"/>
            <a:ext cx="451104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4D13763-D126-43D0-B6FF-517241EDE85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05197EC8-A391-420A-87DB-61C39B700352}"/>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96B0B74-98E7-44B8-850E-FDB121DEC0F2}"/>
              </a:ext>
            </a:extLst>
          </p:cNvPr>
          <p:cNvSpPr>
            <a:spLocks noGrp="1"/>
          </p:cNvSpPr>
          <p:nvPr>
            <p:ph type="dt" sz="half" idx="10"/>
          </p:nvPr>
        </p:nvSpPr>
        <p:spPr/>
        <p:txBody>
          <a:bodyPr/>
          <a:lstStyle/>
          <a:p>
            <a:fld id="{70D8237C-2737-4EFE-96B0-F9D355511B05}" type="datetime1">
              <a:rPr lang="en-US" smtClean="0"/>
              <a:t>5/30/2018</a:t>
            </a:fld>
            <a:endParaRPr lang="en-US"/>
          </a:p>
        </p:txBody>
      </p:sp>
      <p:sp>
        <p:nvSpPr>
          <p:cNvPr id="5" name="Footer Placeholder 4">
            <a:extLst>
              <a:ext uri="{FF2B5EF4-FFF2-40B4-BE49-F238E27FC236}">
                <a16:creationId xmlns="" xmlns:a16="http://schemas.microsoft.com/office/drawing/2014/main" id="{86B95FEC-3DB9-4C03-BA65-E32CFF90B6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A0EDE4DF-DF67-473E-862A-A3A4FE386214}"/>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22338374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203200" y="533400"/>
            <a:ext cx="11777472"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203200" y="152400"/>
            <a:ext cx="11777472"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203200" y="609600"/>
            <a:ext cx="36576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727200" y="228600"/>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853184" y="323088"/>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828800" y="312739"/>
            <a:ext cx="609600" cy="441325"/>
          </a:xfrm>
        </p:spPr>
        <p:txBody>
          <a:bodyPr/>
          <a:lstStyle/>
          <a:p>
            <a:fld id="{6A79C6C2-D2A4-496C-9935-D1A56A174D5F}" type="slidenum">
              <a:rPr lang="en-US" smtClean="0"/>
              <a:t>‹#›</a:t>
            </a:fld>
            <a:endParaRPr lang="en-US"/>
          </a:p>
        </p:txBody>
      </p:sp>
      <p:sp>
        <p:nvSpPr>
          <p:cNvPr id="2" name="Title 1"/>
          <p:cNvSpPr>
            <a:spLocks noGrp="1"/>
          </p:cNvSpPr>
          <p:nvPr>
            <p:ph type="title"/>
          </p:nvPr>
        </p:nvSpPr>
        <p:spPr>
          <a:xfrm>
            <a:off x="4000500" y="5029200"/>
            <a:ext cx="78232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00500" y="609600"/>
            <a:ext cx="78232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08000" y="990600"/>
            <a:ext cx="32512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7717536" y="6404984"/>
            <a:ext cx="4059936" cy="365760"/>
          </a:xfrm>
        </p:spPr>
        <p:txBody>
          <a:bodyPr/>
          <a:lstStyle/>
          <a:p>
            <a:fld id="{0F87DAF2-8D28-4DF1-94C0-27C7B14176C7}" type="datetime1">
              <a:rPr lang="en-US" smtClean="0"/>
              <a:t>5/30/2018</a:t>
            </a:fld>
            <a:endParaRPr lang="en-US"/>
          </a:p>
        </p:txBody>
      </p:sp>
      <p:sp>
        <p:nvSpPr>
          <p:cNvPr id="6" name="Footer Placeholder 5"/>
          <p:cNvSpPr>
            <a:spLocks noGrp="1"/>
          </p:cNvSpPr>
          <p:nvPr>
            <p:ph type="ftr" sz="quarter" idx="11"/>
          </p:nvPr>
        </p:nvSpPr>
        <p:spPr>
          <a:xfrm>
            <a:off x="402336" y="6410848"/>
            <a:ext cx="4779264" cy="365760"/>
          </a:xfrm>
        </p:spPr>
        <p:txBody>
          <a:bodyPr/>
          <a:lstStyle/>
          <a:p>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A12040B8-9338-43BD-9B39-E930423A8BC2}"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79C6C2-D2A4-496C-9935-D1A56A174D5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9347200" y="0"/>
            <a:ext cx="28448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2192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95072" y="6391657"/>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6403340"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9119616" y="2925763"/>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9245600" y="3020251"/>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9221216" y="3009902"/>
            <a:ext cx="609600" cy="441325"/>
          </a:xfrm>
        </p:spPr>
        <p:txBody>
          <a:bodyPr/>
          <a:lstStyle/>
          <a:p>
            <a:fld id="{6A79C6C2-D2A4-496C-9935-D1A56A174D5F}" type="slidenum">
              <a:rPr lang="en-US" smtClean="0"/>
              <a:t>‹#›</a:t>
            </a:fld>
            <a:endParaRPr lang="en-US"/>
          </a:p>
        </p:txBody>
      </p:sp>
      <p:sp>
        <p:nvSpPr>
          <p:cNvPr id="3" name="Vertical Text Placeholder 2"/>
          <p:cNvSpPr>
            <a:spLocks noGrp="1"/>
          </p:cNvSpPr>
          <p:nvPr>
            <p:ph type="body" orient="vert" idx="1"/>
          </p:nvPr>
        </p:nvSpPr>
        <p:spPr>
          <a:xfrm>
            <a:off x="406400" y="304800"/>
            <a:ext cx="87376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04EDE83-4EA0-4EFB-AC0C-D695E0F475CF}" type="datetime1">
              <a:rPr lang="en-US" smtClean="0"/>
              <a:t>5/30/2018</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9855200" y="304802"/>
            <a:ext cx="19304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223F359-47A4-41DC-BCC7-256EE839873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F6712520-6C16-45C2-B7F2-F43E106A26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45D6D821-3E2E-47D8-8B21-3CBB7C6EB0E5}"/>
              </a:ext>
            </a:extLst>
          </p:cNvPr>
          <p:cNvSpPr>
            <a:spLocks noGrp="1"/>
          </p:cNvSpPr>
          <p:nvPr>
            <p:ph type="dt" sz="half" idx="10"/>
          </p:nvPr>
        </p:nvSpPr>
        <p:spPr/>
        <p:txBody>
          <a:bodyPr/>
          <a:lstStyle/>
          <a:p>
            <a:fld id="{A0B53143-4387-4B0D-BC59-8BC9AF044292}" type="datetime1">
              <a:rPr lang="en-US" smtClean="0"/>
              <a:t>5/30/2018</a:t>
            </a:fld>
            <a:endParaRPr lang="en-US"/>
          </a:p>
        </p:txBody>
      </p:sp>
      <p:sp>
        <p:nvSpPr>
          <p:cNvPr id="5" name="Footer Placeholder 4">
            <a:extLst>
              <a:ext uri="{FF2B5EF4-FFF2-40B4-BE49-F238E27FC236}">
                <a16:creationId xmlns="" xmlns:a16="http://schemas.microsoft.com/office/drawing/2014/main" id="{7C7D1F49-7849-4429-82EC-B771C91525E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09F37272-8E89-4463-970D-E2C845D1C6F8}"/>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15337341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0C5999D-794B-403A-80BC-B096BE95150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217CBB30-24BB-4C2A-A57B-73B7418358AA}"/>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C767F0CB-F263-4C95-AEB0-58631C8E992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4B1D0EF8-E778-4BB2-9CD9-940248002A52}"/>
              </a:ext>
            </a:extLst>
          </p:cNvPr>
          <p:cNvSpPr>
            <a:spLocks noGrp="1"/>
          </p:cNvSpPr>
          <p:nvPr>
            <p:ph type="dt" sz="half" idx="10"/>
          </p:nvPr>
        </p:nvSpPr>
        <p:spPr/>
        <p:txBody>
          <a:bodyPr/>
          <a:lstStyle/>
          <a:p>
            <a:fld id="{18F3B359-868E-4CC9-BC51-62DD039DE241}" type="datetime1">
              <a:rPr lang="en-US" smtClean="0"/>
              <a:t>5/30/2018</a:t>
            </a:fld>
            <a:endParaRPr lang="en-US"/>
          </a:p>
        </p:txBody>
      </p:sp>
      <p:sp>
        <p:nvSpPr>
          <p:cNvPr id="6" name="Footer Placeholder 5">
            <a:extLst>
              <a:ext uri="{FF2B5EF4-FFF2-40B4-BE49-F238E27FC236}">
                <a16:creationId xmlns="" xmlns:a16="http://schemas.microsoft.com/office/drawing/2014/main" id="{C0035275-3785-4F6E-BAE9-18D65951F64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C1061869-A5DF-40B2-ADA4-E2685A6C4C9E}"/>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2842851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FEBB9DC-8440-4FED-A335-D7A25D46F81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2782C2E3-BBDC-4A97-8D76-B09CCF1F861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157E49CB-C33F-4808-9A0E-AE8090FCE7F1}"/>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CABC2CAC-7060-4C6A-B428-BA79C0CF011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0740A299-336C-485A-BC77-9E99FCD02433}"/>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34B36FB-4DCB-4C6A-ADC3-9DC203CC3EEC}"/>
              </a:ext>
            </a:extLst>
          </p:cNvPr>
          <p:cNvSpPr>
            <a:spLocks noGrp="1"/>
          </p:cNvSpPr>
          <p:nvPr>
            <p:ph type="dt" sz="half" idx="10"/>
          </p:nvPr>
        </p:nvSpPr>
        <p:spPr/>
        <p:txBody>
          <a:bodyPr/>
          <a:lstStyle/>
          <a:p>
            <a:fld id="{9052B00B-B993-43FF-A8D2-9FEF0BA57C10}" type="datetime1">
              <a:rPr lang="en-US" smtClean="0"/>
              <a:t>5/30/2018</a:t>
            </a:fld>
            <a:endParaRPr lang="en-US"/>
          </a:p>
        </p:txBody>
      </p:sp>
      <p:sp>
        <p:nvSpPr>
          <p:cNvPr id="8" name="Footer Placeholder 7">
            <a:extLst>
              <a:ext uri="{FF2B5EF4-FFF2-40B4-BE49-F238E27FC236}">
                <a16:creationId xmlns="" xmlns:a16="http://schemas.microsoft.com/office/drawing/2014/main" id="{57626C00-D45A-4567-AACE-3C82A669ED6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3121F16F-0077-46BE-AB11-56FA9B4F9C1E}"/>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3302789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140FB8A-0FE0-4C7C-9153-0A0646C931E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8D865C81-215B-4E17-9D3F-683EEF85882E}"/>
              </a:ext>
            </a:extLst>
          </p:cNvPr>
          <p:cNvSpPr>
            <a:spLocks noGrp="1"/>
          </p:cNvSpPr>
          <p:nvPr>
            <p:ph type="dt" sz="half" idx="10"/>
          </p:nvPr>
        </p:nvSpPr>
        <p:spPr/>
        <p:txBody>
          <a:bodyPr/>
          <a:lstStyle/>
          <a:p>
            <a:fld id="{D944A145-2E46-4D8B-9F09-B24BCFB1611E}" type="datetime1">
              <a:rPr lang="en-US" smtClean="0"/>
              <a:t>5/30/2018</a:t>
            </a:fld>
            <a:endParaRPr lang="en-US"/>
          </a:p>
        </p:txBody>
      </p:sp>
      <p:sp>
        <p:nvSpPr>
          <p:cNvPr id="4" name="Footer Placeholder 3">
            <a:extLst>
              <a:ext uri="{FF2B5EF4-FFF2-40B4-BE49-F238E27FC236}">
                <a16:creationId xmlns="" xmlns:a16="http://schemas.microsoft.com/office/drawing/2014/main" id="{34C3ADC9-F0BE-4CC9-9BB3-7142B6E74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EE328BBF-D7E2-44A0-8B90-13C0A7EB9B50}"/>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1109738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B1BF5596-0597-4054-ADAE-C2D574C8C468}"/>
              </a:ext>
            </a:extLst>
          </p:cNvPr>
          <p:cNvSpPr>
            <a:spLocks noGrp="1"/>
          </p:cNvSpPr>
          <p:nvPr>
            <p:ph type="dt" sz="half" idx="10"/>
          </p:nvPr>
        </p:nvSpPr>
        <p:spPr/>
        <p:txBody>
          <a:bodyPr/>
          <a:lstStyle/>
          <a:p>
            <a:fld id="{A70D2C1D-10E4-4665-AD39-22F3BA8DB6A4}" type="datetime1">
              <a:rPr lang="en-US" smtClean="0"/>
              <a:t>5/30/2018</a:t>
            </a:fld>
            <a:endParaRPr lang="en-US"/>
          </a:p>
        </p:txBody>
      </p:sp>
      <p:sp>
        <p:nvSpPr>
          <p:cNvPr id="3" name="Footer Placeholder 2">
            <a:extLst>
              <a:ext uri="{FF2B5EF4-FFF2-40B4-BE49-F238E27FC236}">
                <a16:creationId xmlns="" xmlns:a16="http://schemas.microsoft.com/office/drawing/2014/main" id="{A33A39E1-B86D-4237-B4FA-56819840948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D0DFA9E9-2E07-487F-BFDC-3A7EE0680EA3}"/>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4648187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56C5C90-AD3A-4B8C-AE22-0A19BFBEFA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6A752C95-3C21-4C4E-B1F2-02398BD7112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B5302A0-9FF8-46BF-959C-4AAC46E4E3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990D8F20-EBCD-411C-913B-83973D3B4F45}"/>
              </a:ext>
            </a:extLst>
          </p:cNvPr>
          <p:cNvSpPr>
            <a:spLocks noGrp="1"/>
          </p:cNvSpPr>
          <p:nvPr>
            <p:ph type="dt" sz="half" idx="10"/>
          </p:nvPr>
        </p:nvSpPr>
        <p:spPr/>
        <p:txBody>
          <a:bodyPr/>
          <a:lstStyle/>
          <a:p>
            <a:fld id="{FB81F7D2-9049-4B98-82B3-F7003E8B802B}" type="datetime1">
              <a:rPr lang="en-US" smtClean="0"/>
              <a:t>5/30/2018</a:t>
            </a:fld>
            <a:endParaRPr lang="en-US"/>
          </a:p>
        </p:txBody>
      </p:sp>
      <p:sp>
        <p:nvSpPr>
          <p:cNvPr id="6" name="Footer Placeholder 5">
            <a:extLst>
              <a:ext uri="{FF2B5EF4-FFF2-40B4-BE49-F238E27FC236}">
                <a16:creationId xmlns="" xmlns:a16="http://schemas.microsoft.com/office/drawing/2014/main" id="{97EF436B-068B-41DF-BF0D-4F57A3E34D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CC83897-4A91-4EF7-A57A-B62B90FA34D2}"/>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2936145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3E0E938-2AFE-4819-B64A-671F3932B6F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2E9FECF5-6E0C-4E3F-B589-BAEE141D660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0C13DE30-DAB7-4F7C-8226-77B03FB526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1EE88D11-2DFC-4D92-94CB-85B30DA0B71D}"/>
              </a:ext>
            </a:extLst>
          </p:cNvPr>
          <p:cNvSpPr>
            <a:spLocks noGrp="1"/>
          </p:cNvSpPr>
          <p:nvPr>
            <p:ph type="dt" sz="half" idx="10"/>
          </p:nvPr>
        </p:nvSpPr>
        <p:spPr/>
        <p:txBody>
          <a:bodyPr/>
          <a:lstStyle/>
          <a:p>
            <a:fld id="{0F87DAF2-8D28-4DF1-94C0-27C7B14176C7}" type="datetime1">
              <a:rPr lang="en-US" smtClean="0"/>
              <a:t>5/30/2018</a:t>
            </a:fld>
            <a:endParaRPr lang="en-US"/>
          </a:p>
        </p:txBody>
      </p:sp>
      <p:sp>
        <p:nvSpPr>
          <p:cNvPr id="6" name="Footer Placeholder 5">
            <a:extLst>
              <a:ext uri="{FF2B5EF4-FFF2-40B4-BE49-F238E27FC236}">
                <a16:creationId xmlns="" xmlns:a16="http://schemas.microsoft.com/office/drawing/2014/main" id="{1DC8269B-6884-4F74-9544-85540D6E80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AF31721C-734B-4012-B234-401A8F9A2F98}"/>
              </a:ext>
            </a:extLst>
          </p:cNvPr>
          <p:cNvSpPr>
            <a:spLocks noGrp="1"/>
          </p:cNvSpPr>
          <p:nvPr>
            <p:ph type="sldNum" sz="quarter" idx="12"/>
          </p:nvPr>
        </p:nvSpPr>
        <p:spPr/>
        <p:txBody>
          <a:bodyPr/>
          <a:lstStyle/>
          <a:p>
            <a:fld id="{6A79C6C2-D2A4-496C-9935-D1A56A174D5F}" type="slidenum">
              <a:rPr lang="en-US" smtClean="0"/>
              <a:t>‹#›</a:t>
            </a:fld>
            <a:endParaRPr lang="en-US"/>
          </a:p>
        </p:txBody>
      </p:sp>
    </p:spTree>
    <p:extLst>
      <p:ext uri="{BB962C8B-B14F-4D97-AF65-F5344CB8AC3E}">
        <p14:creationId xmlns:p14="http://schemas.microsoft.com/office/powerpoint/2010/main" val="3233389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2C5C0B9-0024-4E47-AD2D-68D491845F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54405465-1A67-4E07-963C-C9996B286B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3C27784B-7DF7-4455-AB4B-82C8658A4AE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FDD696-0B2A-4C3E-9BE0-0BAE9BEA2B2D}" type="datetime1">
              <a:rPr lang="en-US" smtClean="0"/>
              <a:t>5/30/2018</a:t>
            </a:fld>
            <a:endParaRPr lang="en-US"/>
          </a:p>
        </p:txBody>
      </p:sp>
      <p:sp>
        <p:nvSpPr>
          <p:cNvPr id="5" name="Footer Placeholder 4">
            <a:extLst>
              <a:ext uri="{FF2B5EF4-FFF2-40B4-BE49-F238E27FC236}">
                <a16:creationId xmlns="" xmlns:a16="http://schemas.microsoft.com/office/drawing/2014/main" id="{D57011D1-8D34-40D9-BB4E-6E99C22BEA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9B0EF740-183A-4C9C-9571-146C302E791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79C6C2-D2A4-496C-9935-D1A56A174D5F}" type="slidenum">
              <a:rPr lang="en-US" smtClean="0"/>
              <a:t>‹#›</a:t>
            </a:fld>
            <a:endParaRPr lang="en-US"/>
          </a:p>
        </p:txBody>
      </p:sp>
    </p:spTree>
    <p:extLst>
      <p:ext uri="{BB962C8B-B14F-4D97-AF65-F5344CB8AC3E}">
        <p14:creationId xmlns:p14="http://schemas.microsoft.com/office/powerpoint/2010/main" val="8175577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12192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1"/>
            <a:ext cx="12192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1988800" y="0"/>
            <a:ext cx="2032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99136" y="6388386"/>
            <a:ext cx="11777472"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7721600" y="6404984"/>
            <a:ext cx="4059936" cy="365760"/>
          </a:xfrm>
          <a:prstGeom prst="rect">
            <a:avLst/>
          </a:prstGeom>
        </p:spPr>
        <p:txBody>
          <a:bodyPr vert="horz"/>
          <a:lstStyle>
            <a:lvl1pPr algn="r" eaLnBrk="1" latinLnBrk="0" hangingPunct="1">
              <a:defRPr kumimoji="0" sz="1400">
                <a:solidFill>
                  <a:srgbClr val="FFFFFF"/>
                </a:solidFill>
              </a:defRPr>
            </a:lvl1pPr>
          </a:lstStyle>
          <a:p>
            <a:fld id="{27FDD696-0B2A-4C3E-9BE0-0BAE9BEA2B2D}" type="datetime1">
              <a:rPr lang="en-US" smtClean="0"/>
              <a:t>5/30/2018</a:t>
            </a:fld>
            <a:endParaRPr lang="en-US"/>
          </a:p>
        </p:txBody>
      </p:sp>
      <p:sp>
        <p:nvSpPr>
          <p:cNvPr id="3" name="Footer Placeholder 2"/>
          <p:cNvSpPr>
            <a:spLocks noGrp="1"/>
          </p:cNvSpPr>
          <p:nvPr>
            <p:ph type="ftr" sz="quarter" idx="3"/>
          </p:nvPr>
        </p:nvSpPr>
        <p:spPr>
          <a:xfrm>
            <a:off x="406400" y="6410848"/>
            <a:ext cx="47752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203200" y="155448"/>
            <a:ext cx="11777472"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203200" y="1276743"/>
            <a:ext cx="1177747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5689600" y="956036"/>
            <a:ext cx="8128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5815584" y="1050524"/>
            <a:ext cx="560832"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5791200" y="1040175"/>
            <a:ext cx="6096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A79C6C2-D2A4-496C-9935-D1A56A174D5F}" type="slidenum">
              <a:rPr lang="en-US" smtClean="0"/>
              <a:t>‹#›</a:t>
            </a:fld>
            <a:endParaRPr lang="en-US"/>
          </a:p>
        </p:txBody>
      </p:sp>
      <p:sp>
        <p:nvSpPr>
          <p:cNvPr id="22" name="Title Placeholder 21"/>
          <p:cNvSpPr>
            <a:spLocks noGrp="1"/>
          </p:cNvSpPr>
          <p:nvPr>
            <p:ph type="title"/>
          </p:nvPr>
        </p:nvSpPr>
        <p:spPr>
          <a:xfrm>
            <a:off x="402336" y="228600"/>
            <a:ext cx="113792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02336" y="1524000"/>
            <a:ext cx="113792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7248AE5-C262-43B0-A352-3EA9B3D2F88C}"/>
              </a:ext>
            </a:extLst>
          </p:cNvPr>
          <p:cNvSpPr>
            <a:spLocks noGrp="1"/>
          </p:cNvSpPr>
          <p:nvPr>
            <p:ph type="ctrTitle"/>
          </p:nvPr>
        </p:nvSpPr>
        <p:spPr>
          <a:xfrm>
            <a:off x="1524000" y="559558"/>
            <a:ext cx="9144000" cy="1992573"/>
          </a:xfrm>
        </p:spPr>
        <p:txBody>
          <a:bodyPr>
            <a:normAutofit/>
          </a:bodyPr>
          <a:lstStyle/>
          <a:p>
            <a:r>
              <a:rPr lang="en-US" sz="4000" b="1" dirty="0">
                <a:latin typeface="Times New Roman" panose="02020603050405020304" pitchFamily="18" charset="0"/>
                <a:cs typeface="Times New Roman" panose="02020603050405020304" pitchFamily="18" charset="0"/>
              </a:rPr>
              <a:t>CURRICULUM REFORMS </a:t>
            </a:r>
            <a:r>
              <a:rPr lang="en-US" sz="4000" b="1" dirty="0" smtClean="0">
                <a:latin typeface="Times New Roman" panose="02020603050405020304" pitchFamily="18" charset="0"/>
                <a:cs typeface="Times New Roman" panose="02020603050405020304" pitchFamily="18" charset="0"/>
              </a:rPr>
              <a:t>:CASE </a:t>
            </a:r>
            <a:r>
              <a:rPr lang="en-US" sz="4000" b="1" dirty="0">
                <a:latin typeface="Times New Roman" panose="02020603050405020304" pitchFamily="18" charset="0"/>
                <a:cs typeface="Times New Roman" panose="02020603050405020304" pitchFamily="18" charset="0"/>
              </a:rPr>
              <a:t>OF PAKISTAN IN GLOBAL PERSPECTIVE</a:t>
            </a:r>
            <a:endParaRPr lang="en-US" sz="1400" b="1" dirty="0">
              <a:latin typeface="Times New Roman" panose="02020603050405020304" pitchFamily="18" charset="0"/>
              <a:cs typeface="Times New Roman" panose="02020603050405020304" pitchFamily="18" charset="0"/>
            </a:endParaRPr>
          </a:p>
        </p:txBody>
      </p:sp>
      <p:sp>
        <p:nvSpPr>
          <p:cNvPr id="3" name="Subtitle 2">
            <a:extLst>
              <a:ext uri="{FF2B5EF4-FFF2-40B4-BE49-F238E27FC236}">
                <a16:creationId xmlns="" xmlns:a16="http://schemas.microsoft.com/office/drawing/2014/main" id="{890C01B4-BAC2-43F4-BF61-ECDDC4A32F21}"/>
              </a:ext>
            </a:extLst>
          </p:cNvPr>
          <p:cNvSpPr>
            <a:spLocks noGrp="1"/>
          </p:cNvSpPr>
          <p:nvPr>
            <p:ph type="subTitle" idx="1"/>
          </p:nvPr>
        </p:nvSpPr>
        <p:spPr>
          <a:xfrm>
            <a:off x="968991" y="2879678"/>
            <a:ext cx="10399594" cy="2885939"/>
          </a:xfrm>
        </p:spPr>
        <p:txBody>
          <a:bodyPr>
            <a:normAutofit fontScale="92500"/>
          </a:bodyPr>
          <a:lstStyle/>
          <a:p>
            <a:r>
              <a:rPr lang="en-US" b="1" dirty="0"/>
              <a:t>Prof</a:t>
            </a:r>
            <a:r>
              <a:rPr lang="en-US" b="1" dirty="0" smtClean="0"/>
              <a:t>. M. HASHIM </a:t>
            </a:r>
            <a:r>
              <a:rPr lang="en-US" b="1" dirty="0"/>
              <a:t>ABBASI</a:t>
            </a:r>
          </a:p>
          <a:p>
            <a:r>
              <a:rPr lang="en-US" b="1" dirty="0" smtClean="0"/>
              <a:t>Former Senior Joint Educational Advisor,</a:t>
            </a:r>
          </a:p>
          <a:p>
            <a:r>
              <a:rPr lang="en-US" b="1" dirty="0" smtClean="0"/>
              <a:t>Curriculum Wing, Ministry of Education, Islamabad</a:t>
            </a:r>
          </a:p>
          <a:p>
            <a:r>
              <a:rPr lang="en-US" b="1" dirty="0" smtClean="0"/>
              <a:t> (Visiting Faculty Member(IIUI/PMAS-AAUR</a:t>
            </a:r>
            <a:r>
              <a:rPr lang="en-US" dirty="0" smtClean="0"/>
              <a:t>)</a:t>
            </a:r>
          </a:p>
          <a:p>
            <a:endParaRPr lang="en-US" b="1" dirty="0" smtClean="0">
              <a:solidFill>
                <a:srgbClr val="0070C0"/>
              </a:solidFill>
            </a:endParaRPr>
          </a:p>
          <a:p>
            <a:r>
              <a:rPr lang="en-US" b="1" dirty="0" smtClean="0">
                <a:solidFill>
                  <a:srgbClr val="0070C0"/>
                </a:solidFill>
              </a:rPr>
              <a:t>Keynote Presented at Two Day </a:t>
            </a:r>
            <a:r>
              <a:rPr lang="en-US" b="1" dirty="0">
                <a:solidFill>
                  <a:srgbClr val="0070C0"/>
                </a:solidFill>
              </a:rPr>
              <a:t>National </a:t>
            </a:r>
            <a:r>
              <a:rPr lang="en-US" b="1" dirty="0" smtClean="0">
                <a:solidFill>
                  <a:srgbClr val="0070C0"/>
                </a:solidFill>
              </a:rPr>
              <a:t>Seminar “Curriculum</a:t>
            </a:r>
            <a:r>
              <a:rPr lang="en-US" b="1" dirty="0">
                <a:solidFill>
                  <a:srgbClr val="0070C0"/>
                </a:solidFill>
              </a:rPr>
              <a:t>: Theory and Practice in Pakistan” </a:t>
            </a:r>
            <a:r>
              <a:rPr lang="en-US" b="1" dirty="0" smtClean="0">
                <a:solidFill>
                  <a:srgbClr val="0070C0"/>
                </a:solidFill>
              </a:rPr>
              <a:t>organized by Department of Education, IIUI on </a:t>
            </a:r>
            <a:r>
              <a:rPr lang="en-US" b="1" dirty="0">
                <a:solidFill>
                  <a:srgbClr val="0070C0"/>
                </a:solidFill>
              </a:rPr>
              <a:t>8-9 March </a:t>
            </a:r>
            <a:r>
              <a:rPr lang="en-US" b="1" dirty="0" smtClean="0">
                <a:solidFill>
                  <a:srgbClr val="0070C0"/>
                </a:solidFill>
              </a:rPr>
              <a:t>2018</a:t>
            </a:r>
            <a:endParaRPr lang="en-US" b="1" dirty="0">
              <a:solidFill>
                <a:srgbClr val="0070C0"/>
              </a:solidFill>
            </a:endParaRPr>
          </a:p>
        </p:txBody>
      </p:sp>
      <p:sp>
        <p:nvSpPr>
          <p:cNvPr id="4" name="Slide Number Placeholder 3"/>
          <p:cNvSpPr>
            <a:spLocks noGrp="1"/>
          </p:cNvSpPr>
          <p:nvPr>
            <p:ph type="sldNum" sz="quarter" idx="12"/>
          </p:nvPr>
        </p:nvSpPr>
        <p:spPr/>
        <p:txBody>
          <a:bodyPr/>
          <a:lstStyle/>
          <a:p>
            <a:fld id="{6A79C6C2-D2A4-496C-9935-D1A56A174D5F}" type="slidenum">
              <a:rPr lang="en-US" smtClean="0"/>
              <a:t>1</a:t>
            </a:fld>
            <a:endParaRPr lang="en-US"/>
          </a:p>
        </p:txBody>
      </p:sp>
    </p:spTree>
    <p:extLst>
      <p:ext uri="{BB962C8B-B14F-4D97-AF65-F5344CB8AC3E}">
        <p14:creationId xmlns:p14="http://schemas.microsoft.com/office/powerpoint/2010/main" val="26153026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894C3E4-E2C5-4A23-AB66-5BE68CCDE3D0}"/>
              </a:ext>
            </a:extLst>
          </p:cNvPr>
          <p:cNvSpPr>
            <a:spLocks noGrp="1"/>
          </p:cNvSpPr>
          <p:nvPr>
            <p:ph type="title"/>
          </p:nvPr>
        </p:nvSpPr>
        <p:spPr>
          <a:xfrm>
            <a:off x="838200" y="569842"/>
            <a:ext cx="10515600" cy="1325563"/>
          </a:xfrm>
        </p:spPr>
        <p:txBody>
          <a:bodyPr/>
          <a:lstStyle/>
          <a:p>
            <a:pPr algn="ctr"/>
            <a:r>
              <a:rPr lang="en-US" b="1" dirty="0"/>
              <a:t>CURRICULUM CHANGES IN PAKISTAN               </a:t>
            </a:r>
            <a:br>
              <a:rPr lang="en-US" b="1" dirty="0"/>
            </a:br>
            <a:r>
              <a:rPr lang="en-US" b="1" dirty="0"/>
              <a:t>    </a:t>
            </a:r>
            <a:r>
              <a:rPr lang="en-US" b="1" dirty="0" smtClean="0"/>
              <a:t>NATIONAL SCENARIO</a:t>
            </a:r>
            <a:endParaRPr lang="en-US" b="1" dirty="0"/>
          </a:p>
        </p:txBody>
      </p:sp>
      <p:sp>
        <p:nvSpPr>
          <p:cNvPr id="3" name="Content Placeholder 2">
            <a:extLst>
              <a:ext uri="{FF2B5EF4-FFF2-40B4-BE49-F238E27FC236}">
                <a16:creationId xmlns="" xmlns:a16="http://schemas.microsoft.com/office/drawing/2014/main" id="{218E265D-39A5-4AA0-92D2-5F92234F5BD1}"/>
              </a:ext>
            </a:extLst>
          </p:cNvPr>
          <p:cNvSpPr>
            <a:spLocks noGrp="1"/>
          </p:cNvSpPr>
          <p:nvPr>
            <p:ph idx="1"/>
          </p:nvPr>
        </p:nvSpPr>
        <p:spPr>
          <a:xfrm>
            <a:off x="382137" y="2084932"/>
            <a:ext cx="11382233" cy="4351338"/>
          </a:xfrm>
        </p:spPr>
        <p:txBody>
          <a:bodyPr>
            <a:normAutofit/>
          </a:bodyPr>
          <a:lstStyle/>
          <a:p>
            <a:pPr marL="0" indent="0">
              <a:buNone/>
            </a:pPr>
            <a:r>
              <a:rPr lang="en-US" sz="3200" dirty="0">
                <a:latin typeface="Times New Roman" panose="02020603050405020304" pitchFamily="18" charset="0"/>
                <a:cs typeface="Times New Roman" panose="02020603050405020304" pitchFamily="18" charset="0"/>
              </a:rPr>
              <a:t>Three major curriculum Reforms have emerged in national state.</a:t>
            </a:r>
          </a:p>
          <a:p>
            <a:pPr>
              <a:lnSpc>
                <a:spcPct val="200000"/>
              </a:lnSpc>
            </a:pPr>
            <a:r>
              <a:rPr lang="en-US" dirty="0">
                <a:latin typeface="Times New Roman" panose="02020603050405020304" pitchFamily="18" charset="0"/>
                <a:cs typeface="Times New Roman" panose="02020603050405020304" pitchFamily="18" charset="0"/>
              </a:rPr>
              <a:t>With </a:t>
            </a:r>
            <a:r>
              <a:rPr lang="en-US" dirty="0" smtClean="0">
                <a:latin typeface="Times New Roman" panose="02020603050405020304" pitchFamily="18" charset="0"/>
                <a:cs typeface="Times New Roman" panose="02020603050405020304" pitchFamily="18" charset="0"/>
              </a:rPr>
              <a:t>the emergence </a:t>
            </a:r>
            <a:r>
              <a:rPr lang="en-US" dirty="0">
                <a:latin typeface="Times New Roman" panose="02020603050405020304" pitchFamily="18" charset="0"/>
                <a:cs typeface="Times New Roman" panose="02020603050405020304" pitchFamily="18" charset="0"/>
              </a:rPr>
              <a:t>of </a:t>
            </a:r>
            <a:r>
              <a:rPr lang="en-US" dirty="0" smtClean="0">
                <a:latin typeface="Times New Roman" panose="02020603050405020304" pitchFamily="18" charset="0"/>
                <a:cs typeface="Times New Roman" panose="02020603050405020304" pitchFamily="18" charset="0"/>
              </a:rPr>
              <a:t>National Educational Policy (1959-1971</a:t>
            </a:r>
            <a:r>
              <a:rPr lang="en-US" dirty="0">
                <a:latin typeface="Times New Roman" panose="02020603050405020304" pitchFamily="18" charset="0"/>
                <a:cs typeface="Times New Roman" panose="02020603050405020304" pitchFamily="18" charset="0"/>
              </a:rPr>
              <a:t>)</a:t>
            </a:r>
          </a:p>
          <a:p>
            <a:pPr>
              <a:lnSpc>
                <a:spcPct val="200000"/>
              </a:lnSpc>
            </a:pPr>
            <a:r>
              <a:rPr lang="en-US" dirty="0">
                <a:latin typeface="Times New Roman" panose="02020603050405020304" pitchFamily="18" charset="0"/>
                <a:cs typeface="Times New Roman" panose="02020603050405020304" pitchFamily="18" charset="0"/>
              </a:rPr>
              <a:t>National E</a:t>
            </a:r>
            <a:r>
              <a:rPr lang="en-US" dirty="0" smtClean="0">
                <a:latin typeface="Times New Roman" panose="02020603050405020304" pitchFamily="18" charset="0"/>
                <a:cs typeface="Times New Roman" panose="02020603050405020304" pitchFamily="18" charset="0"/>
              </a:rPr>
              <a:t>ducation </a:t>
            </a:r>
            <a:r>
              <a:rPr lang="en-US" dirty="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olicy </a:t>
            </a:r>
            <a:r>
              <a:rPr lang="en-US" dirty="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1972-80: curriculum existed up to 2006)</a:t>
            </a:r>
            <a:endParaRPr lang="en-US" dirty="0">
              <a:latin typeface="Times New Roman" panose="02020603050405020304" pitchFamily="18" charset="0"/>
              <a:cs typeface="Times New Roman" panose="02020603050405020304" pitchFamily="18" charset="0"/>
            </a:endParaRPr>
          </a:p>
          <a:p>
            <a:pPr>
              <a:lnSpc>
                <a:spcPct val="200000"/>
              </a:lnSpc>
            </a:pPr>
            <a:r>
              <a:rPr lang="en-US" dirty="0">
                <a:latin typeface="Times New Roman" panose="02020603050405020304" pitchFamily="18" charset="0"/>
                <a:cs typeface="Times New Roman" panose="02020603050405020304" pitchFamily="18" charset="0"/>
              </a:rPr>
              <a:t>National E</a:t>
            </a:r>
            <a:r>
              <a:rPr lang="en-US" dirty="0" smtClean="0">
                <a:latin typeface="Times New Roman" panose="02020603050405020304" pitchFamily="18" charset="0"/>
                <a:cs typeface="Times New Roman" panose="02020603050405020304" pitchFamily="18" charset="0"/>
              </a:rPr>
              <a:t>ducation </a:t>
            </a:r>
            <a:r>
              <a:rPr lang="en-US" dirty="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olicy ( 1998- 2010: curriculum commenced from 2007)</a:t>
            </a:r>
            <a:endParaRPr lang="en-US" dirty="0">
              <a:latin typeface="Times New Roman" panose="02020603050405020304" pitchFamily="18" charset="0"/>
              <a:cs typeface="Times New Roman" panose="02020603050405020304" pitchFamily="18" charset="0"/>
            </a:endParaRPr>
          </a:p>
          <a:p>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A79C6C2-D2A4-496C-9935-D1A56A174D5F}" type="slidenum">
              <a:rPr lang="en-US" smtClean="0"/>
              <a:t>10</a:t>
            </a:fld>
            <a:endParaRPr lang="en-US"/>
          </a:p>
        </p:txBody>
      </p:sp>
    </p:spTree>
    <p:extLst>
      <p:ext uri="{BB962C8B-B14F-4D97-AF65-F5344CB8AC3E}">
        <p14:creationId xmlns:p14="http://schemas.microsoft.com/office/powerpoint/2010/main" val="39207670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FC235AB-5B49-4574-9109-9769C1851C4C}"/>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NATIONAL </a:t>
            </a:r>
            <a:r>
              <a:rPr lang="en-US" b="1" dirty="0" smtClean="0">
                <a:latin typeface="Times New Roman" panose="02020603050405020304" pitchFamily="18" charset="0"/>
                <a:cs typeface="Times New Roman" panose="02020603050405020304" pitchFamily="18" charset="0"/>
              </a:rPr>
              <a:t>PERSPECTIVE </a:t>
            </a:r>
            <a:r>
              <a:rPr lang="en-US" b="1" dirty="0">
                <a:latin typeface="Times New Roman" panose="02020603050405020304" pitchFamily="18" charset="0"/>
                <a:cs typeface="Times New Roman" panose="02020603050405020304" pitchFamily="18" charset="0"/>
              </a:rPr>
              <a:t>1947-1957</a:t>
            </a:r>
          </a:p>
        </p:txBody>
      </p:sp>
      <p:sp>
        <p:nvSpPr>
          <p:cNvPr id="3" name="Content Placeholder 2">
            <a:extLst>
              <a:ext uri="{FF2B5EF4-FFF2-40B4-BE49-F238E27FC236}">
                <a16:creationId xmlns="" xmlns:a16="http://schemas.microsoft.com/office/drawing/2014/main" id="{04B070EC-476F-4CEF-9F71-AD68C37A8CF0}"/>
              </a:ext>
            </a:extLst>
          </p:cNvPr>
          <p:cNvSpPr>
            <a:spLocks noGrp="1"/>
          </p:cNvSpPr>
          <p:nvPr>
            <p:ph idx="1"/>
          </p:nvPr>
        </p:nvSpPr>
        <p:spPr>
          <a:xfrm>
            <a:off x="368490" y="1624084"/>
            <a:ext cx="11382232" cy="5022375"/>
          </a:xfrm>
        </p:spPr>
        <p:txBody>
          <a:bodyPr/>
          <a:lstStyle/>
          <a:p>
            <a:pPr marL="0" indent="0">
              <a:buNone/>
            </a:pPr>
            <a:r>
              <a:rPr lang="en-US" sz="3200" b="1" dirty="0" smtClean="0">
                <a:latin typeface="Times New Roman" panose="02020603050405020304" pitchFamily="18" charset="0"/>
                <a:cs typeface="Times New Roman" panose="02020603050405020304" pitchFamily="18" charset="0"/>
              </a:rPr>
              <a:t>PRELUDE</a:t>
            </a:r>
            <a:endParaRPr lang="en-US" sz="3200" b="1" dirty="0">
              <a:latin typeface="Times New Roman" panose="02020603050405020304" pitchFamily="18" charset="0"/>
              <a:cs typeface="Times New Roman" panose="02020603050405020304" pitchFamily="18" charset="0"/>
            </a:endParaRPr>
          </a:p>
          <a:p>
            <a:pPr marL="0" indent="0">
              <a:buNone/>
            </a:pPr>
            <a:r>
              <a:rPr lang="en-US" sz="3200" dirty="0">
                <a:latin typeface="Times New Roman" panose="02020603050405020304" pitchFamily="18" charset="0"/>
                <a:cs typeface="Times New Roman" panose="02020603050405020304" pitchFamily="18" charset="0"/>
              </a:rPr>
              <a:t>Pakistan gained independence in 1947</a:t>
            </a:r>
          </a:p>
          <a:p>
            <a:pPr marL="0" indent="0">
              <a:buNone/>
            </a:pPr>
            <a:r>
              <a:rPr lang="en-US" sz="3200" b="1" dirty="0">
                <a:latin typeface="Times New Roman" panose="02020603050405020304" pitchFamily="18" charset="0"/>
                <a:cs typeface="Times New Roman" panose="02020603050405020304" pitchFamily="18" charset="0"/>
              </a:rPr>
              <a:t>FIRST EDUCATION CONFERENCE (1947)</a:t>
            </a:r>
          </a:p>
          <a:p>
            <a:pPr marL="0" indent="0">
              <a:buNone/>
            </a:pPr>
            <a:r>
              <a:rPr lang="en-US" sz="3200" dirty="0">
                <a:latin typeface="Times New Roman" panose="02020603050405020304" pitchFamily="18" charset="0"/>
                <a:cs typeface="Times New Roman" panose="02020603050405020304" pitchFamily="18" charset="0"/>
              </a:rPr>
              <a:t>Critical issues and </a:t>
            </a:r>
            <a:r>
              <a:rPr lang="en-US" sz="3200" dirty="0" smtClean="0">
                <a:latin typeface="Times New Roman" panose="02020603050405020304" pitchFamily="18" charset="0"/>
                <a:cs typeface="Times New Roman" panose="02020603050405020304" pitchFamily="18" charset="0"/>
              </a:rPr>
              <a:t>priorities; Message </a:t>
            </a:r>
            <a:r>
              <a:rPr lang="en-US" sz="3200" dirty="0">
                <a:latin typeface="Times New Roman" panose="02020603050405020304" pitchFamily="18" charset="0"/>
                <a:cs typeface="Times New Roman" panose="02020603050405020304" pitchFamily="18" charset="0"/>
              </a:rPr>
              <a:t>of </a:t>
            </a:r>
            <a:r>
              <a:rPr lang="en-US" sz="3200" dirty="0" smtClean="0">
                <a:latin typeface="Times New Roman" panose="02020603050405020304" pitchFamily="18" charset="0"/>
                <a:cs typeface="Times New Roman" panose="02020603050405020304" pitchFamily="18" charset="0"/>
              </a:rPr>
              <a:t>Quaid-e-Azam:</a:t>
            </a:r>
            <a:endParaRPr lang="en-US" sz="3200" dirty="0">
              <a:latin typeface="Times New Roman" panose="02020603050405020304" pitchFamily="18" charset="0"/>
              <a:cs typeface="Times New Roman" panose="02020603050405020304" pitchFamily="18" charset="0"/>
            </a:endParaRPr>
          </a:p>
          <a:p>
            <a:pPr marL="0" indent="0">
              <a:buNone/>
            </a:pPr>
            <a:r>
              <a:rPr lang="en-US" sz="3200" b="1" dirty="0" smtClean="0">
                <a:latin typeface="Times New Roman" panose="02020603050405020304" pitchFamily="18" charset="0"/>
                <a:cs typeface="Times New Roman" panose="02020603050405020304" pitchFamily="18" charset="0"/>
              </a:rPr>
              <a:t>VISION</a:t>
            </a:r>
            <a:endParaRPr lang="en-US" sz="3200" b="1"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Right type of education.</a:t>
            </a:r>
          </a:p>
          <a:p>
            <a:r>
              <a:rPr lang="en-US" sz="3200" dirty="0">
                <a:latin typeface="Times New Roman" panose="02020603050405020304" pitchFamily="18" charset="0"/>
                <a:cs typeface="Times New Roman" panose="02020603050405020304" pitchFamily="18" charset="0"/>
              </a:rPr>
              <a:t>Suit the genius of our people.</a:t>
            </a:r>
          </a:p>
          <a:p>
            <a:r>
              <a:rPr lang="en-US" sz="3200" dirty="0">
                <a:latin typeface="Times New Roman" panose="02020603050405020304" pitchFamily="18" charset="0"/>
                <a:cs typeface="Times New Roman" panose="02020603050405020304" pitchFamily="18" charset="0"/>
              </a:rPr>
              <a:t>Consonant to our history and culture.</a:t>
            </a: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A79C6C2-D2A4-496C-9935-D1A56A174D5F}" type="slidenum">
              <a:rPr lang="en-US" smtClean="0"/>
              <a:t>11</a:t>
            </a:fld>
            <a:endParaRPr lang="en-US"/>
          </a:p>
        </p:txBody>
      </p:sp>
    </p:spTree>
    <p:extLst>
      <p:ext uri="{BB962C8B-B14F-4D97-AF65-F5344CB8AC3E}">
        <p14:creationId xmlns:p14="http://schemas.microsoft.com/office/powerpoint/2010/main" val="409254094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F314B2-8F3D-47D5-9AA0-F4CF9EAF83C5}"/>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64FE213C-3507-4F39-8ADC-C49CF9A5A87A}"/>
              </a:ext>
            </a:extLst>
          </p:cNvPr>
          <p:cNvSpPr>
            <a:spLocks noGrp="1"/>
          </p:cNvSpPr>
          <p:nvPr>
            <p:ph idx="1"/>
          </p:nvPr>
        </p:nvSpPr>
        <p:spPr>
          <a:xfrm>
            <a:off x="436727" y="1542196"/>
            <a:ext cx="11273051" cy="4831307"/>
          </a:xfrm>
        </p:spPr>
        <p:txBody>
          <a:bodyPr/>
          <a:lstStyle/>
          <a:p>
            <a:r>
              <a:rPr lang="en-US" sz="3200" dirty="0"/>
              <a:t>Moving towards modern </a:t>
            </a:r>
            <a:r>
              <a:rPr lang="en-US" sz="3200" dirty="0" smtClean="0"/>
              <a:t>conditions </a:t>
            </a:r>
            <a:r>
              <a:rPr lang="en-US" sz="3200" dirty="0"/>
              <a:t>and development.</a:t>
            </a:r>
          </a:p>
          <a:p>
            <a:r>
              <a:rPr lang="en-US" sz="3200" dirty="0"/>
              <a:t>Focus on science and technical education.</a:t>
            </a:r>
          </a:p>
          <a:p>
            <a:r>
              <a:rPr lang="en-US" sz="3200" dirty="0"/>
              <a:t>Productive future citizens.</a:t>
            </a:r>
          </a:p>
          <a:p>
            <a:r>
              <a:rPr lang="en-US" sz="3200" dirty="0"/>
              <a:t>Character building of future generation.</a:t>
            </a:r>
          </a:p>
          <a:p>
            <a:r>
              <a:rPr lang="en-US" sz="3200" dirty="0"/>
              <a:t>Instill high sense of humour,integrity,responsibility and selfless services to the nation.</a:t>
            </a:r>
          </a:p>
          <a:p>
            <a:pPr marL="0" indent="0">
              <a:buNone/>
            </a:pPr>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12</a:t>
            </a:fld>
            <a:endParaRPr lang="en-US"/>
          </a:p>
        </p:txBody>
      </p:sp>
    </p:spTree>
    <p:extLst>
      <p:ext uri="{BB962C8B-B14F-4D97-AF65-F5344CB8AC3E}">
        <p14:creationId xmlns:p14="http://schemas.microsoft.com/office/powerpoint/2010/main" val="21664351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069A67F-B182-4A2B-8197-F74C34F6EDB2}"/>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SPEECH OF EDUCATION MINISTER</a:t>
            </a:r>
          </a:p>
        </p:txBody>
      </p:sp>
      <p:sp>
        <p:nvSpPr>
          <p:cNvPr id="3" name="Content Placeholder 2">
            <a:extLst>
              <a:ext uri="{FF2B5EF4-FFF2-40B4-BE49-F238E27FC236}">
                <a16:creationId xmlns="" xmlns:a16="http://schemas.microsoft.com/office/drawing/2014/main" id="{5EB453A6-6D81-4874-93F3-BB5A234BCDC3}"/>
              </a:ext>
            </a:extLst>
          </p:cNvPr>
          <p:cNvSpPr>
            <a:spLocks noGrp="1"/>
          </p:cNvSpPr>
          <p:nvPr>
            <p:ph idx="1"/>
          </p:nvPr>
        </p:nvSpPr>
        <p:spPr>
          <a:xfrm>
            <a:off x="382137" y="1583140"/>
            <a:ext cx="11382233" cy="4899547"/>
          </a:xfrm>
        </p:spPr>
        <p:txBody>
          <a:bodyPr/>
          <a:lstStyle/>
          <a:p>
            <a:pPr marL="0" indent="0">
              <a:buNone/>
            </a:pPr>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          CONTEXT</a:t>
            </a:r>
            <a:endParaRPr lang="en-US" b="1" dirty="0">
              <a:latin typeface="Times New Roman" panose="02020603050405020304" pitchFamily="18" charset="0"/>
              <a:cs typeface="Times New Roman" panose="02020603050405020304" pitchFamily="18" charset="0"/>
            </a:endParaRPr>
          </a:p>
          <a:p>
            <a:pPr marL="0" indent="0" algn="ctr">
              <a:buNone/>
            </a:pPr>
            <a:r>
              <a:rPr lang="en-US" b="1" dirty="0">
                <a:latin typeface="Times New Roman" panose="02020603050405020304" pitchFamily="18" charset="0"/>
                <a:cs typeface="Times New Roman" panose="02020603050405020304" pitchFamily="18" charset="0"/>
              </a:rPr>
              <a:t>       CURRICULUM BASED </a:t>
            </a:r>
            <a:r>
              <a:rPr lang="en-US" b="1" dirty="0" smtClean="0">
                <a:latin typeface="Times New Roman" panose="02020603050405020304" pitchFamily="18" charset="0"/>
                <a:cs typeface="Times New Roman" panose="02020603050405020304" pitchFamily="18" charset="0"/>
              </a:rPr>
              <a:t>PRINCIPLES &amp; ISSUES    </a:t>
            </a:r>
            <a:endParaRPr lang="en-US" b="1" dirty="0">
              <a:latin typeface="Times New Roman" panose="02020603050405020304" pitchFamily="18" charset="0"/>
              <a:cs typeface="Times New Roman" panose="02020603050405020304" pitchFamily="18" charset="0"/>
            </a:endParaRPr>
          </a:p>
          <a:p>
            <a:pPr marL="0" indent="0">
              <a:buNone/>
            </a:pPr>
            <a:r>
              <a:rPr lang="en-US" b="1" dirty="0">
                <a:latin typeface="Times New Roman" panose="02020603050405020304" pitchFamily="18" charset="0"/>
                <a:cs typeface="Times New Roman" panose="02020603050405020304" pitchFamily="18" charset="0"/>
              </a:rPr>
              <a:t>                                     </a:t>
            </a:r>
          </a:p>
          <a:p>
            <a:r>
              <a:rPr lang="en-US" sz="3200" dirty="0">
                <a:latin typeface="Times New Roman" panose="02020603050405020304" pitchFamily="18" charset="0"/>
                <a:cs typeface="Times New Roman" panose="02020603050405020304" pitchFamily="18" charset="0"/>
              </a:rPr>
              <a:t>Educational Rehabilitation,Reformation,Reorientation.</a:t>
            </a:r>
          </a:p>
          <a:p>
            <a:r>
              <a:rPr lang="en-US" sz="3200" dirty="0">
                <a:latin typeface="Times New Roman" panose="02020603050405020304" pitchFamily="18" charset="0"/>
                <a:cs typeface="Times New Roman" panose="02020603050405020304" pitchFamily="18" charset="0"/>
              </a:rPr>
              <a:t>Ideals of Islamic S</a:t>
            </a:r>
            <a:r>
              <a:rPr lang="en-US" sz="3200" dirty="0" smtClean="0">
                <a:latin typeface="Times New Roman" panose="02020603050405020304" pitchFamily="18" charset="0"/>
                <a:cs typeface="Times New Roman" panose="02020603050405020304" pitchFamily="18" charset="0"/>
              </a:rPr>
              <a:t>tate</a:t>
            </a:r>
            <a:r>
              <a:rPr lang="en-US" sz="3200" dirty="0">
                <a:latin typeface="Times New Roman" panose="02020603050405020304" pitchFamily="18" charset="0"/>
                <a:cs typeface="Times New Roman" panose="02020603050405020304" pitchFamily="18" charset="0"/>
              </a:rPr>
              <a:t>.</a:t>
            </a:r>
          </a:p>
          <a:p>
            <a:r>
              <a:rPr lang="en-US" sz="3200" dirty="0">
                <a:latin typeface="Times New Roman" panose="02020603050405020304" pitchFamily="18" charset="0"/>
                <a:cs typeface="Times New Roman" panose="02020603050405020304" pitchFamily="18" charset="0"/>
              </a:rPr>
              <a:t>Training of body, mind and character.</a:t>
            </a:r>
          </a:p>
          <a:p>
            <a:r>
              <a:rPr lang="en-US" sz="3200" dirty="0">
                <a:latin typeface="Times New Roman" panose="02020603050405020304" pitchFamily="18" charset="0"/>
                <a:cs typeface="Times New Roman" panose="02020603050405020304" pitchFamily="18" charset="0"/>
              </a:rPr>
              <a:t>Global peace and security.</a:t>
            </a:r>
          </a:p>
          <a:p>
            <a:r>
              <a:rPr lang="en-US" sz="3200" dirty="0">
                <a:latin typeface="Times New Roman" panose="02020603050405020304" pitchFamily="18" charset="0"/>
                <a:cs typeface="Times New Roman" panose="02020603050405020304" pitchFamily="18" charset="0"/>
              </a:rPr>
              <a:t>Universal brotherhood.</a:t>
            </a: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A79C6C2-D2A4-496C-9935-D1A56A174D5F}" type="slidenum">
              <a:rPr lang="en-US" smtClean="0"/>
              <a:t>13</a:t>
            </a:fld>
            <a:endParaRPr lang="en-US"/>
          </a:p>
        </p:txBody>
      </p:sp>
    </p:spTree>
    <p:extLst>
      <p:ext uri="{BB962C8B-B14F-4D97-AF65-F5344CB8AC3E}">
        <p14:creationId xmlns:p14="http://schemas.microsoft.com/office/powerpoint/2010/main" val="25546739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7949E42-5567-4BE4-906C-38E7785271A6}"/>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4F458D46-5BFD-4DEE-8A68-CEC3CDFF7FF8}"/>
              </a:ext>
            </a:extLst>
          </p:cNvPr>
          <p:cNvSpPr>
            <a:spLocks noGrp="1"/>
          </p:cNvSpPr>
          <p:nvPr>
            <p:ph idx="1"/>
          </p:nvPr>
        </p:nvSpPr>
        <p:spPr>
          <a:xfrm>
            <a:off x="354842" y="1433016"/>
            <a:ext cx="10998958" cy="5076966"/>
          </a:xfrm>
        </p:spPr>
        <p:txBody>
          <a:bodyPr>
            <a:noAutofit/>
          </a:bodyPr>
          <a:lstStyle/>
          <a:p>
            <a:pPr>
              <a:lnSpc>
                <a:spcPct val="100000"/>
              </a:lnSpc>
            </a:pPr>
            <a:r>
              <a:rPr lang="en-US" sz="3200" dirty="0"/>
              <a:t>Social democracy and Social justice.</a:t>
            </a:r>
          </a:p>
          <a:p>
            <a:pPr>
              <a:lnSpc>
                <a:spcPct val="100000"/>
              </a:lnSpc>
            </a:pPr>
            <a:r>
              <a:rPr lang="en-US" sz="3200" dirty="0"/>
              <a:t>Democratic values,tolerance,self help, human kindness</a:t>
            </a:r>
            <a:r>
              <a:rPr lang="en-US" sz="3200" dirty="0" smtClean="0"/>
              <a:t>….</a:t>
            </a:r>
            <a:endParaRPr lang="en-US" sz="3200" dirty="0"/>
          </a:p>
          <a:p>
            <a:pPr marL="0" indent="0">
              <a:lnSpc>
                <a:spcPct val="100000"/>
              </a:lnSpc>
              <a:buNone/>
            </a:pPr>
            <a:r>
              <a:rPr lang="en-US" sz="3200" dirty="0" smtClean="0"/>
              <a:t> The </a:t>
            </a:r>
            <a:r>
              <a:rPr lang="en-US" sz="3200" dirty="0"/>
              <a:t>above elements provide the data,substance and direction for </a:t>
            </a:r>
          </a:p>
          <a:p>
            <a:pPr>
              <a:lnSpc>
                <a:spcPct val="100000"/>
              </a:lnSpc>
            </a:pPr>
            <a:r>
              <a:rPr lang="en-US" sz="3200" dirty="0" smtClean="0"/>
              <a:t> Curriculum </a:t>
            </a:r>
            <a:r>
              <a:rPr lang="en-US" sz="3200" dirty="0"/>
              <a:t>change.</a:t>
            </a:r>
          </a:p>
          <a:p>
            <a:pPr>
              <a:lnSpc>
                <a:spcPct val="100000"/>
              </a:lnSpc>
            </a:pPr>
            <a:r>
              <a:rPr lang="en-US" sz="3200" dirty="0" smtClean="0"/>
              <a:t>GOAL: Universalization of Primary Education, Diversification of Secondary Education &amp; Specialization of Higher Education</a:t>
            </a:r>
            <a:endParaRPr lang="en-US" sz="3200" dirty="0"/>
          </a:p>
        </p:txBody>
      </p:sp>
      <p:sp>
        <p:nvSpPr>
          <p:cNvPr id="4" name="Slide Number Placeholder 3"/>
          <p:cNvSpPr>
            <a:spLocks noGrp="1"/>
          </p:cNvSpPr>
          <p:nvPr>
            <p:ph type="sldNum" sz="quarter" idx="12"/>
          </p:nvPr>
        </p:nvSpPr>
        <p:spPr/>
        <p:txBody>
          <a:bodyPr/>
          <a:lstStyle/>
          <a:p>
            <a:fld id="{6A79C6C2-D2A4-496C-9935-D1A56A174D5F}" type="slidenum">
              <a:rPr lang="en-US" smtClean="0"/>
              <a:t>14</a:t>
            </a:fld>
            <a:endParaRPr lang="en-US"/>
          </a:p>
        </p:txBody>
      </p:sp>
    </p:spTree>
    <p:extLst>
      <p:ext uri="{BB962C8B-B14F-4D97-AF65-F5344CB8AC3E}">
        <p14:creationId xmlns:p14="http://schemas.microsoft.com/office/powerpoint/2010/main" val="13804858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13D9DEE-A822-4FAB-9F92-853B07107AB7}"/>
              </a:ext>
            </a:extLst>
          </p:cNvPr>
          <p:cNvSpPr>
            <a:spLocks noGrp="1"/>
          </p:cNvSpPr>
          <p:nvPr>
            <p:ph type="title"/>
          </p:nvPr>
        </p:nvSpPr>
        <p:spPr/>
        <p:txBody>
          <a:bodyPr>
            <a:normAutofit fontScale="90000"/>
          </a:bodyPr>
          <a:lstStyle/>
          <a:p>
            <a:pPr algn="ctr"/>
            <a:r>
              <a:rPr lang="en-US" b="1" dirty="0">
                <a:latin typeface="Times New Roman" panose="02020603050405020304" pitchFamily="18" charset="0"/>
                <a:cs typeface="Times New Roman" panose="02020603050405020304" pitchFamily="18" charset="0"/>
              </a:rPr>
              <a:t>FIRST MAJOR CYCLE OF CURRICULUM</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 </a:t>
            </a:r>
            <a:r>
              <a:rPr lang="en-US" b="1" dirty="0" smtClean="0">
                <a:latin typeface="Times New Roman" panose="02020603050405020304" pitchFamily="18" charset="0"/>
                <a:cs typeface="Times New Roman" panose="02020603050405020304" pitchFamily="18" charset="0"/>
              </a:rPr>
              <a:t>REFORM(1959-1971</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34C300DA-2FAC-4FF2-BCEE-B75BAA4BEEAC}"/>
              </a:ext>
            </a:extLst>
          </p:cNvPr>
          <p:cNvSpPr>
            <a:spLocks noGrp="1"/>
          </p:cNvSpPr>
          <p:nvPr>
            <p:ph idx="1"/>
          </p:nvPr>
        </p:nvSpPr>
        <p:spPr>
          <a:xfrm>
            <a:off x="368490" y="1825624"/>
            <a:ext cx="10985310" cy="4684357"/>
          </a:xfrm>
        </p:spPr>
        <p:txBody>
          <a:bodyPr/>
          <a:lstStyle/>
          <a:p>
            <a:pPr marL="0" indent="0">
              <a:buNone/>
            </a:pPr>
            <a:r>
              <a:rPr lang="en-US" b="1" dirty="0">
                <a:latin typeface="Times New Roman" panose="02020603050405020304" pitchFamily="18" charset="0"/>
                <a:cs typeface="Times New Roman" panose="02020603050405020304" pitchFamily="18" charset="0"/>
              </a:rPr>
              <a:t>CONTEXT.</a:t>
            </a:r>
          </a:p>
          <a:p>
            <a:r>
              <a:rPr lang="en-US" dirty="0">
                <a:latin typeface="Times New Roman" panose="02020603050405020304" pitchFamily="18" charset="0"/>
                <a:cs typeface="Times New Roman" panose="02020603050405020304" pitchFamily="18" charset="0"/>
              </a:rPr>
              <a:t>First major uniform policy at national level.</a:t>
            </a:r>
          </a:p>
          <a:p>
            <a:r>
              <a:rPr lang="en-US" dirty="0" smtClean="0">
                <a:latin typeface="Times New Roman" panose="02020603050405020304" pitchFamily="18" charset="0"/>
                <a:cs typeface="Times New Roman" panose="02020603050405020304" pitchFamily="18" charset="0"/>
              </a:rPr>
              <a:t>Both </a:t>
            </a:r>
            <a:r>
              <a:rPr lang="en-US" dirty="0">
                <a:latin typeface="Times New Roman" panose="02020603050405020304" pitchFamily="18" charset="0"/>
                <a:cs typeface="Times New Roman" panose="02020603050405020304" pitchFamily="18" charset="0"/>
              </a:rPr>
              <a:t>wings integrated through curriculum network.</a:t>
            </a:r>
          </a:p>
          <a:p>
            <a:r>
              <a:rPr lang="en-US" dirty="0">
                <a:latin typeface="Times New Roman" panose="02020603050405020304" pitchFamily="18" charset="0"/>
                <a:cs typeface="Times New Roman" panose="02020603050405020304" pitchFamily="18" charset="0"/>
              </a:rPr>
              <a:t>During </a:t>
            </a:r>
            <a:r>
              <a:rPr lang="en-US" dirty="0" smtClean="0">
                <a:latin typeface="Times New Roman" panose="02020603050405020304" pitchFamily="18" charset="0"/>
                <a:cs typeface="Times New Roman" panose="02020603050405020304" pitchFamily="18" charset="0"/>
              </a:rPr>
              <a:t>mid </a:t>
            </a:r>
            <a:r>
              <a:rPr lang="en-US" dirty="0">
                <a:latin typeface="Times New Roman" panose="02020603050405020304" pitchFamily="18" charset="0"/>
                <a:cs typeface="Times New Roman" panose="02020603050405020304" pitchFamily="18" charset="0"/>
              </a:rPr>
              <a:t>60’s complete reform in curriculum for class1-12 launched.</a:t>
            </a:r>
            <a:endParaRPr lang="en-US" b="1"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Key </a:t>
            </a:r>
            <a:r>
              <a:rPr lang="en-US" dirty="0" smtClean="0">
                <a:latin typeface="Times New Roman" panose="02020603050405020304" pitchFamily="18" charset="0"/>
                <a:cs typeface="Times New Roman" panose="02020603050405020304" pitchFamily="18" charset="0"/>
              </a:rPr>
              <a:t>characteristics included: General </a:t>
            </a:r>
            <a:r>
              <a:rPr lang="en-US" dirty="0">
                <a:latin typeface="Times New Roman" panose="02020603050405020304" pitchFamily="18" charset="0"/>
                <a:cs typeface="Times New Roman" panose="02020603050405020304" pitchFamily="18" charset="0"/>
              </a:rPr>
              <a:t>S</a:t>
            </a:r>
            <a:r>
              <a:rPr lang="en-US" dirty="0" smtClean="0">
                <a:latin typeface="Times New Roman" panose="02020603050405020304" pitchFamily="18" charset="0"/>
                <a:cs typeface="Times New Roman" panose="02020603050405020304" pitchFamily="18" charset="0"/>
              </a:rPr>
              <a:t>cience</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General </a:t>
            </a:r>
            <a:r>
              <a:rPr lang="en-US" dirty="0">
                <a:latin typeface="Times New Roman" panose="02020603050405020304" pitchFamily="18" charset="0"/>
                <a:cs typeface="Times New Roman" panose="02020603050405020304" pitchFamily="18" charset="0"/>
              </a:rPr>
              <a:t>M</a:t>
            </a:r>
            <a:r>
              <a:rPr lang="en-US" dirty="0" smtClean="0">
                <a:latin typeface="Times New Roman" panose="02020603050405020304" pitchFamily="18" charset="0"/>
                <a:cs typeface="Times New Roman" panose="02020603050405020304" pitchFamily="18" charset="0"/>
              </a:rPr>
              <a:t>ath</a:t>
            </a:r>
            <a:r>
              <a:rPr lang="en-US" dirty="0">
                <a:latin typeface="Times New Roman" panose="02020603050405020304" pitchFamily="18" charset="0"/>
                <a:cs typeface="Times New Roman" panose="02020603050405020304" pitchFamily="18" charset="0"/>
              </a:rPr>
              <a:t>, </a:t>
            </a:r>
            <a:r>
              <a:rPr lang="en-US" dirty="0" smtClean="0">
                <a:latin typeface="Times New Roman" panose="02020603050405020304" pitchFamily="18" charset="0"/>
                <a:cs typeface="Times New Roman" panose="02020603050405020304" pitchFamily="18" charset="0"/>
              </a:rPr>
              <a:t>Social Studies</a:t>
            </a: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Specialized committees constituted, level wise </a:t>
            </a:r>
            <a:r>
              <a:rPr lang="en-US" dirty="0" smtClean="0">
                <a:latin typeface="Times New Roman" panose="02020603050405020304" pitchFamily="18" charset="0"/>
                <a:cs typeface="Times New Roman" panose="02020603050405020304" pitchFamily="18" charset="0"/>
              </a:rPr>
              <a:t>and subject wise</a:t>
            </a: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6A79C6C2-D2A4-496C-9935-D1A56A174D5F}" type="slidenum">
              <a:rPr lang="en-US" smtClean="0"/>
              <a:t>15</a:t>
            </a:fld>
            <a:endParaRPr lang="en-US"/>
          </a:p>
        </p:txBody>
      </p:sp>
    </p:spTree>
    <p:extLst>
      <p:ext uri="{BB962C8B-B14F-4D97-AF65-F5344CB8AC3E}">
        <p14:creationId xmlns:p14="http://schemas.microsoft.com/office/powerpoint/2010/main" val="17344478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69DD13A-A26D-481A-982B-3075342A15C1}"/>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04D0EAC2-0E29-46EB-A096-D44FC8BAD62C}"/>
              </a:ext>
            </a:extLst>
          </p:cNvPr>
          <p:cNvSpPr>
            <a:spLocks noGrp="1"/>
          </p:cNvSpPr>
          <p:nvPr>
            <p:ph idx="1"/>
          </p:nvPr>
        </p:nvSpPr>
        <p:spPr/>
        <p:txBody>
          <a:bodyPr/>
          <a:lstStyle/>
          <a:p>
            <a:pPr marL="0" indent="0">
              <a:buNone/>
            </a:pPr>
            <a:r>
              <a:rPr lang="en-US" b="1" dirty="0" smtClean="0"/>
              <a:t>Context </a:t>
            </a:r>
            <a:r>
              <a:rPr lang="en-US" b="1" dirty="0"/>
              <a:t>ridden, expert judgement and value formation with </a:t>
            </a:r>
            <a:r>
              <a:rPr lang="en-US" b="1" dirty="0" smtClean="0"/>
              <a:t>consensus</a:t>
            </a:r>
            <a:endParaRPr lang="en-US" b="1" dirty="0"/>
          </a:p>
          <a:p>
            <a:r>
              <a:rPr lang="en-US" dirty="0"/>
              <a:t>Level wise uniform schedule </a:t>
            </a:r>
            <a:r>
              <a:rPr lang="en-US" dirty="0" smtClean="0"/>
              <a:t>of implementation</a:t>
            </a:r>
            <a:r>
              <a:rPr lang="en-US" dirty="0"/>
              <a:t> </a:t>
            </a:r>
            <a:r>
              <a:rPr lang="en-US" dirty="0" smtClean="0"/>
              <a:t>adopted</a:t>
            </a:r>
            <a:endParaRPr lang="en-US" dirty="0"/>
          </a:p>
          <a:p>
            <a:r>
              <a:rPr lang="en-US" dirty="0"/>
              <a:t>Full swing of teacher training </a:t>
            </a:r>
            <a:r>
              <a:rPr lang="en-US" dirty="0" smtClean="0"/>
              <a:t>programs</a:t>
            </a:r>
            <a:endParaRPr lang="en-US" dirty="0"/>
          </a:p>
          <a:p>
            <a:r>
              <a:rPr lang="en-US" dirty="0"/>
              <a:t>Creation of education </a:t>
            </a:r>
            <a:r>
              <a:rPr lang="en-US" dirty="0" smtClean="0"/>
              <a:t>centers</a:t>
            </a:r>
            <a:endParaRPr lang="en-US" dirty="0"/>
          </a:p>
          <a:p>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16</a:t>
            </a:fld>
            <a:endParaRPr lang="en-US"/>
          </a:p>
        </p:txBody>
      </p:sp>
    </p:spTree>
    <p:extLst>
      <p:ext uri="{BB962C8B-B14F-4D97-AF65-F5344CB8AC3E}">
        <p14:creationId xmlns:p14="http://schemas.microsoft.com/office/powerpoint/2010/main" val="34743049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572185A-2D38-400A-8E6A-E39EAD3B4596}"/>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SECOND CYCLE OF CURRICULUM REFORM(1972-2006)</a:t>
            </a:r>
          </a:p>
        </p:txBody>
      </p:sp>
      <p:sp>
        <p:nvSpPr>
          <p:cNvPr id="3" name="Content Placeholder 2">
            <a:extLst>
              <a:ext uri="{FF2B5EF4-FFF2-40B4-BE49-F238E27FC236}">
                <a16:creationId xmlns="" xmlns:a16="http://schemas.microsoft.com/office/drawing/2014/main" id="{B64C4F74-5841-4A27-BDD2-1C3E5299803D}"/>
              </a:ext>
            </a:extLst>
          </p:cNvPr>
          <p:cNvSpPr>
            <a:spLocks noGrp="1"/>
          </p:cNvSpPr>
          <p:nvPr>
            <p:ph idx="1"/>
          </p:nvPr>
        </p:nvSpPr>
        <p:spPr>
          <a:xfrm>
            <a:off x="477671" y="1825625"/>
            <a:ext cx="11245755" cy="4766244"/>
          </a:xfrm>
        </p:spPr>
        <p:txBody>
          <a:bodyPr/>
          <a:lstStyle/>
          <a:p>
            <a:r>
              <a:rPr lang="en-US" b="1" dirty="0">
                <a:latin typeface="Times New Roman" panose="02020603050405020304" pitchFamily="18" charset="0"/>
                <a:cs typeface="Times New Roman" panose="02020603050405020304" pitchFamily="18" charset="0"/>
              </a:rPr>
              <a:t>Context</a:t>
            </a:r>
          </a:p>
          <a:p>
            <a:r>
              <a:rPr lang="en-US" sz="3200" dirty="0">
                <a:latin typeface="Times New Roman" panose="02020603050405020304" pitchFamily="18" charset="0"/>
                <a:cs typeface="Times New Roman" panose="02020603050405020304" pitchFamily="18" charset="0"/>
              </a:rPr>
              <a:t>Fall of </a:t>
            </a:r>
            <a:r>
              <a:rPr lang="en-US" sz="3200" dirty="0" smtClean="0">
                <a:latin typeface="Times New Roman" panose="02020603050405020304" pitchFamily="18" charset="0"/>
                <a:cs typeface="Times New Roman" panose="02020603050405020304" pitchFamily="18" charset="0"/>
              </a:rPr>
              <a:t>Dacca necessitated </a:t>
            </a:r>
            <a:r>
              <a:rPr lang="en-US" sz="3200" dirty="0">
                <a:latin typeface="Times New Roman" panose="02020603050405020304" pitchFamily="18" charset="0"/>
                <a:cs typeface="Times New Roman" panose="02020603050405020304" pitchFamily="18" charset="0"/>
              </a:rPr>
              <a:t>immediate change in curriculum.</a:t>
            </a:r>
          </a:p>
          <a:p>
            <a:r>
              <a:rPr lang="en-US" sz="3200" dirty="0">
                <a:latin typeface="Times New Roman" panose="02020603050405020304" pitchFamily="18" charset="0"/>
                <a:cs typeface="Times New Roman" panose="02020603050405020304" pitchFamily="18" charset="0"/>
              </a:rPr>
              <a:t>New institutional curriculum structures instituted(National, </a:t>
            </a:r>
            <a:r>
              <a:rPr lang="en-US" sz="3200" dirty="0" smtClean="0">
                <a:latin typeface="Times New Roman" panose="02020603050405020304" pitchFamily="18" charset="0"/>
                <a:cs typeface="Times New Roman" panose="02020603050405020304" pitchFamily="18" charset="0"/>
              </a:rPr>
              <a:t>Provincial Boards </a:t>
            </a:r>
            <a:r>
              <a:rPr lang="en-US" sz="3200" dirty="0">
                <a:latin typeface="Times New Roman" panose="02020603050405020304" pitchFamily="18" charset="0"/>
                <a:cs typeface="Times New Roman" panose="02020603050405020304" pitchFamily="18" charset="0"/>
              </a:rPr>
              <a:t>etc.)</a:t>
            </a:r>
          </a:p>
          <a:p>
            <a:r>
              <a:rPr lang="en-US" sz="3200" dirty="0">
                <a:latin typeface="Times New Roman" panose="02020603050405020304" pitchFamily="18" charset="0"/>
                <a:cs typeface="Times New Roman" panose="02020603050405020304" pitchFamily="18" charset="0"/>
              </a:rPr>
              <a:t>Centers for in-service educational </a:t>
            </a:r>
            <a:r>
              <a:rPr lang="en-US" sz="3200" dirty="0" smtClean="0">
                <a:latin typeface="Times New Roman" panose="02020603050405020304" pitchFamily="18" charset="0"/>
                <a:cs typeface="Times New Roman" panose="02020603050405020304" pitchFamily="18" charset="0"/>
              </a:rPr>
              <a:t>created.</a:t>
            </a:r>
            <a:endParaRPr lang="en-US" sz="3200" dirty="0">
              <a:latin typeface="Times New Roman" panose="02020603050405020304" pitchFamily="18" charset="0"/>
              <a:cs typeface="Times New Roman" panose="02020603050405020304" pitchFamily="18" charset="0"/>
            </a:endParaRPr>
          </a:p>
          <a:p>
            <a:r>
              <a:rPr lang="en-US" sz="3200" dirty="0">
                <a:latin typeface="Times New Roman" panose="02020603050405020304" pitchFamily="18" charset="0"/>
                <a:cs typeface="Times New Roman" panose="02020603050405020304" pitchFamily="18" charset="0"/>
              </a:rPr>
              <a:t>Multi dimensional strategic curriculum planning evolved.</a:t>
            </a:r>
          </a:p>
          <a:p>
            <a:r>
              <a:rPr lang="en-US" sz="3200" dirty="0">
                <a:latin typeface="Times New Roman" panose="02020603050405020304" pitchFamily="18" charset="0"/>
                <a:cs typeface="Times New Roman" panose="02020603050405020304" pitchFamily="18" charset="0"/>
              </a:rPr>
              <a:t>At organizational level distribution of draft curriculum courses formation and dissemination.</a:t>
            </a:r>
          </a:p>
        </p:txBody>
      </p:sp>
      <p:sp>
        <p:nvSpPr>
          <p:cNvPr id="4" name="Slide Number Placeholder 3"/>
          <p:cNvSpPr>
            <a:spLocks noGrp="1"/>
          </p:cNvSpPr>
          <p:nvPr>
            <p:ph type="sldNum" sz="quarter" idx="12"/>
          </p:nvPr>
        </p:nvSpPr>
        <p:spPr/>
        <p:txBody>
          <a:bodyPr/>
          <a:lstStyle/>
          <a:p>
            <a:fld id="{6A79C6C2-D2A4-496C-9935-D1A56A174D5F}" type="slidenum">
              <a:rPr lang="en-US" smtClean="0"/>
              <a:t>17</a:t>
            </a:fld>
            <a:endParaRPr lang="en-US"/>
          </a:p>
        </p:txBody>
      </p:sp>
    </p:spTree>
    <p:extLst>
      <p:ext uri="{BB962C8B-B14F-4D97-AF65-F5344CB8AC3E}">
        <p14:creationId xmlns:p14="http://schemas.microsoft.com/office/powerpoint/2010/main" val="412564539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 xmlns:a16="http://schemas.microsoft.com/office/drawing/2014/main" id="{157CCB1C-5854-4285-B328-A64CEA372ED0}"/>
              </a:ext>
            </a:extLst>
          </p:cNvPr>
          <p:cNvSpPr>
            <a:spLocks noGrp="1"/>
          </p:cNvSpPr>
          <p:nvPr>
            <p:ph idx="1"/>
          </p:nvPr>
        </p:nvSpPr>
        <p:spPr>
          <a:xfrm>
            <a:off x="382137" y="354842"/>
            <a:ext cx="11546006" cy="5827593"/>
          </a:xfrm>
        </p:spPr>
        <p:txBody>
          <a:bodyPr>
            <a:normAutofit fontScale="40000" lnSpcReduction="20000"/>
          </a:bodyPr>
          <a:lstStyle/>
          <a:p>
            <a:pPr>
              <a:lnSpc>
                <a:spcPct val="120000"/>
              </a:lnSpc>
            </a:pPr>
            <a:r>
              <a:rPr lang="en-US" sz="5900" dirty="0">
                <a:latin typeface="Times New Roman" panose="02020603050405020304" pitchFamily="18" charset="0"/>
                <a:cs typeface="Times New Roman" panose="02020603050405020304" pitchFamily="18" charset="0"/>
              </a:rPr>
              <a:t>Wider circulation and group discussion on the draft </a:t>
            </a:r>
            <a:r>
              <a:rPr lang="en-US" sz="5900" dirty="0" smtClean="0">
                <a:latin typeface="Times New Roman" panose="02020603050405020304" pitchFamily="18" charset="0"/>
                <a:cs typeface="Times New Roman" panose="02020603050405020304" pitchFamily="18" charset="0"/>
              </a:rPr>
              <a:t>proposals.</a:t>
            </a:r>
            <a:endParaRPr lang="en-US" sz="5900" dirty="0">
              <a:latin typeface="Times New Roman" panose="02020603050405020304" pitchFamily="18" charset="0"/>
              <a:cs typeface="Times New Roman" panose="02020603050405020304" pitchFamily="18" charset="0"/>
            </a:endParaRPr>
          </a:p>
          <a:p>
            <a:pPr>
              <a:lnSpc>
                <a:spcPct val="120000"/>
              </a:lnSpc>
            </a:pPr>
            <a:r>
              <a:rPr lang="en-US" sz="5900" dirty="0">
                <a:latin typeface="Times New Roman" panose="02020603050405020304" pitchFamily="18" charset="0"/>
                <a:cs typeface="Times New Roman" panose="02020603050405020304" pitchFamily="18" charset="0"/>
              </a:rPr>
              <a:t>Pilot testing of critical units in selective </a:t>
            </a:r>
            <a:r>
              <a:rPr lang="en-US" sz="5900" dirty="0" smtClean="0">
                <a:latin typeface="Times New Roman" panose="02020603050405020304" pitchFamily="18" charset="0"/>
                <a:cs typeface="Times New Roman" panose="02020603050405020304" pitchFamily="18" charset="0"/>
              </a:rPr>
              <a:t>subjects (</a:t>
            </a:r>
            <a:r>
              <a:rPr lang="en-US" sz="5900" dirty="0" err="1" smtClean="0">
                <a:latin typeface="Times New Roman" panose="02020603050405020304" pitchFamily="18" charset="0"/>
                <a:cs typeface="Times New Roman" panose="02020603050405020304" pitchFamily="18" charset="0"/>
              </a:rPr>
              <a:t>Maths</a:t>
            </a:r>
            <a:r>
              <a:rPr lang="en-US" sz="5900" dirty="0" smtClean="0">
                <a:latin typeface="Times New Roman" panose="02020603050405020304" pitchFamily="18" charset="0"/>
                <a:cs typeface="Times New Roman" panose="02020603050405020304" pitchFamily="18" charset="0"/>
              </a:rPr>
              <a:t>, Science, Social Studies) conducted</a:t>
            </a:r>
            <a:r>
              <a:rPr lang="en-US" sz="5900" dirty="0">
                <a:latin typeface="Times New Roman" panose="02020603050405020304" pitchFamily="18" charset="0"/>
                <a:cs typeface="Times New Roman" panose="02020603050405020304" pitchFamily="18" charset="0"/>
              </a:rPr>
              <a:t>.</a:t>
            </a:r>
          </a:p>
          <a:p>
            <a:pPr>
              <a:lnSpc>
                <a:spcPct val="120000"/>
              </a:lnSpc>
            </a:pPr>
            <a:r>
              <a:rPr lang="en-US" sz="5900" dirty="0">
                <a:latin typeface="Times New Roman" panose="02020603050405020304" pitchFamily="18" charset="0"/>
                <a:cs typeface="Times New Roman" panose="02020603050405020304" pitchFamily="18" charset="0"/>
              </a:rPr>
              <a:t>New curriculum in </a:t>
            </a:r>
            <a:r>
              <a:rPr lang="en-US" sz="5900" dirty="0" err="1" smtClean="0">
                <a:latin typeface="Times New Roman" panose="02020603050405020304" pitchFamily="18" charset="0"/>
                <a:cs typeface="Times New Roman" panose="02020603050405020304" pitchFamily="18" charset="0"/>
              </a:rPr>
              <a:t>Maths</a:t>
            </a:r>
            <a:r>
              <a:rPr lang="en-US" sz="5900" dirty="0" smtClean="0">
                <a:latin typeface="Times New Roman" panose="02020603050405020304" pitchFamily="18" charset="0"/>
                <a:cs typeface="Times New Roman" panose="02020603050405020304" pitchFamily="18" charset="0"/>
              </a:rPr>
              <a:t> (set </a:t>
            </a:r>
            <a:r>
              <a:rPr lang="en-US" sz="5900" dirty="0">
                <a:latin typeface="Times New Roman" panose="02020603050405020304" pitchFamily="18" charset="0"/>
                <a:cs typeface="Times New Roman" panose="02020603050405020304" pitchFamily="18" charset="0"/>
              </a:rPr>
              <a:t>theory</a:t>
            </a:r>
            <a:r>
              <a:rPr lang="en-US" sz="5900" dirty="0" smtClean="0">
                <a:latin typeface="Times New Roman" panose="02020603050405020304" pitchFamily="18" charset="0"/>
                <a:cs typeface="Times New Roman" panose="02020603050405020304" pitchFamily="18" charset="0"/>
              </a:rPr>
              <a:t>),Spiral </a:t>
            </a:r>
            <a:r>
              <a:rPr lang="en-US" sz="5900" dirty="0">
                <a:latin typeface="Times New Roman" panose="02020603050405020304" pitchFamily="18" charset="0"/>
                <a:cs typeface="Times New Roman" panose="02020603050405020304" pitchFamily="18" charset="0"/>
              </a:rPr>
              <a:t>approach in science curriculum initiated and implemented.</a:t>
            </a:r>
          </a:p>
          <a:p>
            <a:pPr>
              <a:lnSpc>
                <a:spcPct val="120000"/>
              </a:lnSpc>
            </a:pPr>
            <a:r>
              <a:rPr lang="en-US" sz="5900" dirty="0">
                <a:latin typeface="Times New Roman" panose="02020603050405020304" pitchFamily="18" charset="0"/>
                <a:cs typeface="Times New Roman" panose="02020603050405020304" pitchFamily="18" charset="0"/>
              </a:rPr>
              <a:t>New courses such as Biology at secondary level, </a:t>
            </a:r>
            <a:r>
              <a:rPr lang="en-US" sz="5900" dirty="0" smtClean="0">
                <a:latin typeface="Times New Roman" panose="02020603050405020304" pitchFamily="18" charset="0"/>
                <a:cs typeface="Times New Roman" panose="02020603050405020304" pitchFamily="18" charset="0"/>
              </a:rPr>
              <a:t>Agro-tech </a:t>
            </a:r>
            <a:r>
              <a:rPr lang="en-US" sz="5900" dirty="0">
                <a:latin typeface="Times New Roman" panose="02020603050405020304" pitchFamily="18" charset="0"/>
                <a:cs typeface="Times New Roman" panose="02020603050405020304" pitchFamily="18" charset="0"/>
              </a:rPr>
              <a:t>at </a:t>
            </a:r>
            <a:r>
              <a:rPr lang="en-US" sz="5900" dirty="0" smtClean="0">
                <a:latin typeface="Times New Roman" panose="02020603050405020304" pitchFamily="18" charset="0"/>
                <a:cs typeface="Times New Roman" panose="02020603050405020304" pitchFamily="18" charset="0"/>
              </a:rPr>
              <a:t>middle, vocational and </a:t>
            </a:r>
            <a:r>
              <a:rPr lang="en-US" sz="5900" dirty="0">
                <a:latin typeface="Times New Roman" panose="02020603050405020304" pitchFamily="18" charset="0"/>
                <a:cs typeface="Times New Roman" panose="02020603050405020304" pitchFamily="18" charset="0"/>
              </a:rPr>
              <a:t>at secondary level introduced.</a:t>
            </a:r>
          </a:p>
          <a:p>
            <a:pPr>
              <a:lnSpc>
                <a:spcPct val="120000"/>
              </a:lnSpc>
            </a:pPr>
            <a:r>
              <a:rPr lang="en-US" sz="5900" dirty="0">
                <a:latin typeface="Times New Roman" panose="02020603050405020304" pitchFamily="18" charset="0"/>
                <a:cs typeface="Times New Roman" panose="02020603050405020304" pitchFamily="18" charset="0"/>
              </a:rPr>
              <a:t>First time Islamiyat made compulsory subject at school level</a:t>
            </a:r>
            <a:r>
              <a:rPr lang="en-US" sz="5900" dirty="0" smtClean="0">
                <a:latin typeface="Times New Roman" panose="02020603050405020304" pitchFamily="18" charset="0"/>
                <a:cs typeface="Times New Roman" panose="02020603050405020304" pitchFamily="18" charset="0"/>
              </a:rPr>
              <a:t>.</a:t>
            </a:r>
          </a:p>
          <a:p>
            <a:pPr>
              <a:lnSpc>
                <a:spcPct val="120000"/>
              </a:lnSpc>
            </a:pPr>
            <a:r>
              <a:rPr lang="en-US" sz="5900" dirty="0">
                <a:latin typeface="Times New Roman" panose="02020603050405020304" pitchFamily="18" charset="0"/>
                <a:cs typeface="Times New Roman" panose="02020603050405020304" pitchFamily="18" charset="0"/>
              </a:rPr>
              <a:t>Full financial support of curriculum development to the provincial </a:t>
            </a:r>
            <a:r>
              <a:rPr lang="en-US" sz="5900" dirty="0" smtClean="0">
                <a:latin typeface="Times New Roman" panose="02020603050405020304" pitchFamily="18" charset="0"/>
                <a:cs typeface="Times New Roman" panose="02020603050405020304" pitchFamily="18" charset="0"/>
              </a:rPr>
              <a:t>curriculum </a:t>
            </a:r>
            <a:r>
              <a:rPr lang="en-US" sz="5900" dirty="0">
                <a:latin typeface="Times New Roman" panose="02020603050405020304" pitchFamily="18" charset="0"/>
                <a:cs typeface="Times New Roman" panose="02020603050405020304" pitchFamily="18" charset="0"/>
              </a:rPr>
              <a:t>centers provided.</a:t>
            </a:r>
          </a:p>
          <a:p>
            <a:pPr>
              <a:lnSpc>
                <a:spcPct val="120000"/>
              </a:lnSpc>
            </a:pPr>
            <a:endParaRPr lang="en-US" dirty="0" smtClean="0">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6A79C6C2-D2A4-496C-9935-D1A56A174D5F}" type="slidenum">
              <a:rPr lang="en-US" smtClean="0"/>
              <a:t>18</a:t>
            </a:fld>
            <a:endParaRPr lang="en-US"/>
          </a:p>
        </p:txBody>
      </p:sp>
    </p:spTree>
    <p:extLst>
      <p:ext uri="{BB962C8B-B14F-4D97-AF65-F5344CB8AC3E}">
        <p14:creationId xmlns:p14="http://schemas.microsoft.com/office/powerpoint/2010/main" val="413828504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969F545-4B14-4482-ADF3-13428197EB72}"/>
              </a:ext>
            </a:extLst>
          </p:cNvPr>
          <p:cNvSpPr>
            <a:spLocks noGrp="1"/>
          </p:cNvSpPr>
          <p:nvPr>
            <p:ph type="title"/>
          </p:nvPr>
        </p:nvSpPr>
        <p:spPr/>
        <p:txBody>
          <a:bodyPr>
            <a:normAutofit/>
          </a:bodyPr>
          <a:lstStyle/>
          <a:p>
            <a:pPr algn="ctr"/>
            <a:r>
              <a:rPr lang="en-US" b="1" dirty="0">
                <a:latin typeface="Times New Roman" panose="02020603050405020304" pitchFamily="18" charset="0"/>
                <a:cs typeface="Times New Roman" panose="02020603050405020304" pitchFamily="18" charset="0"/>
              </a:rPr>
              <a:t>THE ERA OF OTHER </a:t>
            </a:r>
            <a:r>
              <a:rPr lang="en-US" b="1" dirty="0" smtClean="0">
                <a:latin typeface="Times New Roman" panose="02020603050405020304" pitchFamily="18" charset="0"/>
                <a:cs typeface="Times New Roman" panose="02020603050405020304" pitchFamily="18" charset="0"/>
              </a:rPr>
              <a:t>INTERVENTION </a:t>
            </a:r>
            <a:r>
              <a:rPr lang="en-US" b="1" dirty="0">
                <a:latin typeface="Times New Roman" panose="02020603050405020304" pitchFamily="18" charset="0"/>
                <a:cs typeface="Times New Roman" panose="02020603050405020304" pitchFamily="18" charset="0"/>
              </a:rPr>
              <a:t>(1980-2006)</a:t>
            </a:r>
          </a:p>
        </p:txBody>
      </p:sp>
      <p:sp>
        <p:nvSpPr>
          <p:cNvPr id="3" name="Content Placeholder 2">
            <a:extLst>
              <a:ext uri="{FF2B5EF4-FFF2-40B4-BE49-F238E27FC236}">
                <a16:creationId xmlns="" xmlns:a16="http://schemas.microsoft.com/office/drawing/2014/main" id="{CC1248CF-6E71-4160-99B3-0BDB6311C6DF}"/>
              </a:ext>
            </a:extLst>
          </p:cNvPr>
          <p:cNvSpPr>
            <a:spLocks noGrp="1"/>
          </p:cNvSpPr>
          <p:nvPr>
            <p:ph idx="1"/>
          </p:nvPr>
        </p:nvSpPr>
        <p:spPr>
          <a:xfrm>
            <a:off x="491319" y="1825624"/>
            <a:ext cx="10862481" cy="4684357"/>
          </a:xfrm>
        </p:spPr>
        <p:txBody>
          <a:bodyPr/>
          <a:lstStyle/>
          <a:p>
            <a:pPr marL="0" indent="0">
              <a:buNone/>
            </a:pPr>
            <a:r>
              <a:rPr lang="en-US" b="1" dirty="0">
                <a:latin typeface="Times New Roman" panose="02020603050405020304" pitchFamily="18" charset="0"/>
                <a:cs typeface="Times New Roman" panose="02020603050405020304" pitchFamily="18" charset="0"/>
              </a:rPr>
              <a:t>POLICY(1979)</a:t>
            </a:r>
          </a:p>
          <a:p>
            <a:pPr marL="0" indent="0">
              <a:buNone/>
            </a:pPr>
            <a:endParaRPr lang="en-US" sz="3200" dirty="0" smtClean="0">
              <a:latin typeface="Times New Roman" panose="02020603050405020304" pitchFamily="18" charset="0"/>
              <a:cs typeface="Times New Roman" panose="02020603050405020304" pitchFamily="18" charset="0"/>
            </a:endParaRPr>
          </a:p>
          <a:p>
            <a:pPr marL="0" indent="0">
              <a:buNone/>
            </a:pPr>
            <a:r>
              <a:rPr lang="en-US" sz="3200" dirty="0" smtClean="0">
                <a:latin typeface="Times New Roman" panose="02020603050405020304" pitchFamily="18" charset="0"/>
                <a:cs typeface="Times New Roman" panose="02020603050405020304" pitchFamily="18" charset="0"/>
              </a:rPr>
              <a:t>Islamization </a:t>
            </a:r>
            <a:r>
              <a:rPr lang="en-US" sz="3200" dirty="0">
                <a:latin typeface="Times New Roman" panose="02020603050405020304" pitchFamily="18" charset="0"/>
                <a:cs typeface="Times New Roman" panose="02020603050405020304" pitchFamily="18" charset="0"/>
              </a:rPr>
              <a:t>and infusion of ideological </a:t>
            </a:r>
            <a:r>
              <a:rPr lang="en-US" sz="3200" dirty="0" smtClean="0">
                <a:latin typeface="Times New Roman" panose="02020603050405020304" pitchFamily="18" charset="0"/>
                <a:cs typeface="Times New Roman" panose="02020603050405020304" pitchFamily="18" charset="0"/>
              </a:rPr>
              <a:t>contents</a:t>
            </a:r>
            <a:r>
              <a:rPr lang="en-US" sz="3200" dirty="0">
                <a:latin typeface="Times New Roman" panose="02020603050405020304" pitchFamily="18" charset="0"/>
                <a:cs typeface="Times New Roman" panose="02020603050405020304" pitchFamily="18" charset="0"/>
              </a:rPr>
              <a:t>.</a:t>
            </a:r>
          </a:p>
          <a:p>
            <a:pPr marL="0" indent="0">
              <a:buNone/>
            </a:pPr>
            <a:r>
              <a:rPr lang="en-US" sz="3200" dirty="0">
                <a:latin typeface="Times New Roman" panose="02020603050405020304" pitchFamily="18" charset="0"/>
                <a:cs typeface="Times New Roman" panose="02020603050405020304" pitchFamily="18" charset="0"/>
              </a:rPr>
              <a:t>Compulsory courses of Islamiyat and Pak </a:t>
            </a:r>
            <a:r>
              <a:rPr lang="en-US" sz="3200" dirty="0" smtClean="0">
                <a:latin typeface="Times New Roman" panose="02020603050405020304" pitchFamily="18" charset="0"/>
                <a:cs typeface="Times New Roman" panose="02020603050405020304" pitchFamily="18" charset="0"/>
              </a:rPr>
              <a:t>studies, </a:t>
            </a:r>
            <a:r>
              <a:rPr lang="en-US" sz="3200" dirty="0">
                <a:latin typeface="Times New Roman" panose="02020603050405020304" pitchFamily="18" charset="0"/>
                <a:cs typeface="Times New Roman" panose="02020603050405020304" pitchFamily="18" charset="0"/>
              </a:rPr>
              <a:t>across the levels.</a:t>
            </a:r>
          </a:p>
        </p:txBody>
      </p:sp>
      <p:sp>
        <p:nvSpPr>
          <p:cNvPr id="4" name="Slide Number Placeholder 3"/>
          <p:cNvSpPr>
            <a:spLocks noGrp="1"/>
          </p:cNvSpPr>
          <p:nvPr>
            <p:ph type="sldNum" sz="quarter" idx="12"/>
          </p:nvPr>
        </p:nvSpPr>
        <p:spPr/>
        <p:txBody>
          <a:bodyPr/>
          <a:lstStyle/>
          <a:p>
            <a:fld id="{6A79C6C2-D2A4-496C-9935-D1A56A174D5F}" type="slidenum">
              <a:rPr lang="en-US" smtClean="0"/>
              <a:t>19</a:t>
            </a:fld>
            <a:endParaRPr lang="en-US"/>
          </a:p>
        </p:txBody>
      </p:sp>
    </p:spTree>
    <p:extLst>
      <p:ext uri="{BB962C8B-B14F-4D97-AF65-F5344CB8AC3E}">
        <p14:creationId xmlns:p14="http://schemas.microsoft.com/office/powerpoint/2010/main" val="24062096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726696"/>
          </a:xfrm>
        </p:spPr>
        <p:txBody>
          <a:bodyPr/>
          <a:lstStyle/>
          <a:p>
            <a:pPr algn="ctr"/>
            <a:r>
              <a:rPr lang="en-US" b="1" dirty="0" smtClean="0"/>
              <a:t>Profile</a:t>
            </a:r>
            <a:endParaRPr lang="en-US" b="1" dirty="0"/>
          </a:p>
        </p:txBody>
      </p:sp>
      <p:sp>
        <p:nvSpPr>
          <p:cNvPr id="3" name="Content Placeholder 2"/>
          <p:cNvSpPr>
            <a:spLocks noGrp="1"/>
          </p:cNvSpPr>
          <p:nvPr>
            <p:ph sz="quarter" idx="1"/>
          </p:nvPr>
        </p:nvSpPr>
        <p:spPr>
          <a:xfrm>
            <a:off x="177421" y="1473957"/>
            <a:ext cx="11832609" cy="4703005"/>
          </a:xfrm>
        </p:spPr>
        <p:txBody>
          <a:bodyPr>
            <a:normAutofit/>
          </a:bodyPr>
          <a:lstStyle/>
          <a:p>
            <a:pPr algn="just"/>
            <a:r>
              <a:rPr lang="en-US" dirty="0" smtClean="0">
                <a:latin typeface="Times New Roman" pitchFamily="18" charset="0"/>
                <a:cs typeface="Times New Roman" pitchFamily="18" charset="0"/>
              </a:rPr>
              <a:t>Prof. Hashim Abbasi </a:t>
            </a:r>
            <a:r>
              <a:rPr lang="en-US" dirty="0">
                <a:latin typeface="Times New Roman" pitchFamily="18" charset="0"/>
                <a:cs typeface="Times New Roman" pitchFamily="18" charset="0"/>
              </a:rPr>
              <a:t>had been working as Senior Joint Educational Advisor for 12 years. He got his Training in Teacher </a:t>
            </a:r>
            <a:r>
              <a:rPr lang="en-US" dirty="0" smtClean="0">
                <a:latin typeface="Times New Roman" pitchFamily="18" charset="0"/>
                <a:cs typeface="Times New Roman" pitchFamily="18" charset="0"/>
              </a:rPr>
              <a:t>Education </a:t>
            </a:r>
            <a:r>
              <a:rPr lang="en-US" dirty="0">
                <a:latin typeface="Times New Roman" pitchFamily="18" charset="0"/>
                <a:cs typeface="Times New Roman" pitchFamily="18" charset="0"/>
              </a:rPr>
              <a:t>at Universities of Sindh (Pakistan) and U</a:t>
            </a:r>
            <a:r>
              <a:rPr lang="en-US" dirty="0" smtClean="0">
                <a:latin typeface="Times New Roman" pitchFamily="18" charset="0"/>
                <a:cs typeface="Times New Roman" pitchFamily="18" charset="0"/>
              </a:rPr>
              <a:t>niversity </a:t>
            </a:r>
            <a:r>
              <a:rPr lang="en-US" dirty="0">
                <a:latin typeface="Times New Roman" pitchFamily="18" charset="0"/>
                <a:cs typeface="Times New Roman" pitchFamily="18" charset="0"/>
              </a:rPr>
              <a:t>of Oxford (England), Textbook Development from New Zealand, Educational Planning from Macquarie University, Australia and International Institute of Educational Planning (IIEP) Paris and Education Policy Analysis from Harvard Institute for International Development (HIID). </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He has undertaken </a:t>
            </a:r>
            <a:r>
              <a:rPr lang="en-US" dirty="0">
                <a:latin typeface="Times New Roman" pitchFamily="18" charset="0"/>
                <a:cs typeface="Times New Roman" pitchFamily="18" charset="0"/>
              </a:rPr>
              <a:t>work in professional development of teachers, curriculum design and development (including textbooks, teacher manuals, student assessment), implementation, monitoring and evaluation at Federal level. He traveled many countries for education, training and professional undertakings in a variety of educational institutions and </a:t>
            </a:r>
            <a:r>
              <a:rPr lang="en-US" dirty="0" smtClean="0">
                <a:latin typeface="Times New Roman" pitchFamily="18" charset="0"/>
                <a:cs typeface="Times New Roman" pitchFamily="18" charset="0"/>
              </a:rPr>
              <a:t>organizations.</a:t>
            </a: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val="4155832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8833A48-3E17-4B50-95D5-BD79AC44E785}"/>
              </a:ext>
            </a:extLst>
          </p:cNvPr>
          <p:cNvSpPr>
            <a:spLocks noGrp="1"/>
          </p:cNvSpPr>
          <p:nvPr>
            <p:ph type="title"/>
          </p:nvPr>
        </p:nvSpPr>
        <p:spPr/>
        <p:txBody>
          <a:bodyPr>
            <a:normAutofit/>
          </a:bodyPr>
          <a:lstStyle/>
          <a:p>
            <a:r>
              <a:rPr lang="en-US" b="1" dirty="0" smtClean="0">
                <a:latin typeface="Times New Roman" panose="02020603050405020304" pitchFamily="18" charset="0"/>
                <a:cs typeface="Times New Roman" panose="02020603050405020304" pitchFamily="18" charset="0"/>
              </a:rPr>
              <a:t>Contd..</a:t>
            </a: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A2BAE234-9CD8-424E-86A2-17B036CBA828}"/>
              </a:ext>
            </a:extLst>
          </p:cNvPr>
          <p:cNvSpPr>
            <a:spLocks noGrp="1"/>
          </p:cNvSpPr>
          <p:nvPr>
            <p:ph idx="1"/>
          </p:nvPr>
        </p:nvSpPr>
        <p:spPr>
          <a:xfrm>
            <a:off x="395785" y="1542196"/>
            <a:ext cx="11477767" cy="4967785"/>
          </a:xfrm>
        </p:spPr>
        <p:txBody>
          <a:bodyPr>
            <a:normAutofit fontScale="92500" lnSpcReduction="10000"/>
          </a:bodyPr>
          <a:lstStyle/>
          <a:p>
            <a:pPr marL="0" indent="0">
              <a:buNone/>
            </a:pPr>
            <a:r>
              <a:rPr lang="en-US" b="1" dirty="0">
                <a:latin typeface="Times New Roman" panose="02020603050405020304" pitchFamily="18" charset="0"/>
                <a:cs typeface="Times New Roman" panose="02020603050405020304" pitchFamily="18" charset="0"/>
              </a:rPr>
              <a:t>POLICY(1992)</a:t>
            </a:r>
          </a:p>
          <a:p>
            <a:pPr>
              <a:lnSpc>
                <a:spcPct val="150000"/>
              </a:lnSpc>
            </a:pPr>
            <a:r>
              <a:rPr lang="en-US" sz="3200" dirty="0">
                <a:latin typeface="Times New Roman" panose="02020603050405020304" pitchFamily="18" charset="0"/>
                <a:cs typeface="Times New Roman" panose="02020603050405020304" pitchFamily="18" charset="0"/>
              </a:rPr>
              <a:t>Inducting private sector in text book adaptation, multiple text books.</a:t>
            </a:r>
          </a:p>
          <a:p>
            <a:pPr marL="0" indent="0">
              <a:lnSpc>
                <a:spcPct val="150000"/>
              </a:lnSpc>
              <a:buNone/>
            </a:pPr>
            <a:r>
              <a:rPr lang="en-US" sz="3200" dirty="0" smtClean="0">
                <a:latin typeface="Times New Roman" panose="02020603050405020304" pitchFamily="18" charset="0"/>
                <a:cs typeface="Times New Roman" panose="02020603050405020304" pitchFamily="18" charset="0"/>
              </a:rPr>
              <a:t>   (</a:t>
            </a:r>
            <a:r>
              <a:rPr lang="en-US" sz="3200" dirty="0">
                <a:latin typeface="Times New Roman" panose="02020603050405020304" pitchFamily="18" charset="0"/>
                <a:cs typeface="Times New Roman" panose="02020603050405020304" pitchFamily="18" charset="0"/>
              </a:rPr>
              <a:t>1998</a:t>
            </a:r>
            <a:r>
              <a:rPr lang="en-US" sz="3200" dirty="0" smtClean="0">
                <a:latin typeface="Times New Roman" panose="02020603050405020304" pitchFamily="18" charset="0"/>
                <a:cs typeface="Times New Roman" panose="02020603050405020304" pitchFamily="18" charset="0"/>
              </a:rPr>
              <a:t>)</a:t>
            </a:r>
          </a:p>
          <a:p>
            <a:pPr>
              <a:lnSpc>
                <a:spcPct val="150000"/>
              </a:lnSpc>
            </a:pPr>
            <a:r>
              <a:rPr lang="en-US" sz="3200" dirty="0" smtClean="0">
                <a:latin typeface="Times New Roman" panose="02020603050405020304" pitchFamily="18" charset="0"/>
                <a:cs typeface="Times New Roman" panose="02020603050405020304" pitchFamily="18" charset="0"/>
              </a:rPr>
              <a:t>Introduction of Integrated Curriculum and Text Books (Classes 1&amp; 2)</a:t>
            </a:r>
          </a:p>
          <a:p>
            <a:pPr>
              <a:lnSpc>
                <a:spcPct val="150000"/>
              </a:lnSpc>
            </a:pPr>
            <a:r>
              <a:rPr lang="en-US" sz="3200" dirty="0" smtClean="0">
                <a:latin typeface="Times New Roman" panose="02020603050405020304" pitchFamily="18" charset="0"/>
                <a:cs typeface="Times New Roman" panose="02020603050405020304" pitchFamily="18" charset="0"/>
              </a:rPr>
              <a:t>Reforms </a:t>
            </a:r>
            <a:r>
              <a:rPr lang="en-US" sz="3200" dirty="0">
                <a:latin typeface="Times New Roman" panose="02020603050405020304" pitchFamily="18" charset="0"/>
                <a:cs typeface="Times New Roman" panose="02020603050405020304" pitchFamily="18" charset="0"/>
              </a:rPr>
              <a:t>in curriculum and learning materials.</a:t>
            </a:r>
          </a:p>
          <a:p>
            <a:pPr>
              <a:lnSpc>
                <a:spcPct val="150000"/>
              </a:lnSpc>
            </a:pPr>
            <a:r>
              <a:rPr lang="en-US" sz="3200" dirty="0">
                <a:latin typeface="Times New Roman" panose="02020603050405020304" pitchFamily="18" charset="0"/>
                <a:cs typeface="Times New Roman" panose="02020603050405020304" pitchFamily="18" charset="0"/>
              </a:rPr>
              <a:t>Integrating technical stream with general education with select technologies</a:t>
            </a:r>
            <a:r>
              <a:rPr lang="en-US" dirty="0">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p:txBody>
          <a:bodyPr/>
          <a:lstStyle/>
          <a:p>
            <a:fld id="{6A79C6C2-D2A4-496C-9935-D1A56A174D5F}" type="slidenum">
              <a:rPr lang="en-US" smtClean="0"/>
              <a:t>20</a:t>
            </a:fld>
            <a:endParaRPr lang="en-US"/>
          </a:p>
        </p:txBody>
      </p:sp>
    </p:spTree>
    <p:extLst>
      <p:ext uri="{BB962C8B-B14F-4D97-AF65-F5344CB8AC3E}">
        <p14:creationId xmlns:p14="http://schemas.microsoft.com/office/powerpoint/2010/main" val="86338229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ED5DF48-3D1A-47B3-B5BB-68AD9D5546EB}"/>
              </a:ext>
            </a:extLst>
          </p:cNvPr>
          <p:cNvSpPr>
            <a:spLocks noGrp="1"/>
          </p:cNvSpPr>
          <p:nvPr>
            <p:ph type="title"/>
          </p:nvPr>
        </p:nvSpPr>
        <p:spPr/>
        <p:txBody>
          <a:bodyPr/>
          <a:lstStyle/>
          <a:p>
            <a:pPr algn="ctr"/>
            <a:r>
              <a:rPr lang="en-US" b="1" dirty="0" smtClean="0">
                <a:latin typeface="Times New Roman" panose="02020603050405020304" pitchFamily="18" charset="0"/>
                <a:cs typeface="Times New Roman" panose="02020603050405020304" pitchFamily="18" charset="0"/>
              </a:rPr>
              <a:t>3</a:t>
            </a:r>
            <a:r>
              <a:rPr lang="en-US" b="1" baseline="30000" dirty="0" smtClean="0">
                <a:latin typeface="Times New Roman" panose="02020603050405020304" pitchFamily="18" charset="0"/>
                <a:cs typeface="Times New Roman" panose="02020603050405020304" pitchFamily="18" charset="0"/>
              </a:rPr>
              <a:t>RD</a:t>
            </a:r>
            <a:r>
              <a:rPr lang="en-US" b="1" dirty="0" smtClean="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CYCLE OF CURRICULUM REFORM</a:t>
            </a:r>
          </a:p>
        </p:txBody>
      </p:sp>
      <p:sp>
        <p:nvSpPr>
          <p:cNvPr id="3" name="Content Placeholder 2">
            <a:extLst>
              <a:ext uri="{FF2B5EF4-FFF2-40B4-BE49-F238E27FC236}">
                <a16:creationId xmlns="" xmlns:a16="http://schemas.microsoft.com/office/drawing/2014/main" id="{9A217997-464A-4A59-A449-C686ADB3FC91}"/>
              </a:ext>
            </a:extLst>
          </p:cNvPr>
          <p:cNvSpPr>
            <a:spLocks noGrp="1"/>
          </p:cNvSpPr>
          <p:nvPr>
            <p:ph idx="1"/>
          </p:nvPr>
        </p:nvSpPr>
        <p:spPr>
          <a:xfrm>
            <a:off x="327545" y="1825625"/>
            <a:ext cx="11286699" cy="4493288"/>
          </a:xfrm>
        </p:spPr>
        <p:txBody>
          <a:bodyPr>
            <a:normAutofit/>
          </a:bodyPr>
          <a:lstStyle/>
          <a:p>
            <a:pPr marL="0" indent="0">
              <a:buNone/>
            </a:pPr>
            <a:r>
              <a:rPr lang="en-US" sz="3200" dirty="0"/>
              <a:t>Commenced in academic session </a:t>
            </a:r>
            <a:r>
              <a:rPr lang="en-US" sz="3200" dirty="0" smtClean="0"/>
              <a:t>2007</a:t>
            </a:r>
            <a:endParaRPr lang="en-US" sz="3200" dirty="0"/>
          </a:p>
          <a:p>
            <a:pPr marL="0" indent="0">
              <a:buNone/>
            </a:pPr>
            <a:r>
              <a:rPr lang="en-US" sz="3200" b="1" dirty="0" smtClean="0"/>
              <a:t>CHARACTERISTICS</a:t>
            </a:r>
            <a:endParaRPr lang="en-US" sz="3200" b="1" dirty="0"/>
          </a:p>
          <a:p>
            <a:r>
              <a:rPr lang="en-US" sz="3200" dirty="0"/>
              <a:t>Learner focused </a:t>
            </a:r>
          </a:p>
          <a:p>
            <a:r>
              <a:rPr lang="en-US" sz="3200" dirty="0"/>
              <a:t>Inquiry </a:t>
            </a:r>
            <a:r>
              <a:rPr lang="en-US" sz="3200" dirty="0" smtClean="0"/>
              <a:t>based (constructivism</a:t>
            </a:r>
            <a:r>
              <a:rPr lang="en-US" sz="3200" dirty="0"/>
              <a:t>)</a:t>
            </a:r>
          </a:p>
          <a:p>
            <a:r>
              <a:rPr lang="en-US" sz="3200" dirty="0"/>
              <a:t>Outcome focused(student assessment)</a:t>
            </a:r>
          </a:p>
          <a:p>
            <a:r>
              <a:rPr lang="en-US" sz="3200" dirty="0"/>
              <a:t>Conceptual map(sequential </a:t>
            </a:r>
            <a:r>
              <a:rPr lang="en-US" sz="3200" dirty="0" smtClean="0"/>
              <a:t>content organization/treatment</a:t>
            </a:r>
            <a:r>
              <a:rPr lang="en-US" sz="3200" dirty="0"/>
              <a:t>)</a:t>
            </a:r>
          </a:p>
          <a:p>
            <a:r>
              <a:rPr lang="en-US" sz="3200" dirty="0"/>
              <a:t>Process </a:t>
            </a:r>
            <a:r>
              <a:rPr lang="en-US" sz="3200" dirty="0" smtClean="0"/>
              <a:t>oriented</a:t>
            </a:r>
            <a:endParaRPr lang="en-US" sz="3200" dirty="0"/>
          </a:p>
        </p:txBody>
      </p:sp>
      <p:sp>
        <p:nvSpPr>
          <p:cNvPr id="4" name="Slide Number Placeholder 3"/>
          <p:cNvSpPr>
            <a:spLocks noGrp="1"/>
          </p:cNvSpPr>
          <p:nvPr>
            <p:ph type="sldNum" sz="quarter" idx="12"/>
          </p:nvPr>
        </p:nvSpPr>
        <p:spPr/>
        <p:txBody>
          <a:bodyPr/>
          <a:lstStyle/>
          <a:p>
            <a:fld id="{6A79C6C2-D2A4-496C-9935-D1A56A174D5F}" type="slidenum">
              <a:rPr lang="en-US" smtClean="0"/>
              <a:t>21</a:t>
            </a:fld>
            <a:endParaRPr lang="en-US"/>
          </a:p>
        </p:txBody>
      </p:sp>
    </p:spTree>
    <p:extLst>
      <p:ext uri="{BB962C8B-B14F-4D97-AF65-F5344CB8AC3E}">
        <p14:creationId xmlns:p14="http://schemas.microsoft.com/office/powerpoint/2010/main" val="38364128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CABD3CF-8E20-4F47-A525-C349F4F1C60F}"/>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1327C24A-67A9-4841-8FAF-9A50EDEA81C1}"/>
              </a:ext>
            </a:extLst>
          </p:cNvPr>
          <p:cNvSpPr>
            <a:spLocks noGrp="1"/>
          </p:cNvSpPr>
          <p:nvPr>
            <p:ph idx="1"/>
          </p:nvPr>
        </p:nvSpPr>
        <p:spPr>
          <a:xfrm>
            <a:off x="300251" y="1542197"/>
            <a:ext cx="11464119" cy="5049672"/>
          </a:xfrm>
        </p:spPr>
        <p:txBody>
          <a:bodyPr/>
          <a:lstStyle/>
          <a:p>
            <a:pPr marL="0" indent="0">
              <a:buNone/>
            </a:pPr>
            <a:r>
              <a:rPr lang="en-US" sz="3200" b="1" dirty="0"/>
              <a:t>CRITERIA FOR CONTENT </a:t>
            </a:r>
            <a:r>
              <a:rPr lang="en-US" sz="3200" b="1" dirty="0" smtClean="0"/>
              <a:t>SELECTION</a:t>
            </a:r>
            <a:endParaRPr lang="en-US" sz="3200" b="1" dirty="0"/>
          </a:p>
          <a:p>
            <a:r>
              <a:rPr lang="en-US" sz="3200" dirty="0"/>
              <a:t>Content strands</a:t>
            </a:r>
            <a:r>
              <a:rPr lang="en-US" sz="3200" dirty="0" smtClean="0"/>
              <a:t>, standards, competencies </a:t>
            </a:r>
            <a:r>
              <a:rPr lang="en-US" sz="3200" dirty="0"/>
              <a:t>and </a:t>
            </a:r>
            <a:r>
              <a:rPr lang="en-US" sz="3200" dirty="0" smtClean="0"/>
              <a:t>benchmarks </a:t>
            </a:r>
            <a:r>
              <a:rPr lang="en-US" sz="3200" dirty="0"/>
              <a:t>defined.</a:t>
            </a:r>
          </a:p>
          <a:p>
            <a:r>
              <a:rPr lang="en-US" sz="3200" dirty="0"/>
              <a:t>Students L</a:t>
            </a:r>
            <a:r>
              <a:rPr lang="en-US" sz="3200" dirty="0" smtClean="0"/>
              <a:t>earning Outcomes (</a:t>
            </a:r>
            <a:r>
              <a:rPr lang="en-US" sz="3200" dirty="0"/>
              <a:t>SLOs)</a:t>
            </a:r>
          </a:p>
          <a:p>
            <a:r>
              <a:rPr lang="en-US" sz="3200" dirty="0"/>
              <a:t>SLOs and </a:t>
            </a:r>
            <a:r>
              <a:rPr lang="en-US" sz="3200" dirty="0" smtClean="0"/>
              <a:t>Benchmarks </a:t>
            </a:r>
            <a:r>
              <a:rPr lang="en-US" sz="3200" dirty="0"/>
              <a:t>achievement outcomes.</a:t>
            </a:r>
          </a:p>
          <a:p>
            <a:r>
              <a:rPr lang="en-US" sz="3200" dirty="0"/>
              <a:t>Contents translated into grade wise courses.</a:t>
            </a:r>
          </a:p>
          <a:p>
            <a:r>
              <a:rPr lang="en-US" sz="3200" dirty="0"/>
              <a:t>Units and SLOs determined.</a:t>
            </a:r>
          </a:p>
          <a:p>
            <a:pPr marL="0" indent="0">
              <a:buNone/>
            </a:pPr>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22</a:t>
            </a:fld>
            <a:endParaRPr lang="en-US"/>
          </a:p>
        </p:txBody>
      </p:sp>
    </p:spTree>
    <p:extLst>
      <p:ext uri="{BB962C8B-B14F-4D97-AF65-F5344CB8AC3E}">
        <p14:creationId xmlns:p14="http://schemas.microsoft.com/office/powerpoint/2010/main" val="379286739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2FD2A4-0348-4DDD-8947-E4BC11C3B9D1}"/>
              </a:ext>
            </a:extLst>
          </p:cNvPr>
          <p:cNvSpPr>
            <a:spLocks noGrp="1"/>
          </p:cNvSpPr>
          <p:nvPr>
            <p:ph type="title"/>
          </p:nvPr>
        </p:nvSpPr>
        <p:spPr/>
        <p:txBody>
          <a:bodyPr/>
          <a:lstStyle/>
          <a:p>
            <a:pPr algn="ctr"/>
            <a:r>
              <a:rPr lang="en-US" b="1" dirty="0">
                <a:latin typeface="Times New Roman" panose="02020603050405020304" pitchFamily="18" charset="0"/>
                <a:cs typeface="Times New Roman" panose="02020603050405020304" pitchFamily="18" charset="0"/>
              </a:rPr>
              <a:t>SOME MODELS/TYPES </a:t>
            </a:r>
            <a:r>
              <a:rPr lang="en-US" b="1" dirty="0" smtClean="0">
                <a:latin typeface="Times New Roman" panose="02020603050405020304" pitchFamily="18" charset="0"/>
                <a:cs typeface="Times New Roman" panose="02020603050405020304" pitchFamily="18" charset="0"/>
              </a:rPr>
              <a:t>USED</a:t>
            </a:r>
            <a:endParaRPr lang="en-US"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1E452A0-F39C-47DE-8028-1B7490FB94CF}"/>
              </a:ext>
            </a:extLst>
          </p:cNvPr>
          <p:cNvSpPr>
            <a:spLocks noGrp="1"/>
          </p:cNvSpPr>
          <p:nvPr>
            <p:ph idx="1"/>
          </p:nvPr>
        </p:nvSpPr>
        <p:spPr>
          <a:xfrm>
            <a:off x="368491" y="1825625"/>
            <a:ext cx="11586948" cy="4351338"/>
          </a:xfrm>
        </p:spPr>
        <p:txBody>
          <a:bodyPr>
            <a:normAutofit fontScale="92500" lnSpcReduction="20000"/>
          </a:bodyPr>
          <a:lstStyle/>
          <a:p>
            <a:pPr marL="0" indent="0">
              <a:buNone/>
            </a:pPr>
            <a:r>
              <a:rPr lang="en-US" b="1" dirty="0" smtClean="0"/>
              <a:t>  MODELS/TYPES</a:t>
            </a:r>
            <a:r>
              <a:rPr lang="en-US" dirty="0" smtClean="0"/>
              <a:t>                            </a:t>
            </a:r>
            <a:r>
              <a:rPr lang="en-US" dirty="0"/>
              <a:t>EXAMPLES.</a:t>
            </a:r>
          </a:p>
          <a:p>
            <a:pPr marL="514350" indent="-514350">
              <a:buFont typeface="+mj-lt"/>
              <a:buAutoNum type="arabicPeriod"/>
            </a:pPr>
            <a:r>
              <a:rPr lang="en-US" sz="3000" dirty="0"/>
              <a:t>Classic/prescriptive          </a:t>
            </a:r>
            <a:r>
              <a:rPr lang="en-US" sz="3000" dirty="0" smtClean="0"/>
              <a:t>       in </a:t>
            </a:r>
            <a:r>
              <a:rPr lang="en-US" sz="3000" dirty="0"/>
              <a:t>First curriculum reform(1967)</a:t>
            </a:r>
          </a:p>
          <a:p>
            <a:pPr marL="0" indent="0">
              <a:buNone/>
            </a:pPr>
            <a:r>
              <a:rPr lang="en-US" sz="3000" dirty="0" smtClean="0"/>
              <a:t>       (</a:t>
            </a:r>
            <a:r>
              <a:rPr lang="en-US" sz="3000" dirty="0"/>
              <a:t>Tyler model)                     </a:t>
            </a:r>
            <a:r>
              <a:rPr lang="en-US" sz="3000" dirty="0" smtClean="0"/>
              <a:t>       Cascade approach</a:t>
            </a:r>
            <a:endParaRPr lang="en-US" sz="3000" dirty="0"/>
          </a:p>
          <a:p>
            <a:pPr marL="0" indent="0">
              <a:buNone/>
            </a:pPr>
            <a:r>
              <a:rPr lang="en-US" sz="3000" dirty="0" smtClean="0"/>
              <a:t>2.   Interactive </a:t>
            </a:r>
            <a:r>
              <a:rPr lang="en-US" sz="3000" dirty="0"/>
              <a:t>( </a:t>
            </a:r>
            <a:r>
              <a:rPr lang="en-US" sz="3000" dirty="0" smtClean="0"/>
              <a:t>Taba </a:t>
            </a:r>
            <a:r>
              <a:rPr lang="en-US" sz="3000" dirty="0"/>
              <a:t>M</a:t>
            </a:r>
            <a:r>
              <a:rPr lang="en-US" sz="3000" dirty="0" smtClean="0"/>
              <a:t>odel</a:t>
            </a:r>
            <a:r>
              <a:rPr lang="en-US" sz="3000" dirty="0"/>
              <a:t>)     </a:t>
            </a:r>
            <a:r>
              <a:rPr lang="en-US" sz="3000" dirty="0" smtClean="0"/>
              <a:t> in </a:t>
            </a:r>
            <a:r>
              <a:rPr lang="en-US" sz="3000" dirty="0"/>
              <a:t>science curriculum(1972)</a:t>
            </a:r>
          </a:p>
          <a:p>
            <a:pPr marL="0" indent="0">
              <a:buNone/>
            </a:pPr>
            <a:r>
              <a:rPr lang="en-US" sz="3000" dirty="0"/>
              <a:t>                                                    </a:t>
            </a:r>
            <a:r>
              <a:rPr lang="en-US" sz="3000" dirty="0" smtClean="0"/>
              <a:t>     Spiral </a:t>
            </a:r>
            <a:r>
              <a:rPr lang="en-US" sz="3000" dirty="0"/>
              <a:t>approach.</a:t>
            </a:r>
          </a:p>
          <a:p>
            <a:pPr marL="0" indent="0">
              <a:buNone/>
            </a:pPr>
            <a:r>
              <a:rPr lang="en-US" sz="3000" dirty="0" smtClean="0"/>
              <a:t>3. Wheeler’s </a:t>
            </a:r>
            <a:r>
              <a:rPr lang="en-US" sz="3000" dirty="0"/>
              <a:t>cyclic M</a:t>
            </a:r>
            <a:r>
              <a:rPr lang="en-US" sz="3000" dirty="0" smtClean="0"/>
              <a:t>odel           in </a:t>
            </a:r>
            <a:r>
              <a:rPr lang="en-US" sz="3000" dirty="0"/>
              <a:t>M</a:t>
            </a:r>
            <a:r>
              <a:rPr lang="en-US" sz="3000" dirty="0" smtClean="0"/>
              <a:t>iddle </a:t>
            </a:r>
            <a:r>
              <a:rPr lang="en-US" sz="3000" dirty="0"/>
              <a:t>school P</a:t>
            </a:r>
            <a:r>
              <a:rPr lang="en-US" sz="3000" dirty="0" smtClean="0"/>
              <a:t>roject (</a:t>
            </a:r>
            <a:r>
              <a:rPr lang="en-US" sz="3000" dirty="0"/>
              <a:t>6-8)(</a:t>
            </a:r>
            <a:r>
              <a:rPr lang="en-US" sz="3000" dirty="0" smtClean="0"/>
              <a:t>English language</a:t>
            </a:r>
            <a:endParaRPr lang="en-US" sz="3000" dirty="0"/>
          </a:p>
          <a:p>
            <a:pPr marL="0" indent="0">
              <a:buNone/>
            </a:pPr>
            <a:r>
              <a:rPr lang="en-US" sz="3000" dirty="0" smtClean="0"/>
              <a:t>situational analysis,              </a:t>
            </a:r>
            <a:r>
              <a:rPr lang="en-US" sz="3000" dirty="0"/>
              <a:t> </a:t>
            </a:r>
            <a:r>
              <a:rPr lang="en-US" sz="3000" dirty="0" smtClean="0"/>
              <a:t>       Science, Math, Social </a:t>
            </a:r>
            <a:r>
              <a:rPr lang="en-US" sz="3000" dirty="0"/>
              <a:t>studies &amp; </a:t>
            </a:r>
            <a:r>
              <a:rPr lang="en-US" sz="3000" dirty="0" smtClean="0"/>
              <a:t>Skill </a:t>
            </a:r>
            <a:r>
              <a:rPr lang="en-US" sz="3000" dirty="0"/>
              <a:t>development)</a:t>
            </a:r>
          </a:p>
          <a:p>
            <a:pPr marL="0" indent="0">
              <a:buNone/>
            </a:pPr>
            <a:r>
              <a:rPr lang="en-US" sz="3000" dirty="0" smtClean="0"/>
              <a:t>Identifying aims and </a:t>
            </a:r>
          </a:p>
          <a:p>
            <a:pPr marL="0" indent="0">
              <a:buNone/>
            </a:pPr>
            <a:r>
              <a:rPr lang="en-US" sz="3000" dirty="0" smtClean="0"/>
              <a:t>Objectives, content selection</a:t>
            </a:r>
            <a:endParaRPr lang="en-US" sz="3000" dirty="0"/>
          </a:p>
        </p:txBody>
      </p:sp>
      <p:sp>
        <p:nvSpPr>
          <p:cNvPr id="4" name="Slide Number Placeholder 3"/>
          <p:cNvSpPr>
            <a:spLocks noGrp="1"/>
          </p:cNvSpPr>
          <p:nvPr>
            <p:ph type="sldNum" sz="quarter" idx="12"/>
          </p:nvPr>
        </p:nvSpPr>
        <p:spPr/>
        <p:txBody>
          <a:bodyPr/>
          <a:lstStyle/>
          <a:p>
            <a:fld id="{6A79C6C2-D2A4-496C-9935-D1A56A174D5F}" type="slidenum">
              <a:rPr lang="en-US" smtClean="0"/>
              <a:t>23</a:t>
            </a:fld>
            <a:endParaRPr lang="en-US"/>
          </a:p>
        </p:txBody>
      </p:sp>
    </p:spTree>
    <p:extLst>
      <p:ext uri="{BB962C8B-B14F-4D97-AF65-F5344CB8AC3E}">
        <p14:creationId xmlns:p14="http://schemas.microsoft.com/office/powerpoint/2010/main" val="132162806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70DF8CB-B372-4E46-B4CB-334B6D2505D9}"/>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24D1D77C-2804-4925-9147-4A3FF5E4F500}"/>
              </a:ext>
            </a:extLst>
          </p:cNvPr>
          <p:cNvSpPr>
            <a:spLocks noGrp="1"/>
          </p:cNvSpPr>
          <p:nvPr>
            <p:ph idx="1"/>
          </p:nvPr>
        </p:nvSpPr>
        <p:spPr>
          <a:xfrm>
            <a:off x="838199" y="1825625"/>
            <a:ext cx="10748749" cy="4351338"/>
          </a:xfrm>
        </p:spPr>
        <p:txBody>
          <a:bodyPr>
            <a:normAutofit/>
          </a:bodyPr>
          <a:lstStyle/>
          <a:p>
            <a:pPr marL="0" indent="0">
              <a:buNone/>
            </a:pPr>
            <a:r>
              <a:rPr lang="en-US" dirty="0" smtClean="0"/>
              <a:t>4. Process </a:t>
            </a:r>
            <a:r>
              <a:rPr lang="en-US" dirty="0"/>
              <a:t>model                                       </a:t>
            </a:r>
            <a:r>
              <a:rPr lang="en-US" dirty="0" smtClean="0"/>
              <a:t>used </a:t>
            </a:r>
            <a:r>
              <a:rPr lang="en-US" dirty="0"/>
              <a:t>in social &amp; Islamic studies,</a:t>
            </a:r>
          </a:p>
          <a:p>
            <a:pPr marL="0" indent="0">
              <a:buNone/>
            </a:pPr>
            <a:r>
              <a:rPr lang="en-US" dirty="0"/>
              <a:t>(Focus on essential principles &amp;              L</a:t>
            </a:r>
            <a:r>
              <a:rPr lang="en-US" dirty="0" smtClean="0"/>
              <a:t>anguages </a:t>
            </a:r>
            <a:r>
              <a:rPr lang="en-US" dirty="0"/>
              <a:t>and </a:t>
            </a:r>
            <a:r>
              <a:rPr lang="en-US" dirty="0" smtClean="0"/>
              <a:t>other descriptive </a:t>
            </a:r>
            <a:endParaRPr lang="en-US" dirty="0"/>
          </a:p>
          <a:p>
            <a:pPr marL="0" indent="0">
              <a:buNone/>
            </a:pPr>
            <a:r>
              <a:rPr lang="en-US" dirty="0"/>
              <a:t>Features, critical scrutiny of concepts     courses.</a:t>
            </a:r>
          </a:p>
          <a:p>
            <a:pPr marL="0" indent="0">
              <a:buNone/>
            </a:pPr>
            <a:r>
              <a:rPr lang="en-US" dirty="0"/>
              <a:t>&amp; contents, grounded in practice, visible </a:t>
            </a:r>
          </a:p>
          <a:p>
            <a:pPr marL="0" indent="0">
              <a:buNone/>
            </a:pPr>
            <a:r>
              <a:rPr lang="en-US" dirty="0"/>
              <a:t>To teachers and community, increasing </a:t>
            </a:r>
          </a:p>
          <a:p>
            <a:pPr marL="0" indent="0">
              <a:buNone/>
            </a:pPr>
            <a:r>
              <a:rPr lang="en-US" dirty="0"/>
              <a:t>Level of specification)</a:t>
            </a:r>
          </a:p>
        </p:txBody>
      </p:sp>
      <p:sp>
        <p:nvSpPr>
          <p:cNvPr id="4" name="Slide Number Placeholder 3"/>
          <p:cNvSpPr>
            <a:spLocks noGrp="1"/>
          </p:cNvSpPr>
          <p:nvPr>
            <p:ph type="sldNum" sz="quarter" idx="12"/>
          </p:nvPr>
        </p:nvSpPr>
        <p:spPr/>
        <p:txBody>
          <a:bodyPr/>
          <a:lstStyle/>
          <a:p>
            <a:fld id="{6A79C6C2-D2A4-496C-9935-D1A56A174D5F}" type="slidenum">
              <a:rPr lang="en-US" smtClean="0"/>
              <a:t>24</a:t>
            </a:fld>
            <a:endParaRPr lang="en-US"/>
          </a:p>
        </p:txBody>
      </p:sp>
    </p:spTree>
    <p:extLst>
      <p:ext uri="{BB962C8B-B14F-4D97-AF65-F5344CB8AC3E}">
        <p14:creationId xmlns:p14="http://schemas.microsoft.com/office/powerpoint/2010/main" val="136001501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D9823C9-2321-4564-B726-C471A76A77D9}"/>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108780D1-40FF-4C3C-B9AF-2545AB37DDC5}"/>
              </a:ext>
            </a:extLst>
          </p:cNvPr>
          <p:cNvSpPr>
            <a:spLocks noGrp="1"/>
          </p:cNvSpPr>
          <p:nvPr>
            <p:ph idx="1"/>
          </p:nvPr>
        </p:nvSpPr>
        <p:spPr>
          <a:xfrm>
            <a:off x="838200" y="1825625"/>
            <a:ext cx="11021704" cy="4351338"/>
          </a:xfrm>
        </p:spPr>
        <p:txBody>
          <a:bodyPr>
            <a:normAutofit fontScale="92500" lnSpcReduction="20000"/>
          </a:bodyPr>
          <a:lstStyle/>
          <a:p>
            <a:pPr marL="0" indent="0">
              <a:buNone/>
            </a:pPr>
            <a:r>
              <a:rPr lang="en-US" dirty="0" smtClean="0"/>
              <a:t>5. </a:t>
            </a:r>
            <a:r>
              <a:rPr lang="en-US" sz="3200" dirty="0" smtClean="0"/>
              <a:t>Constructivist </a:t>
            </a:r>
            <a:r>
              <a:rPr lang="en-US" sz="3200" dirty="0"/>
              <a:t>approach.               Applied in current curriculum change</a:t>
            </a:r>
          </a:p>
          <a:p>
            <a:pPr marL="0" indent="0">
              <a:buNone/>
            </a:pPr>
            <a:r>
              <a:rPr lang="en-US" sz="3200" dirty="0"/>
              <a:t>                                                              (2006)</a:t>
            </a:r>
          </a:p>
          <a:p>
            <a:pPr marL="0" indent="0">
              <a:buNone/>
            </a:pPr>
            <a:r>
              <a:rPr lang="en-US" sz="3200" dirty="0"/>
              <a:t>                                                             </a:t>
            </a:r>
            <a:r>
              <a:rPr lang="en-US" sz="3200" dirty="0" smtClean="0"/>
              <a:t>Demands </a:t>
            </a:r>
            <a:r>
              <a:rPr lang="en-US" sz="3200" dirty="0"/>
              <a:t>new ways of curriculum </a:t>
            </a:r>
          </a:p>
          <a:p>
            <a:pPr marL="0" indent="0">
              <a:buNone/>
            </a:pPr>
            <a:r>
              <a:rPr lang="en-US" sz="3200" dirty="0"/>
              <a:t>                                                               delivery.</a:t>
            </a:r>
          </a:p>
          <a:p>
            <a:pPr marL="0" indent="0">
              <a:buNone/>
            </a:pPr>
            <a:r>
              <a:rPr lang="en-US" sz="3200" dirty="0"/>
              <a:t>                                                              </a:t>
            </a:r>
            <a:r>
              <a:rPr lang="en-US" sz="3200" dirty="0" smtClean="0"/>
              <a:t>Expects </a:t>
            </a:r>
            <a:r>
              <a:rPr lang="en-US" sz="3200" dirty="0"/>
              <a:t>Metacognitive teacher, </a:t>
            </a:r>
            <a:r>
              <a:rPr lang="en-US" sz="3200" dirty="0" smtClean="0"/>
              <a:t>using</a:t>
            </a:r>
            <a:endParaRPr lang="en-US" sz="3200" dirty="0"/>
          </a:p>
          <a:p>
            <a:pPr marL="0" indent="0">
              <a:buNone/>
            </a:pPr>
            <a:r>
              <a:rPr lang="en-US" sz="3200" dirty="0"/>
              <a:t>                                                               </a:t>
            </a:r>
            <a:r>
              <a:rPr lang="en-US" sz="3200" dirty="0" smtClean="0"/>
              <a:t>multiple </a:t>
            </a:r>
            <a:r>
              <a:rPr lang="en-US" sz="3200" dirty="0"/>
              <a:t>methods of teaching(problem</a:t>
            </a:r>
          </a:p>
          <a:p>
            <a:pPr marL="0" indent="0">
              <a:buNone/>
            </a:pPr>
            <a:r>
              <a:rPr lang="en-US" sz="3200" dirty="0"/>
              <a:t>                                                               solving</a:t>
            </a:r>
            <a:r>
              <a:rPr lang="en-US" sz="3200" dirty="0" smtClean="0"/>
              <a:t>, projects, Portfolios</a:t>
            </a:r>
            <a:r>
              <a:rPr lang="en-US" sz="3200" dirty="0"/>
              <a:t>…)</a:t>
            </a:r>
          </a:p>
        </p:txBody>
      </p:sp>
      <p:sp>
        <p:nvSpPr>
          <p:cNvPr id="4" name="Slide Number Placeholder 3"/>
          <p:cNvSpPr>
            <a:spLocks noGrp="1"/>
          </p:cNvSpPr>
          <p:nvPr>
            <p:ph type="sldNum" sz="quarter" idx="12"/>
          </p:nvPr>
        </p:nvSpPr>
        <p:spPr/>
        <p:txBody>
          <a:bodyPr/>
          <a:lstStyle/>
          <a:p>
            <a:fld id="{6A79C6C2-D2A4-496C-9935-D1A56A174D5F}" type="slidenum">
              <a:rPr lang="en-US" smtClean="0"/>
              <a:t>25</a:t>
            </a:fld>
            <a:endParaRPr lang="en-US"/>
          </a:p>
        </p:txBody>
      </p:sp>
    </p:spTree>
    <p:extLst>
      <p:ext uri="{BB962C8B-B14F-4D97-AF65-F5344CB8AC3E}">
        <p14:creationId xmlns:p14="http://schemas.microsoft.com/office/powerpoint/2010/main" val="31960136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9BAD937-5BB2-43A6-A7B9-709914DE134D}"/>
              </a:ext>
            </a:extLst>
          </p:cNvPr>
          <p:cNvSpPr>
            <a:spLocks noGrp="1"/>
          </p:cNvSpPr>
          <p:nvPr>
            <p:ph type="title"/>
          </p:nvPr>
        </p:nvSpPr>
        <p:spPr/>
        <p:txBody>
          <a:bodyPr/>
          <a:lstStyle/>
          <a:p>
            <a:pPr algn="ctr"/>
            <a:r>
              <a:rPr lang="en-US" b="1" dirty="0"/>
              <a:t>CURRICULUM </a:t>
            </a:r>
            <a:r>
              <a:rPr lang="en-US" b="1" dirty="0" smtClean="0"/>
              <a:t>INNOVATIONS/PROJECTS</a:t>
            </a:r>
            <a:endParaRPr lang="en-US" b="1" dirty="0"/>
          </a:p>
        </p:txBody>
      </p:sp>
      <p:sp>
        <p:nvSpPr>
          <p:cNvPr id="3" name="Content Placeholder 2">
            <a:extLst>
              <a:ext uri="{FF2B5EF4-FFF2-40B4-BE49-F238E27FC236}">
                <a16:creationId xmlns="" xmlns:a16="http://schemas.microsoft.com/office/drawing/2014/main" id="{FE9E8440-99E1-490D-A819-73EA662CF03E}"/>
              </a:ext>
            </a:extLst>
          </p:cNvPr>
          <p:cNvSpPr>
            <a:spLocks noGrp="1"/>
          </p:cNvSpPr>
          <p:nvPr>
            <p:ph idx="1"/>
          </p:nvPr>
        </p:nvSpPr>
        <p:spPr>
          <a:xfrm>
            <a:off x="477674" y="1825625"/>
            <a:ext cx="11423176" cy="4351338"/>
          </a:xfrm>
        </p:spPr>
        <p:txBody>
          <a:bodyPr>
            <a:normAutofit fontScale="92500" lnSpcReduction="10000"/>
          </a:bodyPr>
          <a:lstStyle/>
          <a:p>
            <a:pPr marL="514350" indent="-514350">
              <a:buFont typeface="+mj-lt"/>
              <a:buAutoNum type="arabicPeriod"/>
            </a:pPr>
            <a:r>
              <a:rPr lang="en-US" sz="3200" dirty="0"/>
              <a:t>Integrated curriculum/textbooks.(classes 1-3)</a:t>
            </a:r>
          </a:p>
          <a:p>
            <a:pPr marL="514350" indent="-514350">
              <a:buFont typeface="+mj-lt"/>
              <a:buAutoNum type="arabicPeriod"/>
            </a:pPr>
            <a:r>
              <a:rPr lang="en-US" sz="3200" dirty="0"/>
              <a:t>Skill development.                 (classes 6-8)</a:t>
            </a:r>
          </a:p>
          <a:p>
            <a:pPr marL="0" indent="0">
              <a:buNone/>
            </a:pPr>
            <a:r>
              <a:rPr lang="en-US" sz="3200" dirty="0"/>
              <a:t>       </a:t>
            </a:r>
            <a:r>
              <a:rPr lang="en-US" sz="3200" dirty="0" smtClean="0"/>
              <a:t>(Agro-tech</a:t>
            </a:r>
            <a:r>
              <a:rPr lang="en-US" sz="3200" dirty="0"/>
              <a:t>)</a:t>
            </a:r>
          </a:p>
          <a:p>
            <a:pPr marL="0" indent="0">
              <a:buNone/>
            </a:pPr>
            <a:r>
              <a:rPr lang="en-US" sz="3200" dirty="0"/>
              <a:t>3. Science E</a:t>
            </a:r>
            <a:r>
              <a:rPr lang="en-US" sz="3200" dirty="0" smtClean="0"/>
              <a:t>ducation </a:t>
            </a:r>
            <a:r>
              <a:rPr lang="en-US" sz="3200" dirty="0"/>
              <a:t>P</a:t>
            </a:r>
            <a:r>
              <a:rPr lang="en-US" sz="3200" dirty="0" smtClean="0"/>
              <a:t>rojects</a:t>
            </a:r>
            <a:r>
              <a:rPr lang="en-US" sz="3200" dirty="0"/>
              <a:t>.    Phase 1(6-8)phase 2(9-10)</a:t>
            </a:r>
          </a:p>
          <a:p>
            <a:pPr marL="4625975" indent="-4625975">
              <a:buNone/>
            </a:pPr>
            <a:r>
              <a:rPr lang="en-US" sz="3200" dirty="0" smtClean="0"/>
              <a:t>4.Pak-Bristol </a:t>
            </a:r>
            <a:r>
              <a:rPr lang="en-US" sz="3200" dirty="0"/>
              <a:t>University  </a:t>
            </a:r>
            <a:r>
              <a:rPr lang="en-US" sz="3200" dirty="0" smtClean="0"/>
              <a:t>              Professional </a:t>
            </a:r>
            <a:r>
              <a:rPr lang="en-US" sz="3200" dirty="0"/>
              <a:t>Development of  Curriculum  Planners </a:t>
            </a:r>
            <a:endParaRPr lang="en-US" sz="3200" dirty="0" smtClean="0"/>
          </a:p>
          <a:p>
            <a:pPr marL="0" indent="0">
              <a:buNone/>
            </a:pPr>
            <a:r>
              <a:rPr lang="en-US" sz="3200" dirty="0" smtClean="0"/>
              <a:t>                                                         curriculum development </a:t>
            </a:r>
            <a:r>
              <a:rPr lang="en-US" sz="3200" dirty="0"/>
              <a:t>project</a:t>
            </a:r>
          </a:p>
          <a:p>
            <a:pPr marL="0" indent="0">
              <a:buNone/>
            </a:pPr>
            <a:endParaRPr lang="en-US" dirty="0" smtClean="0"/>
          </a:p>
          <a:p>
            <a:pPr marL="0" indent="0">
              <a:buNone/>
            </a:pPr>
            <a:r>
              <a:rPr lang="en-US" dirty="0" smtClean="0"/>
              <a:t>    </a:t>
            </a:r>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26</a:t>
            </a:fld>
            <a:endParaRPr lang="en-US"/>
          </a:p>
        </p:txBody>
      </p:sp>
    </p:spTree>
    <p:extLst>
      <p:ext uri="{BB962C8B-B14F-4D97-AF65-F5344CB8AC3E}">
        <p14:creationId xmlns:p14="http://schemas.microsoft.com/office/powerpoint/2010/main" val="11046467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65F2BB1-A866-41CA-943E-7B2890FA61AC}"/>
              </a:ext>
            </a:extLst>
          </p:cNvPr>
          <p:cNvSpPr>
            <a:spLocks noGrp="1"/>
          </p:cNvSpPr>
          <p:nvPr>
            <p:ph type="title"/>
          </p:nvPr>
        </p:nvSpPr>
        <p:spPr>
          <a:xfrm>
            <a:off x="838200" y="365126"/>
            <a:ext cx="10515600" cy="1081538"/>
          </a:xfrm>
        </p:spPr>
        <p:txBody>
          <a:bodyPr/>
          <a:lstStyle/>
          <a:p>
            <a:pPr algn="ctr"/>
            <a:r>
              <a:rPr lang="en-US" b="1" dirty="0" smtClean="0"/>
              <a:t>PROGRAMS </a:t>
            </a:r>
            <a:r>
              <a:rPr lang="en-US" b="1" dirty="0"/>
              <a:t>OF 2009 EDUCATION </a:t>
            </a:r>
            <a:r>
              <a:rPr lang="en-US" b="1" dirty="0" smtClean="0"/>
              <a:t>POLICY</a:t>
            </a:r>
            <a:endParaRPr lang="en-US" b="1" dirty="0"/>
          </a:p>
        </p:txBody>
      </p:sp>
      <p:sp>
        <p:nvSpPr>
          <p:cNvPr id="3" name="Content Placeholder 2">
            <a:extLst>
              <a:ext uri="{FF2B5EF4-FFF2-40B4-BE49-F238E27FC236}">
                <a16:creationId xmlns="" xmlns:a16="http://schemas.microsoft.com/office/drawing/2014/main" id="{93129B0E-F7FD-4339-8449-623D04B4D7F7}"/>
              </a:ext>
            </a:extLst>
          </p:cNvPr>
          <p:cNvSpPr>
            <a:spLocks noGrp="1"/>
          </p:cNvSpPr>
          <p:nvPr>
            <p:ph idx="1"/>
          </p:nvPr>
        </p:nvSpPr>
        <p:spPr>
          <a:xfrm>
            <a:off x="423081" y="1678676"/>
            <a:ext cx="11382232" cy="4817658"/>
          </a:xfrm>
        </p:spPr>
        <p:txBody>
          <a:bodyPr/>
          <a:lstStyle/>
          <a:p>
            <a:r>
              <a:rPr lang="en-US" dirty="0"/>
              <a:t>Reflection on social issues.</a:t>
            </a:r>
          </a:p>
          <a:p>
            <a:r>
              <a:rPr lang="en-US" dirty="0"/>
              <a:t>Developing capacity for self directed learning</a:t>
            </a:r>
            <a:r>
              <a:rPr lang="en-US" dirty="0" smtClean="0"/>
              <a:t>, spirit </a:t>
            </a:r>
            <a:r>
              <a:rPr lang="en-US" dirty="0"/>
              <a:t>of </a:t>
            </a:r>
            <a:r>
              <a:rPr lang="en-US" dirty="0" smtClean="0"/>
              <a:t>inquiry, critical </a:t>
            </a:r>
            <a:r>
              <a:rPr lang="en-US" dirty="0"/>
              <a:t>thinking</a:t>
            </a:r>
            <a:r>
              <a:rPr lang="en-US" dirty="0" smtClean="0"/>
              <a:t>, problem </a:t>
            </a:r>
            <a:r>
              <a:rPr lang="en-US" dirty="0"/>
              <a:t>solving</a:t>
            </a:r>
            <a:r>
              <a:rPr lang="en-US" dirty="0" smtClean="0"/>
              <a:t>, team </a:t>
            </a:r>
            <a:r>
              <a:rPr lang="en-US" dirty="0"/>
              <a:t>work.</a:t>
            </a:r>
          </a:p>
          <a:p>
            <a:r>
              <a:rPr lang="en-US" dirty="0"/>
              <a:t>Standardization of curriculum.</a:t>
            </a:r>
          </a:p>
          <a:p>
            <a:r>
              <a:rPr lang="en-US" dirty="0"/>
              <a:t>Involvement of P</a:t>
            </a:r>
            <a:r>
              <a:rPr lang="en-US" dirty="0" smtClean="0"/>
              <a:t>rofessional </a:t>
            </a:r>
            <a:r>
              <a:rPr lang="en-US" dirty="0"/>
              <a:t>councils, </a:t>
            </a:r>
            <a:r>
              <a:rPr lang="en-US" dirty="0" smtClean="0"/>
              <a:t>Professional </a:t>
            </a:r>
            <a:r>
              <a:rPr lang="en-US" dirty="0"/>
              <a:t>groups.</a:t>
            </a:r>
          </a:p>
          <a:p>
            <a:r>
              <a:rPr lang="en-US" dirty="0"/>
              <a:t>Promoting use of </a:t>
            </a:r>
            <a:r>
              <a:rPr lang="en-US" dirty="0" smtClean="0"/>
              <a:t>ICT’s</a:t>
            </a:r>
            <a:endParaRPr lang="en-US" dirty="0"/>
          </a:p>
          <a:p>
            <a:r>
              <a:rPr lang="en-US" dirty="0"/>
              <a:t>Ongoing feedback &amp; evaluation mechanism.</a:t>
            </a:r>
          </a:p>
          <a:p>
            <a:pPr marL="0" indent="0">
              <a:buNone/>
            </a:pPr>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27</a:t>
            </a:fld>
            <a:endParaRPr lang="en-US"/>
          </a:p>
        </p:txBody>
      </p:sp>
    </p:spTree>
    <p:extLst>
      <p:ext uri="{BB962C8B-B14F-4D97-AF65-F5344CB8AC3E}">
        <p14:creationId xmlns:p14="http://schemas.microsoft.com/office/powerpoint/2010/main" val="28658792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D6A66A5-2F48-4FF2-8B0A-59A4494218E4}"/>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DC4A321C-3879-4D9D-9CFC-7C455DEBE556}"/>
              </a:ext>
            </a:extLst>
          </p:cNvPr>
          <p:cNvSpPr>
            <a:spLocks noGrp="1"/>
          </p:cNvSpPr>
          <p:nvPr>
            <p:ph idx="1"/>
          </p:nvPr>
        </p:nvSpPr>
        <p:spPr>
          <a:xfrm>
            <a:off x="559558" y="1624084"/>
            <a:ext cx="11000096" cy="4872250"/>
          </a:xfrm>
        </p:spPr>
        <p:txBody>
          <a:bodyPr/>
          <a:lstStyle/>
          <a:p>
            <a:pPr>
              <a:lnSpc>
                <a:spcPct val="100000"/>
              </a:lnSpc>
            </a:pPr>
            <a:r>
              <a:rPr lang="en-US" dirty="0"/>
              <a:t>With the emergence of 18</a:t>
            </a:r>
            <a:r>
              <a:rPr lang="en-US" baseline="30000" dirty="0"/>
              <a:t>th</a:t>
            </a:r>
            <a:r>
              <a:rPr lang="en-US" dirty="0"/>
              <a:t> </a:t>
            </a:r>
            <a:r>
              <a:rPr lang="en-US" dirty="0" smtClean="0"/>
              <a:t>Constitutional </a:t>
            </a:r>
            <a:r>
              <a:rPr lang="en-US" dirty="0"/>
              <a:t>A</a:t>
            </a:r>
            <a:r>
              <a:rPr lang="en-US" dirty="0" smtClean="0"/>
              <a:t>mendments</a:t>
            </a:r>
            <a:r>
              <a:rPr lang="en-US" dirty="0"/>
              <a:t>, National curriculum body </a:t>
            </a:r>
            <a:r>
              <a:rPr lang="en-US" dirty="0" smtClean="0"/>
              <a:t>exists </a:t>
            </a:r>
            <a:r>
              <a:rPr lang="en-US" dirty="0"/>
              <a:t>no more</a:t>
            </a:r>
            <a:r>
              <a:rPr lang="en-US" dirty="0" smtClean="0"/>
              <a:t>. </a:t>
            </a:r>
          </a:p>
          <a:p>
            <a:pPr>
              <a:lnSpc>
                <a:spcPct val="100000"/>
              </a:lnSpc>
            </a:pPr>
            <a:r>
              <a:rPr lang="en-US" dirty="0"/>
              <a:t>P</a:t>
            </a:r>
            <a:r>
              <a:rPr lang="en-US" dirty="0" smtClean="0"/>
              <a:t>rovincial </a:t>
            </a:r>
            <a:r>
              <a:rPr lang="en-US" dirty="0"/>
              <a:t>curriculum centers empowered </a:t>
            </a:r>
            <a:r>
              <a:rPr lang="en-US" dirty="0" smtClean="0"/>
              <a:t>to design, implement </a:t>
            </a:r>
            <a:r>
              <a:rPr lang="en-US" dirty="0"/>
              <a:t>&amp; evaluate their </a:t>
            </a:r>
            <a:r>
              <a:rPr lang="en-US" dirty="0" smtClean="0"/>
              <a:t>initiatives</a:t>
            </a:r>
            <a:endParaRPr lang="en-US" dirty="0"/>
          </a:p>
          <a:p>
            <a:pPr>
              <a:lnSpc>
                <a:spcPct val="100000"/>
              </a:lnSpc>
            </a:pPr>
            <a:r>
              <a:rPr lang="en-US" dirty="0"/>
              <a:t>Recently</a:t>
            </a:r>
            <a:r>
              <a:rPr lang="en-US" dirty="0" smtClean="0"/>
              <a:t>, National </a:t>
            </a:r>
            <a:r>
              <a:rPr lang="en-US" dirty="0"/>
              <a:t>C</a:t>
            </a:r>
            <a:r>
              <a:rPr lang="en-US" dirty="0" smtClean="0"/>
              <a:t>urriculum </a:t>
            </a:r>
            <a:r>
              <a:rPr lang="en-US" dirty="0"/>
              <a:t>C</a:t>
            </a:r>
            <a:r>
              <a:rPr lang="en-US" dirty="0" smtClean="0"/>
              <a:t>ouncil has emerged </a:t>
            </a:r>
            <a:r>
              <a:rPr lang="en-US" dirty="0"/>
              <a:t>to </a:t>
            </a:r>
            <a:r>
              <a:rPr lang="en-US" dirty="0" smtClean="0"/>
              <a:t>initiate </a:t>
            </a:r>
            <a:r>
              <a:rPr lang="en-US" dirty="0"/>
              <a:t>a new role, </a:t>
            </a:r>
            <a:r>
              <a:rPr lang="en-US" dirty="0" smtClean="0"/>
              <a:t>through </a:t>
            </a:r>
            <a:r>
              <a:rPr lang="en-US" dirty="0"/>
              <a:t>Inter Provincial Education Ministers Forum.</a:t>
            </a:r>
          </a:p>
          <a:p>
            <a:pPr>
              <a:lnSpc>
                <a:spcPct val="100000"/>
              </a:lnSpc>
            </a:pPr>
            <a:r>
              <a:rPr lang="en-US" dirty="0"/>
              <a:t>Academically its role will be limited to </a:t>
            </a:r>
            <a:r>
              <a:rPr lang="en-US" b="1" dirty="0"/>
              <a:t>dissemination </a:t>
            </a:r>
            <a:r>
              <a:rPr lang="en-US" dirty="0"/>
              <a:t>and </a:t>
            </a:r>
            <a:r>
              <a:rPr lang="en-US" b="1" dirty="0"/>
              <a:t>marketing</a:t>
            </a:r>
            <a:r>
              <a:rPr lang="en-US" dirty="0"/>
              <a:t> its </a:t>
            </a:r>
            <a:r>
              <a:rPr lang="en-US" b="1" dirty="0"/>
              <a:t>commodity.</a:t>
            </a:r>
          </a:p>
        </p:txBody>
      </p:sp>
      <p:sp>
        <p:nvSpPr>
          <p:cNvPr id="4" name="Slide Number Placeholder 3"/>
          <p:cNvSpPr>
            <a:spLocks noGrp="1"/>
          </p:cNvSpPr>
          <p:nvPr>
            <p:ph type="sldNum" sz="quarter" idx="12"/>
          </p:nvPr>
        </p:nvSpPr>
        <p:spPr/>
        <p:txBody>
          <a:bodyPr/>
          <a:lstStyle/>
          <a:p>
            <a:fld id="{6A79C6C2-D2A4-496C-9935-D1A56A174D5F}" type="slidenum">
              <a:rPr lang="en-US" smtClean="0"/>
              <a:t>28</a:t>
            </a:fld>
            <a:endParaRPr lang="en-US"/>
          </a:p>
        </p:txBody>
      </p:sp>
    </p:spTree>
    <p:extLst>
      <p:ext uri="{BB962C8B-B14F-4D97-AF65-F5344CB8AC3E}">
        <p14:creationId xmlns:p14="http://schemas.microsoft.com/office/powerpoint/2010/main" val="208236873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EE94B7A-8FF2-4979-84E9-3FCDDE6221CF}"/>
              </a:ext>
            </a:extLst>
          </p:cNvPr>
          <p:cNvSpPr>
            <a:spLocks noGrp="1"/>
          </p:cNvSpPr>
          <p:nvPr>
            <p:ph type="title"/>
          </p:nvPr>
        </p:nvSpPr>
        <p:spPr/>
        <p:txBody>
          <a:bodyPr/>
          <a:lstStyle/>
          <a:p>
            <a:pPr algn="ctr"/>
            <a:r>
              <a:rPr lang="en-US" b="1" dirty="0" smtClean="0"/>
              <a:t>SUMMARY,ISSUES </a:t>
            </a:r>
            <a:r>
              <a:rPr lang="en-US" b="1" dirty="0"/>
              <a:t>AND FUTURE </a:t>
            </a:r>
            <a:r>
              <a:rPr lang="en-US" b="1" dirty="0" smtClean="0"/>
              <a:t>SCENARIO </a:t>
            </a:r>
            <a:r>
              <a:rPr lang="en-US" b="1" dirty="0"/>
              <a:t>OF CURRICULUM </a:t>
            </a:r>
            <a:r>
              <a:rPr lang="en-US" b="1" dirty="0" smtClean="0"/>
              <a:t>DEVELOPMENT</a:t>
            </a:r>
            <a:endParaRPr lang="en-US" b="1" dirty="0"/>
          </a:p>
        </p:txBody>
      </p:sp>
      <p:sp>
        <p:nvSpPr>
          <p:cNvPr id="3" name="Content Placeholder 2">
            <a:extLst>
              <a:ext uri="{FF2B5EF4-FFF2-40B4-BE49-F238E27FC236}">
                <a16:creationId xmlns="" xmlns:a16="http://schemas.microsoft.com/office/drawing/2014/main" id="{96CF07A2-399C-4DFB-B59B-5199581AC7EB}"/>
              </a:ext>
            </a:extLst>
          </p:cNvPr>
          <p:cNvSpPr>
            <a:spLocks noGrp="1"/>
          </p:cNvSpPr>
          <p:nvPr>
            <p:ph idx="1"/>
          </p:nvPr>
        </p:nvSpPr>
        <p:spPr>
          <a:xfrm>
            <a:off x="395785" y="1719618"/>
            <a:ext cx="11368585" cy="4790364"/>
          </a:xfrm>
        </p:spPr>
        <p:txBody>
          <a:bodyPr>
            <a:normAutofit fontScale="92500" lnSpcReduction="10000"/>
          </a:bodyPr>
          <a:lstStyle/>
          <a:p>
            <a:pPr marL="0" indent="0">
              <a:buNone/>
            </a:pPr>
            <a:r>
              <a:rPr lang="en-US" b="1" dirty="0" smtClean="0"/>
              <a:t>SUMMARY</a:t>
            </a:r>
            <a:endParaRPr lang="en-US" b="1" dirty="0"/>
          </a:p>
          <a:p>
            <a:r>
              <a:rPr lang="en-US" dirty="0"/>
              <a:t> </a:t>
            </a:r>
            <a:r>
              <a:rPr lang="en-US" dirty="0" smtClean="0"/>
              <a:t>Up to </a:t>
            </a:r>
            <a:r>
              <a:rPr lang="en-US" dirty="0"/>
              <a:t>18</a:t>
            </a:r>
            <a:r>
              <a:rPr lang="en-US" baseline="30000" dirty="0"/>
              <a:t>th</a:t>
            </a:r>
            <a:r>
              <a:rPr lang="en-US" dirty="0"/>
              <a:t> </a:t>
            </a:r>
            <a:r>
              <a:rPr lang="en-US" dirty="0" smtClean="0"/>
              <a:t>Amendment </a:t>
            </a:r>
            <a:r>
              <a:rPr lang="en-US" dirty="0"/>
              <a:t>of </a:t>
            </a:r>
            <a:r>
              <a:rPr lang="en-US" dirty="0" smtClean="0"/>
              <a:t>Constitution, Federal Curricula </a:t>
            </a:r>
            <a:r>
              <a:rPr lang="en-US" dirty="0"/>
              <a:t>regulated under </a:t>
            </a:r>
            <a:r>
              <a:rPr lang="en-US" dirty="0" smtClean="0"/>
              <a:t>Federal Act </a:t>
            </a:r>
            <a:r>
              <a:rPr lang="en-US" dirty="0"/>
              <a:t>of 1976</a:t>
            </a:r>
            <a:r>
              <a:rPr lang="en-US" dirty="0" smtClean="0"/>
              <a:t>; designing </a:t>
            </a:r>
            <a:r>
              <a:rPr lang="en-US" dirty="0"/>
              <a:t>curricula</a:t>
            </a:r>
            <a:r>
              <a:rPr lang="en-US" dirty="0" smtClean="0"/>
              <a:t>, approval of textbooks </a:t>
            </a:r>
            <a:r>
              <a:rPr lang="en-US" dirty="0"/>
              <a:t>and </a:t>
            </a:r>
            <a:r>
              <a:rPr lang="en-US" dirty="0" smtClean="0"/>
              <a:t>maintenance </a:t>
            </a:r>
            <a:r>
              <a:rPr lang="en-US" dirty="0"/>
              <a:t>of </a:t>
            </a:r>
            <a:r>
              <a:rPr lang="en-US" dirty="0" smtClean="0"/>
              <a:t>Standards of Education</a:t>
            </a:r>
            <a:endParaRPr lang="en-US" dirty="0"/>
          </a:p>
          <a:p>
            <a:r>
              <a:rPr lang="en-US" dirty="0"/>
              <a:t>Curriculum; a hub of an educational system.</a:t>
            </a:r>
          </a:p>
          <a:p>
            <a:r>
              <a:rPr lang="en-US" dirty="0"/>
              <a:t>A vehicle of learning journey.</a:t>
            </a:r>
          </a:p>
          <a:p>
            <a:r>
              <a:rPr lang="en-US" dirty="0"/>
              <a:t>Full of struggle; Pains and Gains</a:t>
            </a:r>
            <a:r>
              <a:rPr lang="en-US" dirty="0" smtClean="0"/>
              <a:t>.</a:t>
            </a:r>
          </a:p>
          <a:p>
            <a:r>
              <a:rPr lang="en-US" dirty="0"/>
              <a:t>Pakistan developed its own model of curriculum development; participatory approach.</a:t>
            </a:r>
          </a:p>
          <a:p>
            <a:r>
              <a:rPr lang="en-US" dirty="0"/>
              <a:t>Used a wide </a:t>
            </a:r>
            <a:r>
              <a:rPr lang="en-US" dirty="0" smtClean="0"/>
              <a:t>range </a:t>
            </a:r>
            <a:r>
              <a:rPr lang="en-US" dirty="0"/>
              <a:t>of approaches and task forces</a:t>
            </a:r>
            <a:r>
              <a:rPr lang="en-US" dirty="0" smtClean="0"/>
              <a:t>, using </a:t>
            </a:r>
            <a:r>
              <a:rPr lang="en-US" dirty="0"/>
              <a:t>objectives model for curriculum </a:t>
            </a:r>
            <a:r>
              <a:rPr lang="en-US" dirty="0" smtClean="0"/>
              <a:t>materials, study </a:t>
            </a:r>
            <a:r>
              <a:rPr lang="en-US" dirty="0"/>
              <a:t>groups</a:t>
            </a:r>
            <a:r>
              <a:rPr lang="en-US" dirty="0" smtClean="0"/>
              <a:t>, widely </a:t>
            </a:r>
            <a:r>
              <a:rPr lang="en-US" dirty="0"/>
              <a:t>circulated curriculum guidelines</a:t>
            </a:r>
            <a:r>
              <a:rPr lang="en-US" dirty="0" smtClean="0"/>
              <a:t>, and </a:t>
            </a:r>
            <a:r>
              <a:rPr lang="en-US" dirty="0"/>
              <a:t>position papers</a:t>
            </a:r>
            <a:r>
              <a:rPr lang="en-US" dirty="0" smtClean="0"/>
              <a:t>, commissioned </a:t>
            </a:r>
            <a:r>
              <a:rPr lang="en-US" dirty="0"/>
              <a:t>specialized committees for tough tasks.</a:t>
            </a:r>
          </a:p>
          <a:p>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29</a:t>
            </a:fld>
            <a:endParaRPr lang="en-US"/>
          </a:p>
        </p:txBody>
      </p:sp>
    </p:spTree>
    <p:extLst>
      <p:ext uri="{BB962C8B-B14F-4D97-AF65-F5344CB8AC3E}">
        <p14:creationId xmlns:p14="http://schemas.microsoft.com/office/powerpoint/2010/main" val="405997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F6759A2-0C1C-4E22-82B9-309865151936}"/>
              </a:ext>
            </a:extLst>
          </p:cNvPr>
          <p:cNvSpPr>
            <a:spLocks noGrp="1"/>
          </p:cNvSpPr>
          <p:nvPr>
            <p:ph type="title"/>
          </p:nvPr>
        </p:nvSpPr>
        <p:spPr>
          <a:xfrm>
            <a:off x="838200" y="365125"/>
            <a:ext cx="10515600" cy="1013299"/>
          </a:xfrm>
        </p:spPr>
        <p:txBody>
          <a:bodyPr/>
          <a:lstStyle/>
          <a:p>
            <a:r>
              <a:rPr lang="en-US" b="1" dirty="0"/>
              <a:t>                      INTRODUCTION</a:t>
            </a:r>
          </a:p>
        </p:txBody>
      </p:sp>
      <p:sp>
        <p:nvSpPr>
          <p:cNvPr id="3" name="Content Placeholder 2">
            <a:extLst>
              <a:ext uri="{FF2B5EF4-FFF2-40B4-BE49-F238E27FC236}">
                <a16:creationId xmlns="" xmlns:a16="http://schemas.microsoft.com/office/drawing/2014/main" id="{A4C52445-1386-4DBC-8336-1D0F208BCB03}"/>
              </a:ext>
            </a:extLst>
          </p:cNvPr>
          <p:cNvSpPr>
            <a:spLocks noGrp="1"/>
          </p:cNvSpPr>
          <p:nvPr>
            <p:ph idx="1"/>
          </p:nvPr>
        </p:nvSpPr>
        <p:spPr>
          <a:xfrm>
            <a:off x="477672" y="1569493"/>
            <a:ext cx="11204812" cy="4607470"/>
          </a:xfrm>
        </p:spPr>
        <p:txBody>
          <a:bodyPr/>
          <a:lstStyle/>
          <a:p>
            <a:pPr marL="0" indent="0">
              <a:buNone/>
            </a:pPr>
            <a:r>
              <a:rPr lang="en-US" sz="3200" b="1" dirty="0"/>
              <a:t>Some critical </a:t>
            </a:r>
            <a:r>
              <a:rPr lang="en-US" sz="3200" b="1" dirty="0" smtClean="0"/>
              <a:t>questions</a:t>
            </a:r>
            <a:endParaRPr lang="en-US" sz="3200" b="1" dirty="0"/>
          </a:p>
          <a:p>
            <a:r>
              <a:rPr lang="en-US" sz="3200" dirty="0"/>
              <a:t>What are the values of education</a:t>
            </a:r>
            <a:r>
              <a:rPr lang="en-US" sz="3200" dirty="0" smtClean="0"/>
              <a:t>?  (</a:t>
            </a:r>
            <a:r>
              <a:rPr lang="en-US" sz="3200" dirty="0"/>
              <a:t>V</a:t>
            </a:r>
            <a:r>
              <a:rPr lang="en-US" sz="3200" dirty="0" smtClean="0"/>
              <a:t>ision</a:t>
            </a:r>
            <a:r>
              <a:rPr lang="en-US" sz="3200" dirty="0"/>
              <a:t>; </a:t>
            </a:r>
            <a:r>
              <a:rPr lang="en-US" sz="3200" dirty="0" smtClean="0"/>
              <a:t>Criteria</a:t>
            </a:r>
            <a:r>
              <a:rPr lang="en-US" sz="3200" dirty="0"/>
              <a:t>)</a:t>
            </a:r>
          </a:p>
          <a:p>
            <a:r>
              <a:rPr lang="en-US" sz="3200" dirty="0"/>
              <a:t>Why schools exist</a:t>
            </a:r>
            <a:r>
              <a:rPr lang="en-US" sz="3200" dirty="0" smtClean="0"/>
              <a:t>?  (Rationale</a:t>
            </a:r>
            <a:r>
              <a:rPr lang="en-US" sz="3200" dirty="0"/>
              <a:t>)</a:t>
            </a:r>
          </a:p>
          <a:p>
            <a:r>
              <a:rPr lang="en-US" sz="3200" dirty="0"/>
              <a:t>What vital subjects</a:t>
            </a:r>
            <a:r>
              <a:rPr lang="en-US" sz="3200" dirty="0" smtClean="0"/>
              <a:t>? (Contents</a:t>
            </a:r>
            <a:r>
              <a:rPr lang="en-US" sz="3200" dirty="0"/>
              <a:t>)</a:t>
            </a:r>
          </a:p>
          <a:p>
            <a:r>
              <a:rPr lang="en-US" sz="3200" dirty="0"/>
              <a:t>How material </a:t>
            </a:r>
            <a:r>
              <a:rPr lang="en-US" sz="3200" dirty="0" smtClean="0"/>
              <a:t>organized and taught?  (</a:t>
            </a:r>
            <a:r>
              <a:rPr lang="en-US" sz="3200" dirty="0"/>
              <a:t>D</a:t>
            </a:r>
            <a:r>
              <a:rPr lang="en-US" sz="3200" dirty="0" smtClean="0"/>
              <a:t>elivery</a:t>
            </a:r>
            <a:r>
              <a:rPr lang="en-US" sz="3200" dirty="0"/>
              <a:t>)</a:t>
            </a:r>
          </a:p>
          <a:p>
            <a:r>
              <a:rPr lang="en-US" sz="3200" dirty="0"/>
              <a:t>How broad or depth</a:t>
            </a:r>
            <a:r>
              <a:rPr lang="en-US" sz="3200" dirty="0" smtClean="0"/>
              <a:t>? (Magnitude</a:t>
            </a:r>
            <a:r>
              <a:rPr lang="en-US" sz="3200" dirty="0"/>
              <a:t>)</a:t>
            </a:r>
          </a:p>
          <a:p>
            <a:r>
              <a:rPr lang="en-US" sz="3200" dirty="0" smtClean="0"/>
              <a:t>How </a:t>
            </a:r>
            <a:r>
              <a:rPr lang="en-US" sz="3200" dirty="0"/>
              <a:t>much time for each course</a:t>
            </a:r>
            <a:r>
              <a:rPr lang="en-US" sz="3200" dirty="0" smtClean="0"/>
              <a:t>? (Time</a:t>
            </a:r>
            <a:r>
              <a:rPr lang="en-US" sz="3200" dirty="0"/>
              <a:t>, </a:t>
            </a:r>
            <a:r>
              <a:rPr lang="en-US" sz="3200" dirty="0" smtClean="0"/>
              <a:t>Period</a:t>
            </a:r>
            <a:r>
              <a:rPr lang="en-US" sz="3200" dirty="0"/>
              <a:t>)</a:t>
            </a:r>
          </a:p>
          <a:p>
            <a:r>
              <a:rPr lang="en-US" sz="3200" dirty="0" smtClean="0"/>
              <a:t>What </a:t>
            </a:r>
            <a:r>
              <a:rPr lang="en-US" sz="3200" dirty="0"/>
              <a:t>work load for learners</a:t>
            </a:r>
            <a:r>
              <a:rPr lang="en-US" sz="3200" dirty="0" smtClean="0"/>
              <a:t>? (Weightage</a:t>
            </a:r>
            <a:r>
              <a:rPr lang="en-US" sz="3200" dirty="0"/>
              <a:t>)</a:t>
            </a:r>
          </a:p>
          <a:p>
            <a:endParaRPr lang="en-US" dirty="0"/>
          </a:p>
          <a:p>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3</a:t>
            </a:fld>
            <a:endParaRPr lang="en-US"/>
          </a:p>
        </p:txBody>
      </p:sp>
    </p:spTree>
    <p:extLst>
      <p:ext uri="{BB962C8B-B14F-4D97-AF65-F5344CB8AC3E}">
        <p14:creationId xmlns:p14="http://schemas.microsoft.com/office/powerpoint/2010/main" val="360499665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5E77D1C-D632-4A50-A83C-6390A71FDEA4}"/>
              </a:ext>
            </a:extLst>
          </p:cNvPr>
          <p:cNvSpPr>
            <a:spLocks noGrp="1"/>
          </p:cNvSpPr>
          <p:nvPr>
            <p:ph type="title"/>
          </p:nvPr>
        </p:nvSpPr>
        <p:spPr/>
        <p:txBody>
          <a:bodyPr/>
          <a:lstStyle/>
          <a:p>
            <a:pPr algn="ctr"/>
            <a:r>
              <a:rPr lang="en-US" b="1" dirty="0" smtClean="0"/>
              <a:t>ISSUES (PUSH &amp; PULL FACTORS)</a:t>
            </a:r>
            <a:endParaRPr lang="en-US" b="1" dirty="0"/>
          </a:p>
        </p:txBody>
      </p:sp>
      <p:sp>
        <p:nvSpPr>
          <p:cNvPr id="3" name="Content Placeholder 2">
            <a:extLst>
              <a:ext uri="{FF2B5EF4-FFF2-40B4-BE49-F238E27FC236}">
                <a16:creationId xmlns="" xmlns:a16="http://schemas.microsoft.com/office/drawing/2014/main" id="{57958296-010A-4699-8F1F-503101F9C050}"/>
              </a:ext>
            </a:extLst>
          </p:cNvPr>
          <p:cNvSpPr>
            <a:spLocks noGrp="1"/>
          </p:cNvSpPr>
          <p:nvPr>
            <p:ph idx="1"/>
          </p:nvPr>
        </p:nvSpPr>
        <p:spPr>
          <a:xfrm>
            <a:off x="436728" y="1596788"/>
            <a:ext cx="11232108" cy="4913194"/>
          </a:xfrm>
        </p:spPr>
        <p:txBody>
          <a:bodyPr>
            <a:normAutofit lnSpcReduction="10000"/>
          </a:bodyPr>
          <a:lstStyle/>
          <a:p>
            <a:r>
              <a:rPr lang="en-US" sz="3200" dirty="0"/>
              <a:t>Political </a:t>
            </a:r>
            <a:r>
              <a:rPr lang="en-US" sz="3200" dirty="0" smtClean="0"/>
              <a:t>directions, </a:t>
            </a:r>
            <a:r>
              <a:rPr lang="en-US" sz="3200" dirty="0"/>
              <a:t>institutional leadership in strategic planning, organizational  coordination.</a:t>
            </a:r>
          </a:p>
          <a:p>
            <a:r>
              <a:rPr lang="en-US" sz="3200" dirty="0"/>
              <a:t>Implementation and evaluation; a hard core undertaking.</a:t>
            </a:r>
          </a:p>
          <a:p>
            <a:r>
              <a:rPr lang="en-US" sz="3200" dirty="0"/>
              <a:t>Financial constraints and expertise</a:t>
            </a:r>
            <a:r>
              <a:rPr lang="en-US" sz="3200" dirty="0" smtClean="0"/>
              <a:t>.</a:t>
            </a:r>
          </a:p>
          <a:p>
            <a:r>
              <a:rPr lang="en-US" sz="3200" dirty="0" smtClean="0"/>
              <a:t>Rapid </a:t>
            </a:r>
            <a:r>
              <a:rPr lang="en-US" sz="3200" dirty="0"/>
              <a:t>technological, social mobility and cultural changes.</a:t>
            </a:r>
          </a:p>
          <a:p>
            <a:r>
              <a:rPr lang="en-US" sz="3200" dirty="0"/>
              <a:t>Commitment to EEO and QL processes.</a:t>
            </a:r>
          </a:p>
          <a:p>
            <a:r>
              <a:rPr lang="en-US" sz="3200" dirty="0"/>
              <a:t>Compensate </a:t>
            </a:r>
            <a:r>
              <a:rPr lang="en-US" sz="3200" dirty="0" smtClean="0"/>
              <a:t>disadvantaged </a:t>
            </a:r>
            <a:r>
              <a:rPr lang="en-US" sz="3200" dirty="0"/>
              <a:t>groups.</a:t>
            </a:r>
          </a:p>
          <a:p>
            <a:r>
              <a:rPr lang="en-US" sz="3200" dirty="0"/>
              <a:t>Language load, medium of instruction, script.</a:t>
            </a:r>
          </a:p>
          <a:p>
            <a:r>
              <a:rPr lang="en-US" sz="3200" dirty="0"/>
              <a:t>Interventions of </a:t>
            </a:r>
            <a:r>
              <a:rPr lang="en-US" sz="3200" dirty="0" smtClean="0"/>
              <a:t>Donor </a:t>
            </a:r>
            <a:r>
              <a:rPr lang="en-US" sz="3200" dirty="0"/>
              <a:t>A</a:t>
            </a:r>
            <a:r>
              <a:rPr lang="en-US" sz="3200" dirty="0" smtClean="0"/>
              <a:t>gencies</a:t>
            </a:r>
            <a:r>
              <a:rPr lang="en-US" sz="3200" dirty="0"/>
              <a:t>.</a:t>
            </a:r>
          </a:p>
          <a:p>
            <a:endParaRPr lang="en-US" dirty="0"/>
          </a:p>
          <a:p>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30</a:t>
            </a:fld>
            <a:endParaRPr lang="en-US"/>
          </a:p>
        </p:txBody>
      </p:sp>
    </p:spTree>
    <p:extLst>
      <p:ext uri="{BB962C8B-B14F-4D97-AF65-F5344CB8AC3E}">
        <p14:creationId xmlns:p14="http://schemas.microsoft.com/office/powerpoint/2010/main" val="26871129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00345B8-06EA-4383-8968-047F35BAF278}"/>
              </a:ext>
            </a:extLst>
          </p:cNvPr>
          <p:cNvSpPr>
            <a:spLocks noGrp="1"/>
          </p:cNvSpPr>
          <p:nvPr>
            <p:ph type="title"/>
          </p:nvPr>
        </p:nvSpPr>
        <p:spPr/>
        <p:txBody>
          <a:bodyPr/>
          <a:lstStyle/>
          <a:p>
            <a:pPr algn="ctr"/>
            <a:r>
              <a:rPr lang="en-US" b="1" dirty="0"/>
              <a:t>NEW DIRECTIONS OF CURRICULUM CHANGE;REALITIES IN THE </a:t>
            </a:r>
            <a:r>
              <a:rPr lang="en-US" b="1" dirty="0" smtClean="0"/>
              <a:t>WROLD</a:t>
            </a:r>
            <a:endParaRPr lang="en-US" b="1" dirty="0"/>
          </a:p>
        </p:txBody>
      </p:sp>
      <p:sp>
        <p:nvSpPr>
          <p:cNvPr id="3" name="Content Placeholder 2">
            <a:extLst>
              <a:ext uri="{FF2B5EF4-FFF2-40B4-BE49-F238E27FC236}">
                <a16:creationId xmlns="" xmlns:a16="http://schemas.microsoft.com/office/drawing/2014/main" id="{AC94DCB7-A3FE-4114-96A7-19770B1874B1}"/>
              </a:ext>
            </a:extLst>
          </p:cNvPr>
          <p:cNvSpPr>
            <a:spLocks noGrp="1"/>
          </p:cNvSpPr>
          <p:nvPr>
            <p:ph idx="1"/>
          </p:nvPr>
        </p:nvSpPr>
        <p:spPr>
          <a:xfrm>
            <a:off x="327545" y="1825625"/>
            <a:ext cx="11518711" cy="4834482"/>
          </a:xfrm>
        </p:spPr>
        <p:txBody>
          <a:bodyPr/>
          <a:lstStyle/>
          <a:p>
            <a:pPr marL="514350" indent="-514350">
              <a:buFont typeface="+mj-lt"/>
              <a:buAutoNum type="arabicPeriod"/>
            </a:pPr>
            <a:endParaRPr lang="en-US" dirty="0" smtClean="0"/>
          </a:p>
          <a:p>
            <a:pPr marL="514350" indent="-514350">
              <a:buFont typeface="+mj-lt"/>
              <a:buAutoNum type="arabicPeriod"/>
            </a:pPr>
            <a:r>
              <a:rPr lang="en-US" sz="3200" dirty="0" smtClean="0"/>
              <a:t>Balancing</a:t>
            </a:r>
            <a:r>
              <a:rPr lang="en-US" sz="3200" b="1" dirty="0" smtClean="0"/>
              <a:t> Core and Diversity </a:t>
            </a:r>
          </a:p>
          <a:p>
            <a:pPr marL="514350" indent="-514350">
              <a:buFont typeface="+mj-lt"/>
              <a:buAutoNum type="arabicPeriod"/>
            </a:pPr>
            <a:r>
              <a:rPr lang="en-US" sz="3200" dirty="0" smtClean="0"/>
              <a:t>School </a:t>
            </a:r>
            <a:r>
              <a:rPr lang="en-US" sz="3200" dirty="0"/>
              <a:t>based curriculum(integrating core &amp; offering diversity)</a:t>
            </a:r>
          </a:p>
          <a:p>
            <a:pPr marL="514350" indent="-514350">
              <a:buFont typeface="+mj-lt"/>
              <a:buAutoNum type="arabicPeriod"/>
            </a:pPr>
            <a:r>
              <a:rPr lang="en-US" sz="3200" dirty="0"/>
              <a:t>Thinking curriculum.</a:t>
            </a:r>
          </a:p>
          <a:p>
            <a:pPr marL="514350" indent="-514350">
              <a:buFont typeface="+mj-lt"/>
              <a:buAutoNum type="arabicPeriod"/>
            </a:pPr>
            <a:r>
              <a:rPr lang="en-US" sz="3200" dirty="0"/>
              <a:t>Digital </a:t>
            </a:r>
            <a:r>
              <a:rPr lang="en-US" sz="3200" dirty="0" smtClean="0"/>
              <a:t>curriculum </a:t>
            </a:r>
          </a:p>
          <a:p>
            <a:pPr marL="514350" indent="-514350">
              <a:buFont typeface="+mj-lt"/>
              <a:buAutoNum type="arabicPeriod"/>
            </a:pPr>
            <a:r>
              <a:rPr lang="en-US" sz="3200" dirty="0" smtClean="0"/>
              <a:t>Influence of US 2061 Science Education Initiatives in Global context</a:t>
            </a:r>
            <a:endParaRPr lang="en-US" sz="3200" dirty="0"/>
          </a:p>
        </p:txBody>
      </p:sp>
      <p:sp>
        <p:nvSpPr>
          <p:cNvPr id="4" name="Slide Number Placeholder 3"/>
          <p:cNvSpPr>
            <a:spLocks noGrp="1"/>
          </p:cNvSpPr>
          <p:nvPr>
            <p:ph type="sldNum" sz="quarter" idx="12"/>
          </p:nvPr>
        </p:nvSpPr>
        <p:spPr/>
        <p:txBody>
          <a:bodyPr/>
          <a:lstStyle/>
          <a:p>
            <a:fld id="{6A79C6C2-D2A4-496C-9935-D1A56A174D5F}" type="slidenum">
              <a:rPr lang="en-US" smtClean="0"/>
              <a:t>31</a:t>
            </a:fld>
            <a:endParaRPr lang="en-US"/>
          </a:p>
        </p:txBody>
      </p:sp>
    </p:spTree>
    <p:extLst>
      <p:ext uri="{BB962C8B-B14F-4D97-AF65-F5344CB8AC3E}">
        <p14:creationId xmlns:p14="http://schemas.microsoft.com/office/powerpoint/2010/main" val="28221294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822B2CC-75C9-426D-BA9D-2822254D96A0}"/>
              </a:ext>
            </a:extLst>
          </p:cNvPr>
          <p:cNvSpPr>
            <a:spLocks noGrp="1"/>
          </p:cNvSpPr>
          <p:nvPr>
            <p:ph type="title"/>
          </p:nvPr>
        </p:nvSpPr>
        <p:spPr/>
        <p:txBody>
          <a:bodyPr/>
          <a:lstStyle/>
          <a:p>
            <a:pPr algn="ctr"/>
            <a:r>
              <a:rPr lang="en-US" b="1" dirty="0"/>
              <a:t> INTRODUCTION</a:t>
            </a:r>
            <a:endParaRPr lang="en-US" dirty="0"/>
          </a:p>
        </p:txBody>
      </p:sp>
      <p:sp>
        <p:nvSpPr>
          <p:cNvPr id="3" name="Content Placeholder 2">
            <a:extLst>
              <a:ext uri="{FF2B5EF4-FFF2-40B4-BE49-F238E27FC236}">
                <a16:creationId xmlns="" xmlns:a16="http://schemas.microsoft.com/office/drawing/2014/main" id="{C79AAAA2-BB9A-4D75-8FA7-F843447E9BFC}"/>
              </a:ext>
            </a:extLst>
          </p:cNvPr>
          <p:cNvSpPr>
            <a:spLocks noGrp="1"/>
          </p:cNvSpPr>
          <p:nvPr>
            <p:ph idx="1"/>
          </p:nvPr>
        </p:nvSpPr>
        <p:spPr>
          <a:xfrm>
            <a:off x="450375" y="1539022"/>
            <a:ext cx="11395881" cy="4848130"/>
          </a:xfrm>
        </p:spPr>
        <p:txBody>
          <a:bodyPr/>
          <a:lstStyle/>
          <a:p>
            <a:pPr marL="0" indent="0">
              <a:buNone/>
            </a:pPr>
            <a:endParaRPr lang="en-US" dirty="0"/>
          </a:p>
          <a:p>
            <a:r>
              <a:rPr lang="en-US" sz="3200" dirty="0"/>
              <a:t>Do </a:t>
            </a:r>
            <a:r>
              <a:rPr lang="en-US" sz="3200" dirty="0" smtClean="0"/>
              <a:t>learners struggle </a:t>
            </a:r>
            <a:r>
              <a:rPr lang="en-US" sz="3200" dirty="0"/>
              <a:t>with the curriculum</a:t>
            </a:r>
            <a:r>
              <a:rPr lang="en-US" sz="3200" dirty="0" smtClean="0"/>
              <a:t>? (</a:t>
            </a:r>
            <a:r>
              <a:rPr lang="en-US" sz="3200" dirty="0"/>
              <a:t>D</a:t>
            </a:r>
            <a:r>
              <a:rPr lang="en-US" sz="3200" dirty="0" smtClean="0"/>
              <a:t>ifficulties</a:t>
            </a:r>
            <a:r>
              <a:rPr lang="en-US" sz="3200" dirty="0"/>
              <a:t>)</a:t>
            </a:r>
          </a:p>
          <a:p>
            <a:pPr marL="0" indent="0">
              <a:buNone/>
            </a:pPr>
            <a:r>
              <a:rPr lang="en-US" sz="3200" b="1" dirty="0"/>
              <a:t> </a:t>
            </a:r>
            <a:r>
              <a:rPr lang="en-US" sz="3200" b="1" dirty="0" smtClean="0"/>
              <a:t>  </a:t>
            </a:r>
          </a:p>
          <a:p>
            <a:r>
              <a:rPr lang="en-US" sz="3200" b="1" dirty="0" smtClean="0"/>
              <a:t>Curriculum </a:t>
            </a:r>
            <a:r>
              <a:rPr lang="en-US" sz="3200" dirty="0" smtClean="0"/>
              <a:t>affected, resulted, shaped, structured, directed</a:t>
            </a:r>
            <a:r>
              <a:rPr lang="en-US" sz="3200" dirty="0"/>
              <a:t>…..by </a:t>
            </a:r>
            <a:r>
              <a:rPr lang="en-US" sz="3200" dirty="0" smtClean="0"/>
              <a:t>these </a:t>
            </a:r>
            <a:r>
              <a:rPr lang="en-US" sz="3200" dirty="0"/>
              <a:t>questions.</a:t>
            </a:r>
          </a:p>
          <a:p>
            <a:endParaRPr lang="en-US" sz="3200" dirty="0" smtClean="0"/>
          </a:p>
          <a:p>
            <a:r>
              <a:rPr lang="en-US" sz="3200" dirty="0" smtClean="0"/>
              <a:t>BRIGG’s work spread </a:t>
            </a:r>
            <a:r>
              <a:rPr lang="en-US" sz="3200" dirty="0"/>
              <a:t>over 60 years research addressed </a:t>
            </a:r>
            <a:r>
              <a:rPr lang="en-US" sz="3200" dirty="0" smtClean="0"/>
              <a:t>a range </a:t>
            </a:r>
            <a:r>
              <a:rPr lang="en-US" sz="3200" dirty="0"/>
              <a:t>of </a:t>
            </a:r>
            <a:r>
              <a:rPr lang="en-US" sz="3200" dirty="0" smtClean="0"/>
              <a:t>such </a:t>
            </a:r>
            <a:r>
              <a:rPr lang="en-US" sz="3200" dirty="0"/>
              <a:t>questions.</a:t>
            </a:r>
          </a:p>
          <a:p>
            <a:endParaRPr lang="en-US" dirty="0"/>
          </a:p>
          <a:p>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4</a:t>
            </a:fld>
            <a:endParaRPr lang="en-US"/>
          </a:p>
        </p:txBody>
      </p:sp>
    </p:spTree>
    <p:extLst>
      <p:ext uri="{BB962C8B-B14F-4D97-AF65-F5344CB8AC3E}">
        <p14:creationId xmlns:p14="http://schemas.microsoft.com/office/powerpoint/2010/main" val="63583887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D05B63B-A140-4656-B193-FA010E91AEF0}"/>
              </a:ext>
            </a:extLst>
          </p:cNvPr>
          <p:cNvSpPr>
            <a:spLocks noGrp="1"/>
          </p:cNvSpPr>
          <p:nvPr>
            <p:ph type="title"/>
          </p:nvPr>
        </p:nvSpPr>
        <p:spPr/>
        <p:txBody>
          <a:bodyPr/>
          <a:lstStyle/>
          <a:p>
            <a:r>
              <a:rPr lang="en-US" b="1" dirty="0"/>
              <a:t>              WHAT IS CURRICULUM?</a:t>
            </a:r>
          </a:p>
        </p:txBody>
      </p:sp>
      <p:sp>
        <p:nvSpPr>
          <p:cNvPr id="3" name="Content Placeholder 2">
            <a:extLst>
              <a:ext uri="{FF2B5EF4-FFF2-40B4-BE49-F238E27FC236}">
                <a16:creationId xmlns="" xmlns:a16="http://schemas.microsoft.com/office/drawing/2014/main" id="{F21D1011-3A91-4CE1-9043-BE5F977B95C8}"/>
              </a:ext>
            </a:extLst>
          </p:cNvPr>
          <p:cNvSpPr>
            <a:spLocks noGrp="1"/>
          </p:cNvSpPr>
          <p:nvPr>
            <p:ph idx="1"/>
          </p:nvPr>
        </p:nvSpPr>
        <p:spPr/>
        <p:txBody>
          <a:bodyPr/>
          <a:lstStyle/>
          <a:p>
            <a:pPr marL="457200" lvl="1" indent="0">
              <a:buNone/>
            </a:pPr>
            <a:r>
              <a:rPr lang="en-US" dirty="0"/>
              <a:t>Three dimensional plan for learning.</a:t>
            </a:r>
          </a:p>
          <a:p>
            <a:pPr marL="457200" lvl="1" indent="0">
              <a:buNone/>
            </a:pPr>
            <a:endParaRPr lang="en-US" dirty="0"/>
          </a:p>
          <a:p>
            <a:pPr marL="457200" lvl="1" indent="0">
              <a:buNone/>
            </a:pPr>
            <a:endParaRPr lang="en-US" dirty="0"/>
          </a:p>
          <a:p>
            <a:pPr marL="457200" lvl="1" indent="0">
              <a:buNone/>
            </a:pPr>
            <a:r>
              <a:rPr lang="en-US" dirty="0"/>
              <a:t> </a:t>
            </a:r>
          </a:p>
        </p:txBody>
      </p:sp>
      <p:graphicFrame>
        <p:nvGraphicFramePr>
          <p:cNvPr id="5" name="Diagram 4">
            <a:extLst>
              <a:ext uri="{FF2B5EF4-FFF2-40B4-BE49-F238E27FC236}">
                <a16:creationId xmlns="" xmlns:a16="http://schemas.microsoft.com/office/drawing/2014/main" id="{7C439341-8FC2-467D-945A-BE61214198CF}"/>
              </a:ext>
            </a:extLst>
          </p:cNvPr>
          <p:cNvGraphicFramePr/>
          <p:nvPr>
            <p:extLst>
              <p:ext uri="{D42A27DB-BD31-4B8C-83A1-F6EECF244321}">
                <p14:modId xmlns:p14="http://schemas.microsoft.com/office/powerpoint/2010/main" val="728054145"/>
              </p:ext>
            </p:extLst>
          </p:nvPr>
        </p:nvGraphicFramePr>
        <p:xfrm>
          <a:off x="696036" y="746962"/>
          <a:ext cx="10686197"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6A79C6C2-D2A4-496C-9935-D1A56A174D5F}" type="slidenum">
              <a:rPr lang="en-US" smtClean="0"/>
              <a:t>5</a:t>
            </a:fld>
            <a:endParaRPr lang="en-US"/>
          </a:p>
        </p:txBody>
      </p:sp>
      <p:sp>
        <p:nvSpPr>
          <p:cNvPr id="6" name="Rectangle 5"/>
          <p:cNvSpPr/>
          <p:nvPr/>
        </p:nvSpPr>
        <p:spPr>
          <a:xfrm>
            <a:off x="1760561" y="5158854"/>
            <a:ext cx="8720919" cy="559558"/>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r>
              <a:rPr lang="en-US" sz="2000" dirty="0"/>
              <a:t>CURRICULUM: an intellectual constitution of an educational system</a:t>
            </a:r>
          </a:p>
        </p:txBody>
      </p:sp>
    </p:spTree>
    <p:extLst>
      <p:ext uri="{BB962C8B-B14F-4D97-AF65-F5344CB8AC3E}">
        <p14:creationId xmlns:p14="http://schemas.microsoft.com/office/powerpoint/2010/main" val="20367703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900" b="1" dirty="0" smtClean="0"/>
              <a:t/>
            </a:r>
            <a:br>
              <a:rPr lang="en-US" sz="4900" b="1" dirty="0" smtClean="0"/>
            </a:br>
            <a:r>
              <a:rPr lang="en-US" sz="4900" b="1" dirty="0" smtClean="0"/>
              <a:t>FOUR </a:t>
            </a:r>
            <a:r>
              <a:rPr lang="en-US" sz="4900" b="1" dirty="0"/>
              <a:t>PILLARS OF QUALITY EDUCATION</a:t>
            </a:r>
            <a:r>
              <a:rPr lang="en-US" dirty="0"/>
              <a:t/>
            </a:r>
            <a:br>
              <a:rPr lang="en-US" dirty="0"/>
            </a:br>
            <a:endParaRPr lang="en-US" dirty="0"/>
          </a:p>
        </p:txBody>
      </p:sp>
      <p:sp>
        <p:nvSpPr>
          <p:cNvPr id="3" name="Content Placeholder 2"/>
          <p:cNvSpPr>
            <a:spLocks noGrp="1"/>
          </p:cNvSpPr>
          <p:nvPr>
            <p:ph idx="1"/>
          </p:nvPr>
        </p:nvSpPr>
        <p:spPr/>
        <p:txBody>
          <a:bodyPr>
            <a:normAutofit/>
          </a:bodyPr>
          <a:lstStyle/>
          <a:p>
            <a:pPr marL="514350" indent="-514350">
              <a:buFont typeface="+mj-lt"/>
              <a:buAutoNum type="arabicPeriod"/>
            </a:pPr>
            <a:endParaRPr lang="en-US" sz="3200" dirty="0" smtClean="0"/>
          </a:p>
          <a:p>
            <a:pPr marL="514350" indent="-514350">
              <a:buFont typeface="+mj-lt"/>
              <a:buAutoNum type="arabicPeriod"/>
            </a:pPr>
            <a:r>
              <a:rPr lang="en-US" sz="3200" dirty="0" smtClean="0"/>
              <a:t>Curriculum</a:t>
            </a:r>
          </a:p>
          <a:p>
            <a:pPr marL="514350" indent="-514350">
              <a:buFont typeface="+mj-lt"/>
              <a:buAutoNum type="arabicPeriod"/>
            </a:pPr>
            <a:r>
              <a:rPr lang="en-US" sz="3200" dirty="0" smtClean="0"/>
              <a:t>Instructional Materials</a:t>
            </a:r>
          </a:p>
          <a:p>
            <a:pPr marL="514350" indent="-514350">
              <a:buFont typeface="+mj-lt"/>
              <a:buAutoNum type="arabicPeriod"/>
            </a:pPr>
            <a:r>
              <a:rPr lang="en-US" sz="3200" dirty="0" smtClean="0"/>
              <a:t>Training of Teachers</a:t>
            </a:r>
          </a:p>
          <a:p>
            <a:pPr marL="514350" indent="-514350">
              <a:buFont typeface="+mj-lt"/>
              <a:buAutoNum type="arabicPeriod"/>
            </a:pPr>
            <a:r>
              <a:rPr lang="en-US" sz="3200" dirty="0" smtClean="0"/>
              <a:t>Students’ assessments</a:t>
            </a:r>
            <a:endParaRPr lang="en-US" sz="3200" dirty="0"/>
          </a:p>
        </p:txBody>
      </p:sp>
      <p:sp>
        <p:nvSpPr>
          <p:cNvPr id="4" name="Slide Number Placeholder 3"/>
          <p:cNvSpPr>
            <a:spLocks noGrp="1"/>
          </p:cNvSpPr>
          <p:nvPr>
            <p:ph type="sldNum" sz="quarter" idx="12"/>
          </p:nvPr>
        </p:nvSpPr>
        <p:spPr/>
        <p:txBody>
          <a:bodyPr/>
          <a:lstStyle/>
          <a:p>
            <a:fld id="{6A79C6C2-D2A4-496C-9935-D1A56A174D5F}" type="slidenum">
              <a:rPr lang="en-US" smtClean="0"/>
              <a:t>6</a:t>
            </a:fld>
            <a:endParaRPr lang="en-US"/>
          </a:p>
        </p:txBody>
      </p:sp>
    </p:spTree>
    <p:extLst>
      <p:ext uri="{BB962C8B-B14F-4D97-AF65-F5344CB8AC3E}">
        <p14:creationId xmlns:p14="http://schemas.microsoft.com/office/powerpoint/2010/main" val="27938439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8702B24-686D-44FD-ACD8-B3364737884E}"/>
              </a:ext>
            </a:extLst>
          </p:cNvPr>
          <p:cNvSpPr>
            <a:spLocks noGrp="1"/>
          </p:cNvSpPr>
          <p:nvPr>
            <p:ph type="title"/>
          </p:nvPr>
        </p:nvSpPr>
        <p:spPr/>
        <p:txBody>
          <a:bodyPr/>
          <a:lstStyle/>
          <a:p>
            <a:pPr algn="ctr"/>
            <a:r>
              <a:rPr lang="en-US" b="1" dirty="0"/>
              <a:t>  </a:t>
            </a:r>
          </a:p>
        </p:txBody>
      </p:sp>
      <p:sp>
        <p:nvSpPr>
          <p:cNvPr id="3" name="Content Placeholder 2">
            <a:extLst>
              <a:ext uri="{FF2B5EF4-FFF2-40B4-BE49-F238E27FC236}">
                <a16:creationId xmlns="" xmlns:a16="http://schemas.microsoft.com/office/drawing/2014/main" id="{EEAAF391-86AF-404F-A6F1-2ADA791C0DF9}"/>
              </a:ext>
            </a:extLst>
          </p:cNvPr>
          <p:cNvSpPr>
            <a:spLocks noGrp="1"/>
          </p:cNvSpPr>
          <p:nvPr>
            <p:ph idx="1"/>
          </p:nvPr>
        </p:nvSpPr>
        <p:spPr/>
        <p:txBody>
          <a:bodyPr/>
          <a:lstStyle/>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DECENTRALIZED  </a:t>
            </a:r>
          </a:p>
          <a:p>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DEVELOPING                                   DEVELOPED</a:t>
            </a:r>
          </a:p>
          <a:p>
            <a:pPr marL="0" indent="0">
              <a:buNone/>
            </a:pPr>
            <a:endParaRPr lang="en-US"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                                          CENTRALIZED</a:t>
            </a:r>
          </a:p>
        </p:txBody>
      </p:sp>
      <p:sp>
        <p:nvSpPr>
          <p:cNvPr id="9" name="Arrow: Quad 8">
            <a:extLst>
              <a:ext uri="{FF2B5EF4-FFF2-40B4-BE49-F238E27FC236}">
                <a16:creationId xmlns="" xmlns:a16="http://schemas.microsoft.com/office/drawing/2014/main" id="{EAAA695E-07CA-4A9B-AD54-984BABDE9562}"/>
              </a:ext>
            </a:extLst>
          </p:cNvPr>
          <p:cNvSpPr/>
          <p:nvPr/>
        </p:nvSpPr>
        <p:spPr>
          <a:xfrm>
            <a:off x="4262718" y="2702859"/>
            <a:ext cx="2971800" cy="2770094"/>
          </a:xfrm>
          <a:prstGeom prst="quad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p:cNvSpPr>
            <a:spLocks noGrp="1"/>
          </p:cNvSpPr>
          <p:nvPr>
            <p:ph type="sldNum" sz="quarter" idx="12"/>
          </p:nvPr>
        </p:nvSpPr>
        <p:spPr/>
        <p:txBody>
          <a:bodyPr/>
          <a:lstStyle/>
          <a:p>
            <a:fld id="{6A79C6C2-D2A4-496C-9935-D1A56A174D5F}" type="slidenum">
              <a:rPr lang="en-US" smtClean="0"/>
              <a:t>7</a:t>
            </a:fld>
            <a:endParaRPr lang="en-US"/>
          </a:p>
        </p:txBody>
      </p:sp>
    </p:spTree>
    <p:extLst>
      <p:ext uri="{BB962C8B-B14F-4D97-AF65-F5344CB8AC3E}">
        <p14:creationId xmlns:p14="http://schemas.microsoft.com/office/powerpoint/2010/main" val="12628161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14C6F2-34E9-46BD-9BBA-1D2F75C968AB}"/>
              </a:ext>
            </a:extLst>
          </p:cNvPr>
          <p:cNvSpPr>
            <a:spLocks noGrp="1"/>
          </p:cNvSpPr>
          <p:nvPr>
            <p:ph type="title"/>
          </p:nvPr>
        </p:nvSpPr>
        <p:spPr/>
        <p:txBody>
          <a:bodyPr>
            <a:normAutofit fontScale="90000"/>
          </a:bodyPr>
          <a:lstStyle/>
          <a:p>
            <a:pPr algn="ctr"/>
            <a:r>
              <a:rPr lang="en-US" b="1" dirty="0"/>
              <a:t> </a:t>
            </a:r>
            <a:r>
              <a:rPr lang="en-US" b="1" dirty="0" smtClean="0"/>
              <a:t/>
            </a:r>
            <a:br>
              <a:rPr lang="en-US" b="1" dirty="0" smtClean="0"/>
            </a:br>
            <a:r>
              <a:rPr lang="en-US" b="1" dirty="0"/>
              <a:t/>
            </a:r>
            <a:br>
              <a:rPr lang="en-US" b="1" dirty="0"/>
            </a:br>
            <a:r>
              <a:rPr lang="en-US" b="1" dirty="0" smtClean="0"/>
              <a:t>Chronology </a:t>
            </a:r>
            <a:r>
              <a:rPr lang="en-US" b="1" dirty="0"/>
              <a:t>OF National </a:t>
            </a:r>
            <a:r>
              <a:rPr lang="en-US" b="1" dirty="0" smtClean="0"/>
              <a:t>Institutions: </a:t>
            </a:r>
            <a:br>
              <a:rPr lang="en-US" b="1" dirty="0" smtClean="0"/>
            </a:br>
            <a:r>
              <a:rPr lang="en-US" b="1" dirty="0" smtClean="0"/>
              <a:t>Curriculum </a:t>
            </a:r>
            <a:r>
              <a:rPr lang="en-US" b="1" dirty="0"/>
              <a:t>C</a:t>
            </a:r>
            <a:r>
              <a:rPr lang="en-US" b="1" dirty="0" smtClean="0"/>
              <a:t>hanges in Global Context</a:t>
            </a:r>
            <a:br>
              <a:rPr lang="en-US" b="1" dirty="0" smtClean="0"/>
            </a:br>
            <a:r>
              <a:rPr lang="en-US" dirty="0"/>
              <a:t/>
            </a:r>
            <a:br>
              <a:rPr lang="en-US" dirty="0"/>
            </a:br>
            <a:endParaRPr lang="en-US" b="1" dirty="0"/>
          </a:p>
        </p:txBody>
      </p:sp>
      <p:sp>
        <p:nvSpPr>
          <p:cNvPr id="3" name="Content Placeholder 2">
            <a:extLst>
              <a:ext uri="{FF2B5EF4-FFF2-40B4-BE49-F238E27FC236}">
                <a16:creationId xmlns="" xmlns:a16="http://schemas.microsoft.com/office/drawing/2014/main" id="{6D3CA41D-4FA9-4EF8-B0D1-EFAA1A97A03D}"/>
              </a:ext>
            </a:extLst>
          </p:cNvPr>
          <p:cNvSpPr>
            <a:spLocks noGrp="1"/>
          </p:cNvSpPr>
          <p:nvPr>
            <p:ph idx="1"/>
          </p:nvPr>
        </p:nvSpPr>
        <p:spPr/>
        <p:txBody>
          <a:bodyPr/>
          <a:lstStyle/>
          <a:p>
            <a:pPr marL="0" indent="0">
              <a:buNone/>
            </a:pPr>
            <a:r>
              <a:rPr lang="en-US" b="1" dirty="0" smtClean="0"/>
              <a:t>Countries             Year</a:t>
            </a:r>
            <a:endParaRPr lang="en-US" b="1" dirty="0"/>
          </a:p>
          <a:p>
            <a:pPr marL="0" indent="0">
              <a:buNone/>
            </a:pPr>
            <a:r>
              <a:rPr lang="en-US" dirty="0"/>
              <a:t>Australia.           1975         </a:t>
            </a:r>
            <a:r>
              <a:rPr lang="en-US" dirty="0" smtClean="0"/>
              <a:t>(CDC</a:t>
            </a:r>
            <a:r>
              <a:rPr lang="en-US" dirty="0"/>
              <a:t>, now </a:t>
            </a:r>
            <a:r>
              <a:rPr lang="en-US" dirty="0" smtClean="0"/>
              <a:t>integrated into </a:t>
            </a:r>
            <a:r>
              <a:rPr lang="en-US" dirty="0"/>
              <a:t>S</a:t>
            </a:r>
            <a:r>
              <a:rPr lang="en-US" dirty="0" smtClean="0"/>
              <a:t>tate departments) </a:t>
            </a:r>
            <a:endParaRPr lang="en-US" dirty="0"/>
          </a:p>
          <a:p>
            <a:pPr marL="0" indent="0">
              <a:buNone/>
            </a:pPr>
            <a:r>
              <a:rPr lang="en-US" dirty="0"/>
              <a:t>Indonesia           1950        (running parallel systems; general and</a:t>
            </a:r>
          </a:p>
          <a:p>
            <a:pPr marL="0" indent="0">
              <a:buNone/>
            </a:pPr>
            <a:r>
              <a:rPr lang="en-US" dirty="0"/>
              <a:t>                                               </a:t>
            </a:r>
            <a:r>
              <a:rPr lang="en-US" dirty="0" smtClean="0"/>
              <a:t>madrasah </a:t>
            </a:r>
            <a:r>
              <a:rPr lang="en-US" dirty="0"/>
              <a:t>streams)    </a:t>
            </a:r>
          </a:p>
          <a:p>
            <a:pPr marL="0" indent="0">
              <a:buNone/>
            </a:pPr>
            <a:r>
              <a:rPr lang="en-US" dirty="0"/>
              <a:t>India                    1961        (NCERT)</a:t>
            </a:r>
          </a:p>
          <a:p>
            <a:pPr marL="0" indent="0">
              <a:buNone/>
            </a:pPr>
            <a:r>
              <a:rPr lang="en-US" dirty="0"/>
              <a:t>Japan                   1949         (NIER)</a:t>
            </a:r>
          </a:p>
          <a:p>
            <a:pPr marL="0" indent="0">
              <a:buNone/>
            </a:pPr>
            <a:r>
              <a:rPr lang="en-US" dirty="0"/>
              <a:t>Korea                    1952        (KEDI)     </a:t>
            </a:r>
          </a:p>
        </p:txBody>
      </p:sp>
      <p:sp>
        <p:nvSpPr>
          <p:cNvPr id="4" name="Slide Number Placeholder 3"/>
          <p:cNvSpPr>
            <a:spLocks noGrp="1"/>
          </p:cNvSpPr>
          <p:nvPr>
            <p:ph type="sldNum" sz="quarter" idx="12"/>
          </p:nvPr>
        </p:nvSpPr>
        <p:spPr/>
        <p:txBody>
          <a:bodyPr/>
          <a:lstStyle/>
          <a:p>
            <a:fld id="{6A79C6C2-D2A4-496C-9935-D1A56A174D5F}" type="slidenum">
              <a:rPr lang="en-US" smtClean="0"/>
              <a:t>8</a:t>
            </a:fld>
            <a:endParaRPr lang="en-US"/>
          </a:p>
        </p:txBody>
      </p:sp>
    </p:spTree>
    <p:extLst>
      <p:ext uri="{BB962C8B-B14F-4D97-AF65-F5344CB8AC3E}">
        <p14:creationId xmlns:p14="http://schemas.microsoft.com/office/powerpoint/2010/main" val="7102629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466DAE4-52CE-46A3-AA63-33E06F3DA095}"/>
              </a:ext>
            </a:extLst>
          </p:cNvPr>
          <p:cNvSpPr>
            <a:spLocks noGrp="1"/>
          </p:cNvSpPr>
          <p:nvPr>
            <p:ph type="title"/>
          </p:nvPr>
        </p:nvSpPr>
        <p:spPr/>
        <p:txBody>
          <a:bodyPr/>
          <a:lstStyle/>
          <a:p>
            <a:r>
              <a:rPr lang="en-US" b="1" dirty="0" smtClean="0"/>
              <a:t>Contd..</a:t>
            </a:r>
            <a:endParaRPr lang="en-US" b="1" dirty="0"/>
          </a:p>
        </p:txBody>
      </p:sp>
      <p:sp>
        <p:nvSpPr>
          <p:cNvPr id="3" name="Content Placeholder 2">
            <a:extLst>
              <a:ext uri="{FF2B5EF4-FFF2-40B4-BE49-F238E27FC236}">
                <a16:creationId xmlns="" xmlns:a16="http://schemas.microsoft.com/office/drawing/2014/main" id="{DBC1B78A-53D3-4120-AA4B-4BC174B4BFE3}"/>
              </a:ext>
            </a:extLst>
          </p:cNvPr>
          <p:cNvSpPr>
            <a:spLocks noGrp="1"/>
          </p:cNvSpPr>
          <p:nvPr>
            <p:ph idx="1"/>
          </p:nvPr>
        </p:nvSpPr>
        <p:spPr/>
        <p:txBody>
          <a:bodyPr/>
          <a:lstStyle/>
          <a:p>
            <a:pPr marL="0" indent="0">
              <a:buNone/>
            </a:pPr>
            <a:r>
              <a:rPr lang="en-US" dirty="0"/>
              <a:t>Malaysia                      1970         (</a:t>
            </a:r>
            <a:r>
              <a:rPr lang="en-US" dirty="0" smtClean="0"/>
              <a:t>NCC, </a:t>
            </a:r>
            <a:r>
              <a:rPr lang="en-US" dirty="0" err="1" smtClean="0"/>
              <a:t>MoE</a:t>
            </a:r>
            <a:r>
              <a:rPr lang="en-US" dirty="0"/>
              <a:t>)</a:t>
            </a:r>
          </a:p>
          <a:p>
            <a:pPr marL="0" indent="0">
              <a:buNone/>
            </a:pPr>
            <a:r>
              <a:rPr lang="en-US" dirty="0"/>
              <a:t>Pakistan                       1967         (</a:t>
            </a:r>
            <a:r>
              <a:rPr lang="en-US" dirty="0" smtClean="0"/>
              <a:t>NBCT, </a:t>
            </a:r>
            <a:r>
              <a:rPr lang="en-US" dirty="0" err="1" smtClean="0"/>
              <a:t>MoE</a:t>
            </a:r>
            <a:r>
              <a:rPr lang="en-US" dirty="0" smtClean="0"/>
              <a:t>, Decision </a:t>
            </a:r>
            <a:r>
              <a:rPr lang="en-US" dirty="0"/>
              <a:t>taken by </a:t>
            </a:r>
            <a:r>
              <a:rPr lang="en-US" dirty="0" smtClean="0"/>
              <a:t>Cabinet</a:t>
            </a:r>
            <a:endParaRPr lang="en-US" dirty="0"/>
          </a:p>
          <a:p>
            <a:pPr marL="0" indent="0">
              <a:buNone/>
            </a:pPr>
            <a:r>
              <a:rPr lang="en-US" dirty="0"/>
              <a:t>                                                         at Ziarat,Balochistan)</a:t>
            </a:r>
          </a:p>
          <a:p>
            <a:pPr marL="0" indent="0">
              <a:buNone/>
            </a:pPr>
            <a:r>
              <a:rPr lang="en-US" dirty="0" smtClean="0"/>
              <a:t>Singapore                     1973        </a:t>
            </a:r>
            <a:r>
              <a:rPr lang="en-US" dirty="0"/>
              <a:t>(NCC,MOE</a:t>
            </a:r>
            <a:r>
              <a:rPr lang="en-US" dirty="0" smtClean="0"/>
              <a:t>)</a:t>
            </a:r>
          </a:p>
          <a:p>
            <a:pPr marL="0" indent="0">
              <a:buNone/>
            </a:pPr>
            <a:r>
              <a:rPr lang="en-US" dirty="0" smtClean="0"/>
              <a:t>UK                                  1987       </a:t>
            </a:r>
            <a:endParaRPr lang="en-US" dirty="0"/>
          </a:p>
        </p:txBody>
      </p:sp>
      <p:sp>
        <p:nvSpPr>
          <p:cNvPr id="4" name="Slide Number Placeholder 3"/>
          <p:cNvSpPr>
            <a:spLocks noGrp="1"/>
          </p:cNvSpPr>
          <p:nvPr>
            <p:ph type="sldNum" sz="quarter" idx="12"/>
          </p:nvPr>
        </p:nvSpPr>
        <p:spPr/>
        <p:txBody>
          <a:bodyPr/>
          <a:lstStyle/>
          <a:p>
            <a:fld id="{6A79C6C2-D2A4-496C-9935-D1A56A174D5F}" type="slidenum">
              <a:rPr lang="en-US" smtClean="0"/>
              <a:t>9</a:t>
            </a:fld>
            <a:endParaRPr lang="en-US"/>
          </a:p>
        </p:txBody>
      </p:sp>
    </p:spTree>
    <p:extLst>
      <p:ext uri="{BB962C8B-B14F-4D97-AF65-F5344CB8AC3E}">
        <p14:creationId xmlns:p14="http://schemas.microsoft.com/office/powerpoint/2010/main" val="3764459755"/>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630</TotalTime>
  <Words>1558</Words>
  <Application>Microsoft Office PowerPoint</Application>
  <PresentationFormat>Custom</PresentationFormat>
  <Paragraphs>262</Paragraphs>
  <Slides>31</Slides>
  <Notes>0</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Civic</vt:lpstr>
      <vt:lpstr>CURRICULUM REFORMS :CASE OF PAKISTAN IN GLOBAL PERSPECTIVE</vt:lpstr>
      <vt:lpstr>Profile</vt:lpstr>
      <vt:lpstr>                      INTRODUCTION</vt:lpstr>
      <vt:lpstr> INTRODUCTION</vt:lpstr>
      <vt:lpstr>              WHAT IS CURRICULUM?</vt:lpstr>
      <vt:lpstr> FOUR PILLARS OF QUALITY EDUCATION </vt:lpstr>
      <vt:lpstr>  </vt:lpstr>
      <vt:lpstr>   Chronology OF National Institutions:  Curriculum Changes in Global Context  </vt:lpstr>
      <vt:lpstr>Contd..</vt:lpstr>
      <vt:lpstr>CURRICULUM CHANGES IN PAKISTAN                    NATIONAL SCENARIO</vt:lpstr>
      <vt:lpstr>NATIONAL PERSPECTIVE 1947-1957</vt:lpstr>
      <vt:lpstr>Contd..</vt:lpstr>
      <vt:lpstr>SPEECH OF EDUCATION MINISTER</vt:lpstr>
      <vt:lpstr>Contd..</vt:lpstr>
      <vt:lpstr>FIRST MAJOR CYCLE OF CURRICULUM  REFORM(1959-1971)</vt:lpstr>
      <vt:lpstr>Contd..</vt:lpstr>
      <vt:lpstr>SECOND CYCLE OF CURRICULUM REFORM(1972-2006)</vt:lpstr>
      <vt:lpstr>PowerPoint Presentation</vt:lpstr>
      <vt:lpstr>THE ERA OF OTHER INTERVENTION (1980-2006)</vt:lpstr>
      <vt:lpstr>Contd..</vt:lpstr>
      <vt:lpstr>3RD CYCLE OF CURRICULUM REFORM</vt:lpstr>
      <vt:lpstr>Contd..</vt:lpstr>
      <vt:lpstr>SOME MODELS/TYPES USED</vt:lpstr>
      <vt:lpstr>Contd..</vt:lpstr>
      <vt:lpstr>Contd..</vt:lpstr>
      <vt:lpstr>CURRICULUM INNOVATIONS/PROJECTS</vt:lpstr>
      <vt:lpstr>PROGRAMS OF 2009 EDUCATION POLICY</vt:lpstr>
      <vt:lpstr>Contd…</vt:lpstr>
      <vt:lpstr>SUMMARY,ISSUES AND FUTURE SCENARIO OF CURRICULUM DEVELOPMENT</vt:lpstr>
      <vt:lpstr>ISSUES (PUSH &amp; PULL FACTORS)</vt:lpstr>
      <vt:lpstr>NEW DIRECTIONS OF CURRICULUM CHANGE;REALITIES IN THE WROLD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dc:title>
  <dc:creator>Faisal</dc:creator>
  <cp:lastModifiedBy>IIUI</cp:lastModifiedBy>
  <cp:revision>132</cp:revision>
  <dcterms:created xsi:type="dcterms:W3CDTF">2018-03-05T06:18:12Z</dcterms:created>
  <dcterms:modified xsi:type="dcterms:W3CDTF">2018-05-30T08:00:38Z</dcterms:modified>
</cp:coreProperties>
</file>