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8"/>
  </p:notesMasterIdLst>
  <p:sldIdLst>
    <p:sldId id="256" r:id="rId3"/>
    <p:sldId id="318" r:id="rId4"/>
    <p:sldId id="313" r:id="rId5"/>
    <p:sldId id="316" r:id="rId6"/>
    <p:sldId id="305" r:id="rId7"/>
    <p:sldId id="310" r:id="rId8"/>
    <p:sldId id="311" r:id="rId9"/>
    <p:sldId id="312" r:id="rId10"/>
    <p:sldId id="260" r:id="rId11"/>
    <p:sldId id="307" r:id="rId12"/>
    <p:sldId id="314" r:id="rId13"/>
    <p:sldId id="315" r:id="rId14"/>
    <p:sldId id="303" r:id="rId15"/>
    <p:sldId id="317" r:id="rId16"/>
    <p:sldId id="299" r:id="rId17"/>
  </p:sldIdLst>
  <p:sldSz cx="12192000" cy="6858000"/>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p:scale>
          <a:sx n="77" d="100"/>
          <a:sy n="77" d="100"/>
        </p:scale>
        <p:origin x="-378" y="19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2119" cy="466435"/>
          </a:xfrm>
          <a:prstGeom prst="rect">
            <a:avLst/>
          </a:prstGeom>
        </p:spPr>
        <p:txBody>
          <a:bodyPr vert="horz" lIns="92437" tIns="46219" rIns="92437" bIns="46219" rtlCol="0"/>
          <a:lstStyle>
            <a:lvl1pPr algn="l">
              <a:defRPr sz="1200"/>
            </a:lvl1pPr>
          </a:lstStyle>
          <a:p>
            <a:endParaRPr lang="en-US"/>
          </a:p>
        </p:txBody>
      </p:sp>
      <p:sp>
        <p:nvSpPr>
          <p:cNvPr id="3" name="Date Placeholder 2"/>
          <p:cNvSpPr>
            <a:spLocks noGrp="1"/>
          </p:cNvSpPr>
          <p:nvPr>
            <p:ph type="dt" idx="1"/>
          </p:nvPr>
        </p:nvSpPr>
        <p:spPr>
          <a:xfrm>
            <a:off x="3898102" y="0"/>
            <a:ext cx="2982119" cy="466435"/>
          </a:xfrm>
          <a:prstGeom prst="rect">
            <a:avLst/>
          </a:prstGeom>
        </p:spPr>
        <p:txBody>
          <a:bodyPr vert="horz" lIns="92437" tIns="46219" rIns="92437" bIns="46219" rtlCol="0"/>
          <a:lstStyle>
            <a:lvl1pPr algn="r">
              <a:defRPr sz="1200"/>
            </a:lvl1pPr>
          </a:lstStyle>
          <a:p>
            <a:fld id="{BE9A4ED0-A9F5-455B-BCB4-B6A1F804BC69}" type="datetimeFigureOut">
              <a:rPr lang="en-US" smtClean="0"/>
              <a:pPr/>
              <a:t>5/30/2018</a:t>
            </a:fld>
            <a:endParaRPr lang="en-US"/>
          </a:p>
        </p:txBody>
      </p:sp>
      <p:sp>
        <p:nvSpPr>
          <p:cNvPr id="4" name="Slide Image Placeholder 3"/>
          <p:cNvSpPr>
            <a:spLocks noGrp="1" noRot="1" noChangeAspect="1"/>
          </p:cNvSpPr>
          <p:nvPr>
            <p:ph type="sldImg" idx="2"/>
          </p:nvPr>
        </p:nvSpPr>
        <p:spPr>
          <a:xfrm>
            <a:off x="654050" y="1162050"/>
            <a:ext cx="5573713" cy="3136900"/>
          </a:xfrm>
          <a:prstGeom prst="rect">
            <a:avLst/>
          </a:prstGeom>
          <a:noFill/>
          <a:ln w="12700">
            <a:solidFill>
              <a:prstClr val="black"/>
            </a:solidFill>
          </a:ln>
        </p:spPr>
        <p:txBody>
          <a:bodyPr vert="horz" lIns="92437" tIns="46219" rIns="92437" bIns="46219" rtlCol="0" anchor="ctr"/>
          <a:lstStyle/>
          <a:p>
            <a:endParaRPr lang="en-US"/>
          </a:p>
        </p:txBody>
      </p:sp>
      <p:sp>
        <p:nvSpPr>
          <p:cNvPr id="5" name="Notes Placeholder 4"/>
          <p:cNvSpPr>
            <a:spLocks noGrp="1"/>
          </p:cNvSpPr>
          <p:nvPr>
            <p:ph type="body" sz="quarter" idx="3"/>
          </p:nvPr>
        </p:nvSpPr>
        <p:spPr>
          <a:xfrm>
            <a:off x="688182" y="4473892"/>
            <a:ext cx="5505450" cy="3660457"/>
          </a:xfrm>
          <a:prstGeom prst="rect">
            <a:avLst/>
          </a:prstGeom>
        </p:spPr>
        <p:txBody>
          <a:bodyPr vert="horz" lIns="92437" tIns="46219" rIns="92437" bIns="4621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8"/>
            <a:ext cx="2982119" cy="466434"/>
          </a:xfrm>
          <a:prstGeom prst="rect">
            <a:avLst/>
          </a:prstGeom>
        </p:spPr>
        <p:txBody>
          <a:bodyPr vert="horz" lIns="92437" tIns="46219" rIns="92437" bIns="46219" rtlCol="0" anchor="b"/>
          <a:lstStyle>
            <a:lvl1pPr algn="l">
              <a:defRPr sz="1200"/>
            </a:lvl1pPr>
          </a:lstStyle>
          <a:p>
            <a:endParaRPr lang="en-US"/>
          </a:p>
        </p:txBody>
      </p:sp>
      <p:sp>
        <p:nvSpPr>
          <p:cNvPr id="7" name="Slide Number Placeholder 6"/>
          <p:cNvSpPr>
            <a:spLocks noGrp="1"/>
          </p:cNvSpPr>
          <p:nvPr>
            <p:ph type="sldNum" sz="quarter" idx="5"/>
          </p:nvPr>
        </p:nvSpPr>
        <p:spPr>
          <a:xfrm>
            <a:off x="3898102" y="8829968"/>
            <a:ext cx="2982119" cy="466434"/>
          </a:xfrm>
          <a:prstGeom prst="rect">
            <a:avLst/>
          </a:prstGeom>
        </p:spPr>
        <p:txBody>
          <a:bodyPr vert="horz" lIns="92437" tIns="46219" rIns="92437" bIns="46219" rtlCol="0" anchor="b"/>
          <a:lstStyle>
            <a:lvl1pPr algn="r">
              <a:defRPr sz="1200"/>
            </a:lvl1pPr>
          </a:lstStyle>
          <a:p>
            <a:fld id="{EDE3F7E8-F369-439C-91DB-6BBA27B78609}" type="slidenum">
              <a:rPr lang="en-US" smtClean="0"/>
              <a:pPr/>
              <a:t>‹#›</a:t>
            </a:fld>
            <a:endParaRPr lang="en-US"/>
          </a:p>
        </p:txBody>
      </p:sp>
    </p:spTree>
    <p:extLst>
      <p:ext uri="{BB962C8B-B14F-4D97-AF65-F5344CB8AC3E}">
        <p14:creationId xmlns:p14="http://schemas.microsoft.com/office/powerpoint/2010/main" val="40885626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E3F7E8-F369-439C-91DB-6BBA27B78609}" type="slidenum">
              <a:rPr lang="en-US" smtClean="0"/>
              <a:pPr/>
              <a:t>1</a:t>
            </a:fld>
            <a:endParaRPr lang="en-US"/>
          </a:p>
        </p:txBody>
      </p:sp>
    </p:spTree>
    <p:extLst>
      <p:ext uri="{BB962C8B-B14F-4D97-AF65-F5344CB8AC3E}">
        <p14:creationId xmlns:p14="http://schemas.microsoft.com/office/powerpoint/2010/main" val="22516604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E3F7E8-F369-439C-91DB-6BBA27B78609}" type="slidenum">
              <a:rPr lang="en-US" smtClean="0"/>
              <a:pPr/>
              <a:t>6</a:t>
            </a:fld>
            <a:endParaRPr lang="en-US"/>
          </a:p>
        </p:txBody>
      </p:sp>
    </p:spTree>
    <p:extLst>
      <p:ext uri="{BB962C8B-B14F-4D97-AF65-F5344CB8AC3E}">
        <p14:creationId xmlns:p14="http://schemas.microsoft.com/office/powerpoint/2010/main" val="20358583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E3F7E8-F369-439C-91DB-6BBA27B78609}" type="slidenum">
              <a:rPr lang="en-US" smtClean="0"/>
              <a:pPr/>
              <a:t>7</a:t>
            </a:fld>
            <a:endParaRPr lang="en-US"/>
          </a:p>
        </p:txBody>
      </p:sp>
    </p:spTree>
    <p:extLst>
      <p:ext uri="{BB962C8B-B14F-4D97-AF65-F5344CB8AC3E}">
        <p14:creationId xmlns:p14="http://schemas.microsoft.com/office/powerpoint/2010/main" val="20358583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E3F7E8-F369-439C-91DB-6BBA27B78609}" type="slidenum">
              <a:rPr lang="en-US" smtClean="0"/>
              <a:pPr/>
              <a:t>8</a:t>
            </a:fld>
            <a:endParaRPr lang="en-US"/>
          </a:p>
        </p:txBody>
      </p:sp>
    </p:spTree>
    <p:extLst>
      <p:ext uri="{BB962C8B-B14F-4D97-AF65-F5344CB8AC3E}">
        <p14:creationId xmlns:p14="http://schemas.microsoft.com/office/powerpoint/2010/main" val="20358583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DE3F7E8-F369-439C-91DB-6BBA27B78609}" type="slidenum">
              <a:rPr lang="en-US" smtClean="0"/>
              <a:pPr/>
              <a:t>9</a:t>
            </a:fld>
            <a:endParaRPr lang="en-US"/>
          </a:p>
        </p:txBody>
      </p:sp>
    </p:spTree>
    <p:extLst>
      <p:ext uri="{BB962C8B-B14F-4D97-AF65-F5344CB8AC3E}">
        <p14:creationId xmlns:p14="http://schemas.microsoft.com/office/powerpoint/2010/main" val="20358583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0785ABB-9716-4896-A7AB-5B24766AB860}" type="datetimeFigureOut">
              <a:rPr lang="en-US" smtClean="0"/>
              <a:pPr/>
              <a:t>5/30/2018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F97DBF-1D8A-4009-8F85-27E5E20EAB38}" type="slidenum">
              <a:rPr lang="en-US" smtClean="0"/>
              <a:pPr/>
              <a:t>‹#›</a:t>
            </a:fld>
            <a:endParaRPr lang="en-US"/>
          </a:p>
        </p:txBody>
      </p:sp>
    </p:spTree>
    <p:extLst>
      <p:ext uri="{BB962C8B-B14F-4D97-AF65-F5344CB8AC3E}">
        <p14:creationId xmlns:p14="http://schemas.microsoft.com/office/powerpoint/2010/main" val="10429312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785ABB-9716-4896-A7AB-5B24766AB860}" type="datetimeFigureOut">
              <a:rPr lang="en-US" smtClean="0"/>
              <a:pPr/>
              <a:t>5/30/2018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F97DBF-1D8A-4009-8F85-27E5E20EAB38}" type="slidenum">
              <a:rPr lang="en-US" smtClean="0"/>
              <a:pPr/>
              <a:t>‹#›</a:t>
            </a:fld>
            <a:endParaRPr lang="en-US"/>
          </a:p>
        </p:txBody>
      </p:sp>
    </p:spTree>
    <p:extLst>
      <p:ext uri="{BB962C8B-B14F-4D97-AF65-F5344CB8AC3E}">
        <p14:creationId xmlns:p14="http://schemas.microsoft.com/office/powerpoint/2010/main" val="9260446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785ABB-9716-4896-A7AB-5B24766AB860}" type="datetimeFigureOut">
              <a:rPr lang="en-US" smtClean="0"/>
              <a:pPr/>
              <a:t>5/30/2018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F97DBF-1D8A-4009-8F85-27E5E20EAB38}" type="slidenum">
              <a:rPr lang="en-US" smtClean="0"/>
              <a:pPr/>
              <a:t>‹#›</a:t>
            </a:fld>
            <a:endParaRPr lang="en-US"/>
          </a:p>
        </p:txBody>
      </p:sp>
    </p:spTree>
    <p:extLst>
      <p:ext uri="{BB962C8B-B14F-4D97-AF65-F5344CB8AC3E}">
        <p14:creationId xmlns:p14="http://schemas.microsoft.com/office/powerpoint/2010/main" val="33652326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1988800" y="3048"/>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2192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828800" y="2819400"/>
            <a:ext cx="85344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C0785ABB-9716-4896-A7AB-5B24766AB860}" type="datetimeFigureOut">
              <a:rPr lang="en-US" smtClean="0"/>
              <a:pPr/>
              <a:t>5/30/2018</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207264" y="2420112"/>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5CF97DBF-1D8A-4009-8F85-27E5E20EAB38}" type="slidenum">
              <a:rPr lang="en-US" smtClean="0"/>
              <a:pPr/>
              <a:t>‹#›</a:t>
            </a:fld>
            <a:endParaRPr lang="en-US"/>
          </a:p>
        </p:txBody>
      </p:sp>
      <p:sp>
        <p:nvSpPr>
          <p:cNvPr id="8" name="Title 7"/>
          <p:cNvSpPr>
            <a:spLocks noGrp="1"/>
          </p:cNvSpPr>
          <p:nvPr>
            <p:ph type="ctrTitle"/>
          </p:nvPr>
        </p:nvSpPr>
        <p:spPr>
          <a:xfrm>
            <a:off x="914400" y="381000"/>
            <a:ext cx="103632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0785ABB-9716-4896-A7AB-5B24766AB860}" type="datetimeFigureOut">
              <a:rPr lang="en-US" smtClean="0"/>
              <a:pPr/>
              <a:t>5/30/2018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5815584" y="1026373"/>
            <a:ext cx="609600" cy="441325"/>
          </a:xfrm>
        </p:spPr>
        <p:txBody>
          <a:bodyPr/>
          <a:lstStyle/>
          <a:p>
            <a:fld id="{5CF97DBF-1D8A-4009-8F85-27E5E20EAB38}" type="slidenum">
              <a:rPr lang="en-US" smtClean="0"/>
              <a:pPr/>
              <a:t>‹#›</a:t>
            </a:fld>
            <a:endParaRPr lang="en-US"/>
          </a:p>
        </p:txBody>
      </p:sp>
      <p:sp>
        <p:nvSpPr>
          <p:cNvPr id="8" name="Content Placeholder 7"/>
          <p:cNvSpPr>
            <a:spLocks noGrp="1"/>
          </p:cNvSpPr>
          <p:nvPr>
            <p:ph sz="quarter" idx="1"/>
          </p:nvPr>
        </p:nvSpPr>
        <p:spPr>
          <a:xfrm>
            <a:off x="402336" y="1527048"/>
            <a:ext cx="1133856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11988800" y="1905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203200" y="2286000"/>
            <a:ext cx="11777472"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207264" y="142352"/>
            <a:ext cx="11777472"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824568" y="2743200"/>
            <a:ext cx="8640232"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C0785ABB-9716-4896-A7AB-5B24766AB860}" type="datetimeFigureOut">
              <a:rPr lang="en-US" smtClean="0"/>
              <a:pPr/>
              <a:t>5/30/2018</a:t>
            </a:fld>
            <a:endParaRPr lang="en-US"/>
          </a:p>
        </p:txBody>
      </p:sp>
      <p:sp>
        <p:nvSpPr>
          <p:cNvPr id="8" name="Straight Connector 7"/>
          <p:cNvSpPr>
            <a:spLocks noChangeShapeType="1"/>
          </p:cNvSpPr>
          <p:nvPr/>
        </p:nvSpPr>
        <p:spPr bwMode="auto">
          <a:xfrm>
            <a:off x="203200" y="2438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5CF97DBF-1D8A-4009-8F85-27E5E20EAB38}" type="slidenum">
              <a:rPr lang="en-US" smtClean="0"/>
              <a:pPr/>
              <a:t>‹#›</a:t>
            </a:fld>
            <a:endParaRPr lang="en-US"/>
          </a:p>
        </p:txBody>
      </p:sp>
      <p:sp>
        <p:nvSpPr>
          <p:cNvPr id="2" name="Title 1"/>
          <p:cNvSpPr>
            <a:spLocks noGrp="1"/>
          </p:cNvSpPr>
          <p:nvPr>
            <p:ph type="title"/>
          </p:nvPr>
        </p:nvSpPr>
        <p:spPr>
          <a:xfrm>
            <a:off x="963084" y="533400"/>
            <a:ext cx="103632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02336" y="228600"/>
            <a:ext cx="113792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7721600" y="6409944"/>
            <a:ext cx="4059936" cy="365760"/>
          </a:xfrm>
        </p:spPr>
        <p:txBody>
          <a:bodyPr/>
          <a:lstStyle/>
          <a:p>
            <a:fld id="{C0785ABB-9716-4896-A7AB-5B24766AB860}" type="datetimeFigureOut">
              <a:rPr lang="en-US" smtClean="0"/>
              <a:pPr/>
              <a:t>5/30/2018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F97DBF-1D8A-4009-8F85-27E5E20EAB38}" type="slidenum">
              <a:rPr lang="en-US" smtClean="0"/>
              <a:pPr/>
              <a:t>‹#›</a:t>
            </a:fld>
            <a:endParaRPr lang="en-US"/>
          </a:p>
        </p:txBody>
      </p:sp>
      <p:sp>
        <p:nvSpPr>
          <p:cNvPr id="8" name="Straight Connector 7"/>
          <p:cNvSpPr>
            <a:spLocks noChangeShapeType="1"/>
          </p:cNvSpPr>
          <p:nvPr/>
        </p:nvSpPr>
        <p:spPr bwMode="auto">
          <a:xfrm flipV="1">
            <a:off x="6084107" y="1575653"/>
            <a:ext cx="11895"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402336" y="1371600"/>
            <a:ext cx="53848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6400800" y="1371600"/>
            <a:ext cx="53848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6096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12192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203200" y="1371600"/>
            <a:ext cx="11777472"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94564" y="6391656"/>
            <a:ext cx="11777472"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402336" y="1524000"/>
            <a:ext cx="5386917"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388441" y="1524000"/>
            <a:ext cx="5389033"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C0785ABB-9716-4896-A7AB-5B24766AB860}" type="datetimeFigureOut">
              <a:rPr lang="en-US" smtClean="0"/>
              <a:pPr/>
              <a:t>5/30/2018</a:t>
            </a:fld>
            <a:endParaRPr lang="en-US"/>
          </a:p>
        </p:txBody>
      </p:sp>
      <p:sp>
        <p:nvSpPr>
          <p:cNvPr id="8" name="Footer Placeholder 7"/>
          <p:cNvSpPr>
            <a:spLocks noGrp="1"/>
          </p:cNvSpPr>
          <p:nvPr>
            <p:ph type="ftr" sz="quarter" idx="11"/>
          </p:nvPr>
        </p:nvSpPr>
        <p:spPr>
          <a:xfrm>
            <a:off x="406400" y="6409944"/>
            <a:ext cx="4775200" cy="365760"/>
          </a:xfrm>
        </p:spPr>
        <p:txBody>
          <a:bodyPr/>
          <a:lstStyle/>
          <a:p>
            <a:endParaRPr lang="en-US"/>
          </a:p>
        </p:txBody>
      </p:sp>
      <p:sp>
        <p:nvSpPr>
          <p:cNvPr id="15" name="Straight Connector 14"/>
          <p:cNvSpPr>
            <a:spLocks noChangeShapeType="1"/>
          </p:cNvSpPr>
          <p:nvPr/>
        </p:nvSpPr>
        <p:spPr bwMode="auto">
          <a:xfrm>
            <a:off x="203200" y="128016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402336" y="2471383"/>
            <a:ext cx="5388864"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6400800" y="2471383"/>
            <a:ext cx="53848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5791200" y="1042417"/>
            <a:ext cx="609600" cy="441325"/>
          </a:xfrm>
        </p:spPr>
        <p:txBody>
          <a:bodyPr/>
          <a:lstStyle>
            <a:lvl1pPr algn="ctr">
              <a:defRPr/>
            </a:lvl1pPr>
          </a:lstStyle>
          <a:p>
            <a:fld id="{5CF97DBF-1D8A-4009-8F85-27E5E20EAB38}"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0785ABB-9716-4896-A7AB-5B24766AB860}" type="datetimeFigureOut">
              <a:rPr lang="en-US" smtClean="0"/>
              <a:pPr/>
              <a:t>5/30/2018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5791200" y="1036021"/>
            <a:ext cx="609600" cy="441325"/>
          </a:xfrm>
        </p:spPr>
        <p:txBody>
          <a:bodyPr/>
          <a:lstStyle/>
          <a:p>
            <a:fld id="{5CF97DBF-1D8A-4009-8F85-27E5E20EAB38}"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203200" y="158496"/>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C0785ABB-9716-4896-A7AB-5B24766AB860}" type="datetimeFigureOut">
              <a:rPr lang="en-US" smtClean="0"/>
              <a:pPr/>
              <a:t>5/30/2018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5689600" y="6324600"/>
            <a:ext cx="812800" cy="441324"/>
          </a:xfrm>
        </p:spPr>
        <p:txBody>
          <a:bodyPr/>
          <a:lstStyle>
            <a:lvl1pPr>
              <a:defRPr>
                <a:solidFill>
                  <a:srgbClr val="FFFFFF"/>
                </a:solidFill>
              </a:defRPr>
            </a:lvl1pPr>
          </a:lstStyle>
          <a:p>
            <a:fld id="{5CF97DBF-1D8A-4009-8F85-27E5E20EAB38}"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203200" y="152400"/>
            <a:ext cx="11777472"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2192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508000" y="914400"/>
            <a:ext cx="31496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08000" y="1981201"/>
            <a:ext cx="31496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4165600" y="685800"/>
            <a:ext cx="75184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828800" y="312739"/>
            <a:ext cx="609600" cy="441325"/>
          </a:xfrm>
        </p:spPr>
        <p:txBody>
          <a:bodyPr/>
          <a:lstStyle>
            <a:lvl1pPr>
              <a:defRPr>
                <a:solidFill>
                  <a:schemeClr val="accent3">
                    <a:shade val="75000"/>
                  </a:schemeClr>
                </a:solidFill>
              </a:defRPr>
            </a:lvl1pPr>
          </a:lstStyle>
          <a:p>
            <a:fld id="{5CF97DBF-1D8A-4009-8F85-27E5E20EAB38}" type="slidenum">
              <a:rPr lang="en-US" smtClean="0"/>
              <a:pPr/>
              <a:t>‹#›</a:t>
            </a:fld>
            <a:endParaRPr lang="en-US"/>
          </a:p>
        </p:txBody>
      </p:sp>
      <p:sp>
        <p:nvSpPr>
          <p:cNvPr id="21" name="Rectangle 20"/>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C0785ABB-9716-4896-A7AB-5B24766AB860}" type="datetimeFigureOut">
              <a:rPr lang="en-US" smtClean="0"/>
              <a:pPr/>
              <a:t>5/30/2018</a:t>
            </a:fld>
            <a:endParaRPr lang="en-US"/>
          </a:p>
        </p:txBody>
      </p:sp>
      <p:sp>
        <p:nvSpPr>
          <p:cNvPr id="6" name="Footer Placeholder 5"/>
          <p:cNvSpPr>
            <a:spLocks noGrp="1"/>
          </p:cNvSpPr>
          <p:nvPr>
            <p:ph type="ftr" sz="quarter" idx="11"/>
          </p:nvPr>
        </p:nvSpPr>
        <p:spPr>
          <a:xfrm>
            <a:off x="402336" y="6410848"/>
            <a:ext cx="451104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785ABB-9716-4896-A7AB-5B24766AB860}" type="datetimeFigureOut">
              <a:rPr lang="en-US" smtClean="0"/>
              <a:pPr/>
              <a:t>5/30/2018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F97DBF-1D8A-4009-8F85-27E5E20EAB38}" type="slidenum">
              <a:rPr lang="en-US" smtClean="0"/>
              <a:pPr/>
              <a:t>‹#›</a:t>
            </a:fld>
            <a:endParaRPr lang="en-US"/>
          </a:p>
        </p:txBody>
      </p:sp>
    </p:spTree>
    <p:extLst>
      <p:ext uri="{BB962C8B-B14F-4D97-AF65-F5344CB8AC3E}">
        <p14:creationId xmlns:p14="http://schemas.microsoft.com/office/powerpoint/2010/main" val="35257604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203200" y="152400"/>
            <a:ext cx="11777472"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828800" y="312739"/>
            <a:ext cx="609600" cy="441325"/>
          </a:xfrm>
        </p:spPr>
        <p:txBody>
          <a:bodyPr/>
          <a:lstStyle/>
          <a:p>
            <a:fld id="{5CF97DBF-1D8A-4009-8F85-27E5E20EAB38}" type="slidenum">
              <a:rPr lang="en-US" smtClean="0"/>
              <a:pPr/>
              <a:t>‹#›</a:t>
            </a:fld>
            <a:endParaRPr lang="en-US"/>
          </a:p>
        </p:txBody>
      </p:sp>
      <p:sp>
        <p:nvSpPr>
          <p:cNvPr id="2" name="Title 1"/>
          <p:cNvSpPr>
            <a:spLocks noGrp="1"/>
          </p:cNvSpPr>
          <p:nvPr>
            <p:ph type="title"/>
          </p:nvPr>
        </p:nvSpPr>
        <p:spPr>
          <a:xfrm>
            <a:off x="4000500" y="5029200"/>
            <a:ext cx="78232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00500" y="609600"/>
            <a:ext cx="78232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08000" y="990600"/>
            <a:ext cx="32512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7717536" y="6404984"/>
            <a:ext cx="4059936" cy="365760"/>
          </a:xfrm>
        </p:spPr>
        <p:txBody>
          <a:bodyPr/>
          <a:lstStyle/>
          <a:p>
            <a:fld id="{C0785ABB-9716-4896-A7AB-5B24766AB860}" type="datetimeFigureOut">
              <a:rPr lang="en-US" smtClean="0"/>
              <a:pPr/>
              <a:t>5/30/2018</a:t>
            </a:fld>
            <a:endParaRPr lang="en-US"/>
          </a:p>
        </p:txBody>
      </p:sp>
      <p:sp>
        <p:nvSpPr>
          <p:cNvPr id="6" name="Footer Placeholder 5"/>
          <p:cNvSpPr>
            <a:spLocks noGrp="1"/>
          </p:cNvSpPr>
          <p:nvPr>
            <p:ph type="ftr" sz="quarter" idx="11"/>
          </p:nvPr>
        </p:nvSpPr>
        <p:spPr>
          <a:xfrm>
            <a:off x="402336" y="6410848"/>
            <a:ext cx="4779264" cy="365760"/>
          </a:xfrm>
        </p:spPr>
        <p:txBody>
          <a:bodyPr/>
          <a:lstStyle/>
          <a:p>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0785ABB-9716-4896-A7AB-5B24766AB860}" type="datetimeFigureOut">
              <a:rPr lang="en-US" smtClean="0"/>
              <a:pPr/>
              <a:t>5/30/2018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F97DBF-1D8A-4009-8F85-27E5E20EAB38}"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9347200" y="0"/>
            <a:ext cx="28448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6403340"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9119616" y="2925763"/>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9245600" y="3020251"/>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9221216" y="3009902"/>
            <a:ext cx="609600" cy="441325"/>
          </a:xfrm>
        </p:spPr>
        <p:txBody>
          <a:bodyPr/>
          <a:lstStyle/>
          <a:p>
            <a:fld id="{5CF97DBF-1D8A-4009-8F85-27E5E20EAB38}" type="slidenum">
              <a:rPr lang="en-US" smtClean="0"/>
              <a:pPr/>
              <a:t>‹#›</a:t>
            </a:fld>
            <a:endParaRPr lang="en-US"/>
          </a:p>
        </p:txBody>
      </p:sp>
      <p:sp>
        <p:nvSpPr>
          <p:cNvPr id="3" name="Vertical Text Placeholder 2"/>
          <p:cNvSpPr>
            <a:spLocks noGrp="1"/>
          </p:cNvSpPr>
          <p:nvPr>
            <p:ph type="body" orient="vert" idx="1"/>
          </p:nvPr>
        </p:nvSpPr>
        <p:spPr>
          <a:xfrm>
            <a:off x="406400" y="304800"/>
            <a:ext cx="87376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0785ABB-9716-4896-A7AB-5B24766AB860}" type="datetimeFigureOut">
              <a:rPr lang="en-US" smtClean="0"/>
              <a:pPr/>
              <a:t>5/30/2018</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9855200" y="304802"/>
            <a:ext cx="19304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0785ABB-9716-4896-A7AB-5B24766AB860}" type="datetimeFigureOut">
              <a:rPr lang="en-US" smtClean="0"/>
              <a:pPr/>
              <a:t>5/30/2018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F97DBF-1D8A-4009-8F85-27E5E20EAB38}" type="slidenum">
              <a:rPr lang="en-US" smtClean="0"/>
              <a:pPr/>
              <a:t>‹#›</a:t>
            </a:fld>
            <a:endParaRPr lang="en-US"/>
          </a:p>
        </p:txBody>
      </p:sp>
    </p:spTree>
    <p:extLst>
      <p:ext uri="{BB962C8B-B14F-4D97-AF65-F5344CB8AC3E}">
        <p14:creationId xmlns:p14="http://schemas.microsoft.com/office/powerpoint/2010/main" val="37633408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0785ABB-9716-4896-A7AB-5B24766AB860}" type="datetimeFigureOut">
              <a:rPr lang="en-US" smtClean="0"/>
              <a:pPr/>
              <a:t>5/30/2018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F97DBF-1D8A-4009-8F85-27E5E20EAB38}" type="slidenum">
              <a:rPr lang="en-US" smtClean="0"/>
              <a:pPr/>
              <a:t>‹#›</a:t>
            </a:fld>
            <a:endParaRPr lang="en-US"/>
          </a:p>
        </p:txBody>
      </p:sp>
    </p:spTree>
    <p:extLst>
      <p:ext uri="{BB962C8B-B14F-4D97-AF65-F5344CB8AC3E}">
        <p14:creationId xmlns:p14="http://schemas.microsoft.com/office/powerpoint/2010/main" val="31072403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0785ABB-9716-4896-A7AB-5B24766AB860}" type="datetimeFigureOut">
              <a:rPr lang="en-US" smtClean="0"/>
              <a:pPr/>
              <a:t>5/30/2018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F97DBF-1D8A-4009-8F85-27E5E20EAB38}" type="slidenum">
              <a:rPr lang="en-US" smtClean="0"/>
              <a:pPr/>
              <a:t>‹#›</a:t>
            </a:fld>
            <a:endParaRPr lang="en-US"/>
          </a:p>
        </p:txBody>
      </p:sp>
    </p:spTree>
    <p:extLst>
      <p:ext uri="{BB962C8B-B14F-4D97-AF65-F5344CB8AC3E}">
        <p14:creationId xmlns:p14="http://schemas.microsoft.com/office/powerpoint/2010/main" val="19492681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0785ABB-9716-4896-A7AB-5B24766AB860}" type="datetimeFigureOut">
              <a:rPr lang="en-US" smtClean="0"/>
              <a:pPr/>
              <a:t>5/30/2018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F97DBF-1D8A-4009-8F85-27E5E20EAB38}" type="slidenum">
              <a:rPr lang="en-US" smtClean="0"/>
              <a:pPr/>
              <a:t>‹#›</a:t>
            </a:fld>
            <a:endParaRPr lang="en-US"/>
          </a:p>
        </p:txBody>
      </p:sp>
    </p:spTree>
    <p:extLst>
      <p:ext uri="{BB962C8B-B14F-4D97-AF65-F5344CB8AC3E}">
        <p14:creationId xmlns:p14="http://schemas.microsoft.com/office/powerpoint/2010/main" val="32572292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785ABB-9716-4896-A7AB-5B24766AB860}" type="datetimeFigureOut">
              <a:rPr lang="en-US" smtClean="0"/>
              <a:pPr/>
              <a:t>5/30/2018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CF97DBF-1D8A-4009-8F85-27E5E20EAB38}" type="slidenum">
              <a:rPr lang="en-US" smtClean="0"/>
              <a:pPr/>
              <a:t>‹#›</a:t>
            </a:fld>
            <a:endParaRPr lang="en-US"/>
          </a:p>
        </p:txBody>
      </p:sp>
    </p:spTree>
    <p:extLst>
      <p:ext uri="{BB962C8B-B14F-4D97-AF65-F5344CB8AC3E}">
        <p14:creationId xmlns:p14="http://schemas.microsoft.com/office/powerpoint/2010/main" val="18698468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785ABB-9716-4896-A7AB-5B24766AB860}" type="datetimeFigureOut">
              <a:rPr lang="en-US" smtClean="0"/>
              <a:pPr/>
              <a:t>5/30/2018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F97DBF-1D8A-4009-8F85-27E5E20EAB38}" type="slidenum">
              <a:rPr lang="en-US" smtClean="0"/>
              <a:pPr/>
              <a:t>‹#›</a:t>
            </a:fld>
            <a:endParaRPr lang="en-US"/>
          </a:p>
        </p:txBody>
      </p:sp>
    </p:spTree>
    <p:extLst>
      <p:ext uri="{BB962C8B-B14F-4D97-AF65-F5344CB8AC3E}">
        <p14:creationId xmlns:p14="http://schemas.microsoft.com/office/powerpoint/2010/main" val="3967211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0785ABB-9716-4896-A7AB-5B24766AB860}" type="datetimeFigureOut">
              <a:rPr lang="en-US" smtClean="0"/>
              <a:pPr/>
              <a:t>5/30/2018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F97DBF-1D8A-4009-8F85-27E5E20EAB38}" type="slidenum">
              <a:rPr lang="en-US" smtClean="0"/>
              <a:pPr/>
              <a:t>‹#›</a:t>
            </a:fld>
            <a:endParaRPr lang="en-US"/>
          </a:p>
        </p:txBody>
      </p:sp>
    </p:spTree>
    <p:extLst>
      <p:ext uri="{BB962C8B-B14F-4D97-AF65-F5344CB8AC3E}">
        <p14:creationId xmlns:p14="http://schemas.microsoft.com/office/powerpoint/2010/main" val="35760095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785ABB-9716-4896-A7AB-5B24766AB860}" type="datetimeFigureOut">
              <a:rPr lang="en-US" smtClean="0"/>
              <a:pPr/>
              <a:t>5/30/2018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F97DBF-1D8A-4009-8F85-27E5E20EAB38}" type="slidenum">
              <a:rPr lang="en-US" smtClean="0"/>
              <a:pPr/>
              <a:t>‹#›</a:t>
            </a:fld>
            <a:endParaRPr lang="en-US"/>
          </a:p>
        </p:txBody>
      </p:sp>
    </p:spTree>
    <p:extLst>
      <p:ext uri="{BB962C8B-B14F-4D97-AF65-F5344CB8AC3E}">
        <p14:creationId xmlns:p14="http://schemas.microsoft.com/office/powerpoint/2010/main" val="33040058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1"/>
            <a:ext cx="12192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7721600" y="6404984"/>
            <a:ext cx="4059936" cy="365760"/>
          </a:xfrm>
          <a:prstGeom prst="rect">
            <a:avLst/>
          </a:prstGeom>
        </p:spPr>
        <p:txBody>
          <a:bodyPr vert="horz"/>
          <a:lstStyle>
            <a:lvl1pPr algn="r" eaLnBrk="1" latinLnBrk="0" hangingPunct="1">
              <a:defRPr kumimoji="0" sz="1400">
                <a:solidFill>
                  <a:srgbClr val="FFFFFF"/>
                </a:solidFill>
              </a:defRPr>
            </a:lvl1pPr>
          </a:lstStyle>
          <a:p>
            <a:fld id="{C0785ABB-9716-4896-A7AB-5B24766AB860}" type="datetimeFigureOut">
              <a:rPr lang="en-US" smtClean="0"/>
              <a:pPr/>
              <a:t>5/30/2018</a:t>
            </a:fld>
            <a:endParaRPr lang="en-US"/>
          </a:p>
        </p:txBody>
      </p:sp>
      <p:sp>
        <p:nvSpPr>
          <p:cNvPr id="3" name="Footer Placeholder 2"/>
          <p:cNvSpPr>
            <a:spLocks noGrp="1"/>
          </p:cNvSpPr>
          <p:nvPr>
            <p:ph type="ftr" sz="quarter" idx="3"/>
          </p:nvPr>
        </p:nvSpPr>
        <p:spPr>
          <a:xfrm>
            <a:off x="406400" y="6410848"/>
            <a:ext cx="47752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203200" y="1276743"/>
            <a:ext cx="1177747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5791200" y="1040175"/>
            <a:ext cx="6096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5CF97DBF-1D8A-4009-8F85-27E5E20EAB38}" type="slidenum">
              <a:rPr lang="en-US" smtClean="0"/>
              <a:pPr/>
              <a:t>‹#›</a:t>
            </a:fld>
            <a:endParaRPr lang="en-US"/>
          </a:p>
        </p:txBody>
      </p:sp>
      <p:sp>
        <p:nvSpPr>
          <p:cNvPr id="22" name="Title Placeholder 21"/>
          <p:cNvSpPr>
            <a:spLocks noGrp="1"/>
          </p:cNvSpPr>
          <p:nvPr>
            <p:ph type="title"/>
          </p:nvPr>
        </p:nvSpPr>
        <p:spPr>
          <a:xfrm>
            <a:off x="402336" y="228600"/>
            <a:ext cx="113792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02336" y="1524000"/>
            <a:ext cx="113792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ajku.edu.pk/"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211019" y="163490"/>
            <a:ext cx="6918830" cy="5539978"/>
          </a:xfrm>
          <a:prstGeom prst="rect">
            <a:avLst/>
          </a:prstGeom>
          <a:noFill/>
        </p:spPr>
        <p:txBody>
          <a:bodyPr wrap="square" rtlCol="0">
            <a:spAutoFit/>
          </a:bodyPr>
          <a:lstStyle/>
          <a:p>
            <a:r>
              <a:rPr lang="en-US" sz="5400" b="1" dirty="0" smtClean="0">
                <a:solidFill>
                  <a:srgbClr val="FF0000"/>
                </a:solidFill>
              </a:rPr>
              <a:t>Values and Curriculum</a:t>
            </a:r>
          </a:p>
          <a:p>
            <a:endParaRPr lang="en-US" sz="4400" b="1" dirty="0" smtClean="0">
              <a:solidFill>
                <a:srgbClr val="FF0000"/>
              </a:solidFill>
            </a:endParaRPr>
          </a:p>
          <a:p>
            <a:pPr algn="ctr"/>
            <a:r>
              <a:rPr lang="en-US" sz="3200" b="1" dirty="0"/>
              <a:t>Prof. Dr. </a:t>
            </a:r>
            <a:r>
              <a:rPr lang="en-US" sz="3200" b="1" dirty="0" err="1"/>
              <a:t>Nisar</a:t>
            </a:r>
            <a:r>
              <a:rPr lang="en-US" sz="3200" b="1" dirty="0"/>
              <a:t> </a:t>
            </a:r>
            <a:r>
              <a:rPr lang="en-US" sz="3200" b="1" dirty="0" err="1"/>
              <a:t>Hamdani</a:t>
            </a:r>
            <a:endParaRPr lang="en-US" sz="3200" dirty="0"/>
          </a:p>
          <a:p>
            <a:pPr algn="ctr"/>
            <a:r>
              <a:rPr lang="en-US" sz="3200" dirty="0"/>
              <a:t>Director, Kashmir Institute of Economics, AJK </a:t>
            </a:r>
            <a:r>
              <a:rPr lang="en-US" sz="3200" dirty="0" smtClean="0"/>
              <a:t>University</a:t>
            </a:r>
          </a:p>
          <a:p>
            <a:pPr algn="ctr"/>
            <a:endParaRPr lang="en-US" sz="3200" dirty="0" smtClean="0"/>
          </a:p>
          <a:p>
            <a:pPr algn="ctr"/>
            <a:r>
              <a:rPr lang="en-US" sz="2400" b="1" dirty="0"/>
              <a:t>Keynote Presented at Two Day National Seminar “Curriculum: Theory and Practice in Pakistan” organized by Department of Education, IIUI on 8-9 March 2018</a:t>
            </a:r>
            <a:endParaRPr lang="en-US" sz="2400" dirty="0"/>
          </a:p>
          <a:p>
            <a:pPr algn="ctr"/>
            <a:endParaRPr lang="en-US" sz="3200" b="1" dirty="0">
              <a:solidFill>
                <a:srgbClr val="FF0000"/>
              </a:solidFill>
            </a:endParaRPr>
          </a:p>
        </p:txBody>
      </p:sp>
      <p:sp>
        <p:nvSpPr>
          <p:cNvPr id="20" name="Rectangle 19"/>
          <p:cNvSpPr/>
          <p:nvPr/>
        </p:nvSpPr>
        <p:spPr>
          <a:xfrm>
            <a:off x="5911439" y="5472006"/>
            <a:ext cx="6096000" cy="1323439"/>
          </a:xfrm>
          <a:prstGeom prst="rect">
            <a:avLst/>
          </a:prstGeom>
        </p:spPr>
        <p:txBody>
          <a:bodyPr>
            <a:spAutoFit/>
          </a:bodyPr>
          <a:lstStyle/>
          <a:p>
            <a:pPr algn="ctr"/>
            <a:r>
              <a:rPr lang="en-US" sz="2000" b="1" dirty="0">
                <a:latin typeface="Calibri" panose="020F0502020204030204" pitchFamily="34" charset="0"/>
                <a:ea typeface="Times New Roman" panose="02020603050405020304" pitchFamily="18" charset="0"/>
                <a:cs typeface="Arial" panose="020B0604020202020204" pitchFamily="34" charset="0"/>
              </a:rPr>
              <a:t>Divine Economics Project</a:t>
            </a:r>
            <a:endParaRPr lang="en-US" sz="1200" b="1" dirty="0">
              <a:latin typeface="Calibri" panose="020F0502020204030204" pitchFamily="34" charset="0"/>
              <a:ea typeface="Times New Roman" panose="02020603050405020304" pitchFamily="18" charset="0"/>
              <a:cs typeface="Arial" panose="020B0604020202020204" pitchFamily="34" charset="0"/>
            </a:endParaRPr>
          </a:p>
          <a:p>
            <a:pPr algn="ctr"/>
            <a:r>
              <a:rPr lang="en-US" sz="1600" b="1" cap="all" dirty="0">
                <a:latin typeface="Calibri" panose="020F0502020204030204" pitchFamily="34" charset="0"/>
                <a:ea typeface="Times New Roman" panose="02020603050405020304" pitchFamily="18" charset="0"/>
                <a:cs typeface="Arial" panose="020B0604020202020204" pitchFamily="34" charset="0"/>
              </a:rPr>
              <a:t>Kashmir Institute of </a:t>
            </a:r>
            <a:r>
              <a:rPr lang="en-US" sz="1600" b="1" cap="all" dirty="0" smtClean="0">
                <a:latin typeface="Calibri" panose="020F0502020204030204" pitchFamily="34" charset="0"/>
                <a:ea typeface="Times New Roman" panose="02020603050405020304" pitchFamily="18" charset="0"/>
                <a:cs typeface="Arial" panose="020B0604020202020204" pitchFamily="34" charset="0"/>
              </a:rPr>
              <a:t>Economics, UAJK</a:t>
            </a:r>
          </a:p>
          <a:p>
            <a:pPr algn="ctr"/>
            <a:endParaRPr lang="en-US" sz="1200" b="1" dirty="0" smtClean="0">
              <a:latin typeface="Calibri" panose="020F0502020204030204" pitchFamily="34" charset="0"/>
              <a:ea typeface="Times New Roman" panose="02020603050405020304" pitchFamily="18" charset="0"/>
              <a:cs typeface="Arial" panose="020B0604020202020204" pitchFamily="34" charset="0"/>
            </a:endParaRPr>
          </a:p>
          <a:p>
            <a:pPr algn="ctr"/>
            <a:r>
              <a:rPr lang="en-US" sz="1600" b="1" cap="all" dirty="0" smtClean="0">
                <a:latin typeface="Calibri" panose="020F0502020204030204" pitchFamily="34" charset="0"/>
                <a:ea typeface="Times New Roman" panose="02020603050405020304" pitchFamily="18" charset="0"/>
                <a:cs typeface="Arial" panose="020B0604020202020204" pitchFamily="34" charset="0"/>
                <a:hlinkClick r:id="rId3"/>
              </a:rPr>
              <a:t>Assisted by higher education commission</a:t>
            </a:r>
          </a:p>
          <a:p>
            <a:pPr algn="ctr"/>
            <a:r>
              <a:rPr lang="en-US" sz="1600" b="1" cap="all" dirty="0" smtClean="0">
                <a:latin typeface="Calibri" panose="020F0502020204030204" pitchFamily="34" charset="0"/>
                <a:ea typeface="Times New Roman" panose="02020603050405020304" pitchFamily="18" charset="0"/>
                <a:cs typeface="Arial" panose="020B0604020202020204" pitchFamily="34" charset="0"/>
                <a:hlinkClick r:id="rId3"/>
              </a:rPr>
              <a:t>www.ajku.edu.pk</a:t>
            </a:r>
            <a:r>
              <a:rPr lang="en-US" sz="1600" b="1" cap="all" dirty="0">
                <a:latin typeface="Calibri" panose="020F0502020204030204" pitchFamily="34" charset="0"/>
                <a:ea typeface="Times New Roman" panose="02020603050405020304" pitchFamily="18" charset="0"/>
                <a:cs typeface="Arial" panose="020B0604020202020204" pitchFamily="34" charset="0"/>
              </a:rPr>
              <a:t>; www.divine-economics.org</a:t>
            </a:r>
          </a:p>
        </p:txBody>
      </p:sp>
      <p:pic>
        <p:nvPicPr>
          <p:cNvPr id="18434" name="Picture 2" descr="Image result for curriculum issues concerns and responses ppt"/>
          <p:cNvPicPr>
            <a:picLocks noChangeAspect="1" noChangeArrowheads="1"/>
          </p:cNvPicPr>
          <p:nvPr/>
        </p:nvPicPr>
        <p:blipFill>
          <a:blip r:embed="rId4"/>
          <a:srcRect/>
          <a:stretch>
            <a:fillRect/>
          </a:stretch>
        </p:blipFill>
        <p:spPr bwMode="auto">
          <a:xfrm>
            <a:off x="7352270" y="630195"/>
            <a:ext cx="4638526" cy="4037813"/>
          </a:xfrm>
          <a:prstGeom prst="rect">
            <a:avLst/>
          </a:prstGeom>
          <a:noFill/>
        </p:spPr>
      </p:pic>
    </p:spTree>
    <p:extLst>
      <p:ext uri="{BB962C8B-B14F-4D97-AF65-F5344CB8AC3E}">
        <p14:creationId xmlns:p14="http://schemas.microsoft.com/office/powerpoint/2010/main" val="162656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1999"/>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914400" y="228600"/>
            <a:ext cx="10363200" cy="1143000"/>
          </a:xfrm>
        </p:spPr>
        <p:txBody>
          <a:bodyPr/>
          <a:lstStyle/>
          <a:p>
            <a:r>
              <a:rPr lang="en-US" altLang="en-US" dirty="0" smtClean="0"/>
              <a:t>What are the gaps?</a:t>
            </a:r>
          </a:p>
        </p:txBody>
      </p:sp>
      <p:sp>
        <p:nvSpPr>
          <p:cNvPr id="4099" name="Rectangle 3"/>
          <p:cNvSpPr>
            <a:spLocks noGrp="1" noChangeArrowheads="1"/>
          </p:cNvSpPr>
          <p:nvPr>
            <p:ph type="body" sz="half" idx="1"/>
          </p:nvPr>
        </p:nvSpPr>
        <p:spPr>
          <a:xfrm>
            <a:off x="914400" y="1524000"/>
            <a:ext cx="10160000" cy="4572000"/>
          </a:xfrm>
        </p:spPr>
        <p:txBody>
          <a:bodyPr>
            <a:normAutofit lnSpcReduction="10000"/>
          </a:bodyPr>
          <a:lstStyle/>
          <a:p>
            <a:pPr marL="514350" indent="-514350">
              <a:buFont typeface="+mj-lt"/>
              <a:buAutoNum type="arabicPeriod"/>
            </a:pPr>
            <a:r>
              <a:rPr lang="en-US" altLang="en-US" dirty="0" smtClean="0"/>
              <a:t>Poor content for development of human self [Lack of moral education … good for one may be bad for others]</a:t>
            </a:r>
          </a:p>
          <a:p>
            <a:pPr marL="514350" indent="-514350">
              <a:buFont typeface="+mj-lt"/>
              <a:buAutoNum type="arabicPeriod"/>
            </a:pPr>
            <a:r>
              <a:rPr lang="en-US" altLang="en-US" dirty="0" smtClean="0"/>
              <a:t>Negligible curriculum for family </a:t>
            </a:r>
          </a:p>
          <a:p>
            <a:pPr marL="514350" indent="-514350">
              <a:buFont typeface="+mj-lt"/>
              <a:buAutoNum type="arabicPeriod"/>
            </a:pPr>
            <a:r>
              <a:rPr lang="en-US" altLang="en-US" dirty="0" smtClean="0"/>
              <a:t>Negligible or null curriculum for society</a:t>
            </a:r>
          </a:p>
          <a:p>
            <a:pPr marL="514350" indent="-514350">
              <a:buFont typeface="+mj-lt"/>
              <a:buAutoNum type="arabicPeriod"/>
            </a:pPr>
            <a:r>
              <a:rPr lang="en-US" altLang="en-US" dirty="0" smtClean="0"/>
              <a:t>Unclear national goal and National standards</a:t>
            </a:r>
          </a:p>
          <a:p>
            <a:pPr marL="514350" indent="-514350">
              <a:buFont typeface="+mj-lt"/>
              <a:buAutoNum type="arabicPeriod"/>
            </a:pPr>
            <a:r>
              <a:rPr lang="en-US" altLang="en-US" dirty="0" smtClean="0"/>
              <a:t>Negligible content in global perspective</a:t>
            </a:r>
          </a:p>
          <a:p>
            <a:pPr marL="514350" indent="-514350">
              <a:buFont typeface="+mj-lt"/>
              <a:buAutoNum type="arabicPeriod"/>
            </a:pPr>
            <a:r>
              <a:rPr lang="en-US" altLang="en-US" dirty="0" smtClean="0"/>
              <a:t>Negligible content about the environment around individual – cosmos]</a:t>
            </a:r>
          </a:p>
          <a:p>
            <a:pPr marL="514350" indent="-514350">
              <a:buFont typeface="+mj-lt"/>
              <a:buAutoNum type="arabicPeriod"/>
            </a:pPr>
            <a:r>
              <a:rPr lang="en-US" altLang="en-US" dirty="0" smtClean="0"/>
              <a:t>Quest for assignments and marks not understanding the Ultimate reality – the creator</a:t>
            </a:r>
          </a:p>
          <a:p>
            <a:pPr marL="514350" indent="-514350">
              <a:buFont typeface="+mj-lt"/>
              <a:buAutoNum type="arabicPeriod"/>
            </a:pPr>
            <a:endParaRPr lang="en-US" altLang="en-US" dirty="0" smtClean="0"/>
          </a:p>
          <a:p>
            <a:endParaRPr lang="en-US" altLang="en-US"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How to integrate ethics in our lifestyles?</a:t>
            </a:r>
            <a:br>
              <a:rPr lang="en-US" b="1" dirty="0" smtClean="0">
                <a:solidFill>
                  <a:srgbClr val="FF0000"/>
                </a:solidFill>
              </a:rPr>
            </a:br>
            <a:r>
              <a:rPr lang="en-US" b="1" dirty="0" smtClean="0">
                <a:solidFill>
                  <a:srgbClr val="FF0000"/>
                </a:solidFill>
              </a:rPr>
              <a:t>	</a:t>
            </a:r>
            <a:endParaRPr lang="en-US" b="1" dirty="0">
              <a:solidFill>
                <a:srgbClr val="FF0000"/>
              </a:solidFill>
            </a:endParaRPr>
          </a:p>
        </p:txBody>
      </p:sp>
      <p:sp>
        <p:nvSpPr>
          <p:cNvPr id="3" name="Content Placeholder 2"/>
          <p:cNvSpPr>
            <a:spLocks noGrp="1"/>
          </p:cNvSpPr>
          <p:nvPr>
            <p:ph idx="1"/>
          </p:nvPr>
        </p:nvSpPr>
        <p:spPr/>
        <p:txBody>
          <a:bodyPr/>
          <a:lstStyle/>
          <a:p>
            <a:pPr marL="0" indent="0">
              <a:buNone/>
            </a:pPr>
            <a:endParaRPr lang="en-US" b="1" dirty="0" smtClean="0"/>
          </a:p>
          <a:p>
            <a:pPr marL="0" indent="0" algn="ctr">
              <a:buNone/>
            </a:pPr>
            <a:r>
              <a:rPr lang="en-US" sz="4000" dirty="0" smtClean="0"/>
              <a:t>How to determine what is ethical? </a:t>
            </a:r>
          </a:p>
          <a:p>
            <a:pPr marL="0" indent="0" algn="ctr">
              <a:buNone/>
            </a:pPr>
            <a:endParaRPr lang="en-US" sz="4000" b="1" dirty="0" smtClean="0">
              <a:solidFill>
                <a:srgbClr val="FFC000"/>
              </a:solidFill>
            </a:endParaRPr>
          </a:p>
          <a:p>
            <a:pPr marL="0" indent="0" algn="ctr">
              <a:buNone/>
            </a:pPr>
            <a:r>
              <a:rPr lang="en-US" sz="5400" b="1" dirty="0" smtClean="0">
                <a:solidFill>
                  <a:srgbClr val="FFC000"/>
                </a:solidFill>
              </a:rPr>
              <a:t>The Golden Rule of ethics !</a:t>
            </a:r>
          </a:p>
          <a:p>
            <a:pPr marL="0" indent="0">
              <a:buNone/>
            </a:pPr>
            <a:endParaRPr lang="en-US" b="1" dirty="0"/>
          </a:p>
        </p:txBody>
      </p:sp>
    </p:spTree>
    <p:extLst>
      <p:ext uri="{BB962C8B-B14F-4D97-AF65-F5344CB8AC3E}">
        <p14:creationId xmlns:p14="http://schemas.microsoft.com/office/powerpoint/2010/main" val="15662674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0"/>
            <a:ext cx="10909516" cy="1325563"/>
          </a:xfrm>
        </p:spPr>
        <p:txBody>
          <a:bodyPr/>
          <a:lstStyle/>
          <a:p>
            <a:r>
              <a:rPr lang="en-US" b="1" dirty="0" smtClean="0">
                <a:solidFill>
                  <a:srgbClr val="FF0000"/>
                </a:solidFill>
              </a:rPr>
              <a:t>Areas of research under Divine Model</a:t>
            </a:r>
            <a:endParaRPr lang="en-US" b="1" dirty="0">
              <a:solidFill>
                <a:srgbClr val="FF0000"/>
              </a:solidFill>
            </a:endParaRPr>
          </a:p>
        </p:txBody>
      </p:sp>
      <p:sp>
        <p:nvSpPr>
          <p:cNvPr id="3" name="Content Placeholder 2"/>
          <p:cNvSpPr>
            <a:spLocks noGrp="1"/>
          </p:cNvSpPr>
          <p:nvPr>
            <p:ph idx="1"/>
          </p:nvPr>
        </p:nvSpPr>
        <p:spPr>
          <a:xfrm>
            <a:off x="581192" y="1325564"/>
            <a:ext cx="11029615" cy="5411412"/>
          </a:xfrm>
        </p:spPr>
        <p:txBody>
          <a:bodyPr>
            <a:normAutofit/>
          </a:bodyPr>
          <a:lstStyle/>
          <a:p>
            <a:r>
              <a:rPr lang="en-US" b="1" dirty="0" smtClean="0"/>
              <a:t>Any topic that explores the possibilities of improving a situation [economy, society, culture, education …] by integrating the Divine Capital </a:t>
            </a:r>
          </a:p>
          <a:p>
            <a:pPr>
              <a:buNone/>
            </a:pPr>
            <a:endParaRPr lang="en-US" b="1" dirty="0" smtClean="0"/>
          </a:p>
        </p:txBody>
      </p:sp>
    </p:spTree>
    <p:extLst>
      <p:ext uri="{BB962C8B-B14F-4D97-AF65-F5344CB8AC3E}">
        <p14:creationId xmlns:p14="http://schemas.microsoft.com/office/powerpoint/2010/main" val="38584097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smtClean="0">
                <a:solidFill>
                  <a:srgbClr val="FF0000"/>
                </a:solidFill>
                <a:latin typeface="Myriad Pro" panose="020B0503030403020204" pitchFamily="34" charset="0"/>
                <a:cs typeface="Myriad Arabic" panose="01010101010101010101" pitchFamily="50" charset="-78"/>
              </a:rPr>
              <a:t>The way forward</a:t>
            </a:r>
            <a:endParaRPr lang="en-US" sz="4000" dirty="0">
              <a:solidFill>
                <a:srgbClr val="FF0000"/>
              </a:solidFill>
              <a:latin typeface="Myriad Pro" panose="020B0503030403020204" pitchFamily="34" charset="0"/>
              <a:cs typeface="Myriad Arabic" panose="01010101010101010101" pitchFamily="50" charset="-78"/>
            </a:endParaRPr>
          </a:p>
        </p:txBody>
      </p:sp>
      <p:sp>
        <p:nvSpPr>
          <p:cNvPr id="3" name="Content Placeholder 2"/>
          <p:cNvSpPr>
            <a:spLocks noGrp="1"/>
          </p:cNvSpPr>
          <p:nvPr>
            <p:ph idx="1"/>
          </p:nvPr>
        </p:nvSpPr>
        <p:spPr>
          <a:xfrm>
            <a:off x="1976718" y="1690688"/>
            <a:ext cx="9377082" cy="4351338"/>
          </a:xfrm>
        </p:spPr>
        <p:txBody>
          <a:bodyPr>
            <a:normAutofit lnSpcReduction="10000"/>
          </a:bodyPr>
          <a:lstStyle/>
          <a:p>
            <a:pPr marL="514350" indent="-514350">
              <a:buAutoNum type="arabicPeriod"/>
            </a:pPr>
            <a:r>
              <a:rPr lang="en-US" sz="3600" dirty="0" smtClean="0">
                <a:solidFill>
                  <a:schemeClr val="accent1">
                    <a:lumMod val="50000"/>
                  </a:schemeClr>
                </a:solidFill>
                <a:latin typeface="Myriad Pro" panose="020B0503030403020204" pitchFamily="34" charset="0"/>
                <a:cs typeface="Myriad Arabic" panose="01010101010101010101" pitchFamily="50" charset="-78"/>
              </a:rPr>
              <a:t>Thinking in future perspective</a:t>
            </a:r>
          </a:p>
          <a:p>
            <a:pPr marL="514350" indent="-514350">
              <a:buAutoNum type="arabicPeriod"/>
            </a:pPr>
            <a:r>
              <a:rPr lang="en-US" sz="3600" dirty="0" smtClean="0">
                <a:solidFill>
                  <a:schemeClr val="accent1">
                    <a:lumMod val="50000"/>
                  </a:schemeClr>
                </a:solidFill>
                <a:latin typeface="Myriad Pro" panose="020B0503030403020204" pitchFamily="34" charset="0"/>
                <a:cs typeface="Myriad Arabic" panose="01010101010101010101" pitchFamily="50" charset="-78"/>
              </a:rPr>
              <a:t>Paradigm shift: from conventional world view to Divine world view</a:t>
            </a:r>
          </a:p>
          <a:p>
            <a:pPr marL="514350" indent="-514350">
              <a:buAutoNum type="arabicPeriod"/>
            </a:pPr>
            <a:r>
              <a:rPr lang="en-US" sz="3600" dirty="0" smtClean="0">
                <a:solidFill>
                  <a:schemeClr val="accent1">
                    <a:lumMod val="50000"/>
                  </a:schemeClr>
                </a:solidFill>
                <a:latin typeface="Myriad Pro" panose="020B0503030403020204" pitchFamily="34" charset="0"/>
                <a:cs typeface="Myriad Arabic" panose="01010101010101010101" pitchFamily="50" charset="-78"/>
              </a:rPr>
              <a:t>Collaboration of like minded academicians and practitioners</a:t>
            </a:r>
          </a:p>
          <a:p>
            <a:pPr marL="342900" indent="-342900">
              <a:buAutoNum type="arabicPeriod"/>
            </a:pPr>
            <a:r>
              <a:rPr lang="en-US" sz="3600" dirty="0" smtClean="0">
                <a:solidFill>
                  <a:schemeClr val="accent1">
                    <a:lumMod val="50000"/>
                  </a:schemeClr>
                </a:solidFill>
                <a:latin typeface="Myriad Pro" panose="020B0503030403020204" pitchFamily="34" charset="0"/>
                <a:cs typeface="Myriad Arabic" panose="01010101010101010101" pitchFamily="50" charset="-78"/>
              </a:rPr>
              <a:t>Reforms in curriculum as per dimensions &amp; domains</a:t>
            </a:r>
          </a:p>
          <a:p>
            <a:pPr marL="342900" indent="-342900">
              <a:buAutoNum type="arabicPeriod"/>
            </a:pPr>
            <a:r>
              <a:rPr lang="en-US" sz="3600" dirty="0" smtClean="0">
                <a:solidFill>
                  <a:schemeClr val="accent1">
                    <a:lumMod val="50000"/>
                  </a:schemeClr>
                </a:solidFill>
                <a:latin typeface="Myriad Pro" panose="020B0503030403020204" pitchFamily="34" charset="0"/>
                <a:cs typeface="Myriad Arabic" panose="01010101010101010101" pitchFamily="50" charset="-78"/>
              </a:rPr>
              <a:t>Capacity building for new adopting model</a:t>
            </a:r>
            <a:endParaRPr lang="en-US" sz="3600" dirty="0">
              <a:solidFill>
                <a:schemeClr val="accent1">
                  <a:lumMod val="50000"/>
                </a:schemeClr>
              </a:solidFill>
              <a:latin typeface="Myriad Pro" panose="020B0503030403020204" pitchFamily="34" charset="0"/>
              <a:cs typeface="Myriad Arabic" panose="01010101010101010101" pitchFamily="50" charset="-78"/>
            </a:endParaRPr>
          </a:p>
        </p:txBody>
      </p:sp>
    </p:spTree>
    <p:extLst>
      <p:ext uri="{BB962C8B-B14F-4D97-AF65-F5344CB8AC3E}">
        <p14:creationId xmlns:p14="http://schemas.microsoft.com/office/powerpoint/2010/main" val="26058544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Course outline</a:t>
            </a:r>
            <a:endParaRPr lang="en-US" dirty="0"/>
          </a:p>
        </p:txBody>
      </p:sp>
      <p:sp>
        <p:nvSpPr>
          <p:cNvPr id="3" name="Content Placeholder 2"/>
          <p:cNvSpPr>
            <a:spLocks noGrp="1"/>
          </p:cNvSpPr>
          <p:nvPr>
            <p:ph idx="1"/>
          </p:nvPr>
        </p:nvSpPr>
        <p:spPr/>
        <p:txBody>
          <a:bodyPr/>
          <a:lstStyle/>
          <a:p>
            <a:r>
              <a:rPr lang="en-US" dirty="0" smtClean="0"/>
              <a:t>ETHICS, VALUES AND ECONOMY</a:t>
            </a:r>
          </a:p>
          <a:p>
            <a:r>
              <a:rPr lang="en-US" smtClean="0"/>
              <a:t>03 Credits</a:t>
            </a:r>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subTitle" idx="1"/>
          </p:nvPr>
        </p:nvSpPr>
        <p:spPr>
          <a:xfrm>
            <a:off x="3238689" y="2415761"/>
            <a:ext cx="6019800" cy="1143000"/>
          </a:xfrm>
        </p:spPr>
        <p:txBody>
          <a:bodyPr rtlCol="0">
            <a:normAutofit fontScale="92500" lnSpcReduction="10000"/>
          </a:bodyPr>
          <a:lstStyle/>
          <a:p>
            <a:pPr>
              <a:spcAft>
                <a:spcPts val="0"/>
              </a:spcAft>
              <a:defRPr/>
            </a:pPr>
            <a:r>
              <a:rPr lang="en-US" sz="8600" dirty="0">
                <a:solidFill>
                  <a:schemeClr val="accent1">
                    <a:lumMod val="50000"/>
                  </a:schemeClr>
                </a:solidFill>
                <a:latin typeface="Myriad Pro" panose="020B0503030403020204" pitchFamily="34" charset="0"/>
                <a:cs typeface="Myriad Arabic" panose="01010101010101010101" pitchFamily="50" charset="-78"/>
              </a:rPr>
              <a:t>Thank You !</a:t>
            </a:r>
          </a:p>
        </p:txBody>
      </p:sp>
      <p:sp>
        <p:nvSpPr>
          <p:cNvPr id="49155" name="Rectangle 3"/>
          <p:cNvSpPr>
            <a:spLocks noChangeArrowheads="1"/>
          </p:cNvSpPr>
          <p:nvPr/>
        </p:nvSpPr>
        <p:spPr bwMode="auto">
          <a:xfrm>
            <a:off x="3810000" y="4343400"/>
            <a:ext cx="6629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Verdana" panose="020B0604030504040204" pitchFamily="34" charset="0"/>
              </a:defRPr>
            </a:lvl1pPr>
            <a:lvl2pPr marL="742950" indent="-285750">
              <a:defRPr>
                <a:solidFill>
                  <a:schemeClr val="tx1"/>
                </a:solidFill>
                <a:latin typeface="Verdana" panose="020B0604030504040204" pitchFamily="34" charset="0"/>
              </a:defRPr>
            </a:lvl2pPr>
            <a:lvl3pPr marL="1143000" indent="-228600">
              <a:defRPr>
                <a:solidFill>
                  <a:schemeClr val="tx1"/>
                </a:solidFill>
                <a:latin typeface="Verdana" panose="020B0604030504040204" pitchFamily="34" charset="0"/>
              </a:defRPr>
            </a:lvl3pPr>
            <a:lvl4pPr marL="1600200" indent="-228600">
              <a:defRPr>
                <a:solidFill>
                  <a:schemeClr val="tx1"/>
                </a:solidFill>
                <a:latin typeface="Verdana" panose="020B0604030504040204" pitchFamily="34" charset="0"/>
              </a:defRPr>
            </a:lvl4pPr>
            <a:lvl5pPr marL="2057400" indent="-228600">
              <a:defRPr>
                <a:solidFill>
                  <a:schemeClr val="tx1"/>
                </a:solidFill>
                <a:latin typeface="Verdana" panose="020B060403050404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defRPr>
            </a:lvl9pPr>
          </a:lstStyle>
          <a:p>
            <a:pPr eaLnBrk="1" hangingPunct="1"/>
            <a:r>
              <a:rPr lang="en-US" sz="2800" b="1" dirty="0">
                <a:solidFill>
                  <a:srgbClr val="7030A0"/>
                </a:solidFill>
                <a:latin typeface="Garamond" panose="02020404030301010803" pitchFamily="18" charset="0"/>
              </a:rPr>
              <a:t>…and </a:t>
            </a:r>
          </a:p>
          <a:p>
            <a:pPr eaLnBrk="1" hangingPunct="1"/>
            <a:r>
              <a:rPr lang="en-US" sz="2800" b="1" dirty="0">
                <a:solidFill>
                  <a:srgbClr val="7030A0"/>
                </a:solidFill>
                <a:latin typeface="Garamond" panose="02020404030301010803" pitchFamily="18" charset="0"/>
              </a:rPr>
              <a:t>God Bless You </a:t>
            </a:r>
          </a:p>
        </p:txBody>
      </p:sp>
    </p:spTree>
    <p:extLst>
      <p:ext uri="{BB962C8B-B14F-4D97-AF65-F5344CB8AC3E}">
        <p14:creationId xmlns:p14="http://schemas.microsoft.com/office/powerpoint/2010/main" val="42498522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697555"/>
          </a:xfrm>
        </p:spPr>
        <p:txBody>
          <a:bodyPr/>
          <a:lstStyle/>
          <a:p>
            <a:pPr algn="ctr"/>
            <a:r>
              <a:rPr lang="en-US" b="1" dirty="0" smtClean="0"/>
              <a:t>Profile</a:t>
            </a:r>
            <a:endParaRPr lang="en-US" b="1" dirty="0"/>
          </a:p>
        </p:txBody>
      </p:sp>
      <p:sp>
        <p:nvSpPr>
          <p:cNvPr id="3" name="Content Placeholder 2"/>
          <p:cNvSpPr>
            <a:spLocks noGrp="1"/>
          </p:cNvSpPr>
          <p:nvPr>
            <p:ph sz="quarter" idx="1"/>
          </p:nvPr>
        </p:nvSpPr>
        <p:spPr>
          <a:xfrm>
            <a:off x="605481" y="1825625"/>
            <a:ext cx="10911016" cy="4351338"/>
          </a:xfrm>
        </p:spPr>
        <p:txBody>
          <a:bodyPr>
            <a:normAutofit fontScale="85000" lnSpcReduction="10000"/>
          </a:bodyPr>
          <a:lstStyle/>
          <a:p>
            <a:pPr algn="just"/>
            <a:r>
              <a:rPr lang="en-US" dirty="0"/>
              <a:t>Prof. Dr. </a:t>
            </a:r>
            <a:r>
              <a:rPr lang="en-US" dirty="0" err="1"/>
              <a:t>Nisar</a:t>
            </a:r>
            <a:r>
              <a:rPr lang="en-US" dirty="0"/>
              <a:t> </a:t>
            </a:r>
            <a:r>
              <a:rPr lang="en-US" dirty="0" err="1"/>
              <a:t>Hamdani</a:t>
            </a:r>
            <a:r>
              <a:rPr lang="en-US" dirty="0"/>
              <a:t> is Professor of Economics and Director Kashmir Institute of Economics at AJK University. He is Currently entrusted with, HEC National Sub-Committee on 'Economics', Member Board of Governors, AERC, Karachi University, Member, HEC Committee for Development of Social Sciences &amp; Humanities in Pakistan, Member HEC National Curriculum Committee  [Economics], Member, HEC Committee on Multi-disciplinary Journals, Evaluator of research grants proposals, National Research Program for Universities, HEC, Member HEC Special Committee for research  journals, monitoring of research projects and development of SOPs for implementing HEC policies, Subject Specialist Public Service Commission, Chairman, Education Reforms &amp; Integration Committee, constituted by the President of AJK for reforms in general, technical and madrasah education and Member, State Domestic Commerce Development Committee, Government of AJ&amp;K</a:t>
            </a:r>
          </a:p>
          <a:p>
            <a:endParaRPr lang="en-US" dirty="0"/>
          </a:p>
        </p:txBody>
      </p:sp>
    </p:spTree>
    <p:extLst>
      <p:ext uri="{BB962C8B-B14F-4D97-AF65-F5344CB8AC3E}">
        <p14:creationId xmlns:p14="http://schemas.microsoft.com/office/powerpoint/2010/main" val="9178528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Holy Prophet as a Teacher</a:t>
            </a:r>
            <a:endParaRPr lang="en-US" dirty="0"/>
          </a:p>
        </p:txBody>
      </p:sp>
      <p:sp>
        <p:nvSpPr>
          <p:cNvPr id="3" name="Content Placeholder 2"/>
          <p:cNvSpPr>
            <a:spLocks noGrp="1"/>
          </p:cNvSpPr>
          <p:nvPr>
            <p:ph idx="1"/>
          </p:nvPr>
        </p:nvSpPr>
        <p:spPr/>
        <p:txBody>
          <a:bodyPr>
            <a:normAutofit/>
          </a:bodyPr>
          <a:lstStyle/>
          <a:p>
            <a:pPr algn="ctr">
              <a:buNone/>
            </a:pPr>
            <a:r>
              <a:rPr lang="ar-AE" sz="4000" dirty="0" smtClean="0">
                <a:solidFill>
                  <a:srgbClr val="C00000"/>
                </a:solidFill>
              </a:rPr>
              <a:t>لَقَدْ مَنَّ اللّهُ عَلَى الْمُؤمِنِينَ إِذْ بَعَثَ فِيهِمْ رَسُولاً مِّنْ أَنفُسِهِمْ</a:t>
            </a:r>
            <a:endParaRPr lang="en-US" sz="4000" dirty="0" smtClean="0">
              <a:solidFill>
                <a:srgbClr val="C00000"/>
              </a:solidFill>
            </a:endParaRPr>
          </a:p>
          <a:p>
            <a:pPr algn="ctr">
              <a:buNone/>
            </a:pPr>
            <a:r>
              <a:rPr lang="ar-AE" sz="4000" dirty="0" smtClean="0">
                <a:solidFill>
                  <a:srgbClr val="C00000"/>
                </a:solidFill>
              </a:rPr>
              <a:t> يَتْلُو عَلَيْهِمْ آيَاتِهِ وَيُزَكِّيهِمْ وَيُعَلِّمُهُمُ الْكِتَابَ وَالْحِكْمَةَ </a:t>
            </a:r>
            <a:endParaRPr lang="en-US" sz="4000" dirty="0" smtClean="0">
              <a:solidFill>
                <a:srgbClr val="C00000"/>
              </a:solidFill>
            </a:endParaRPr>
          </a:p>
          <a:p>
            <a:pPr algn="ctr">
              <a:buNone/>
            </a:pPr>
            <a:r>
              <a:rPr lang="ar-AE" sz="4000" dirty="0" smtClean="0">
                <a:solidFill>
                  <a:srgbClr val="C00000"/>
                </a:solidFill>
              </a:rPr>
              <a:t>وَإِن كَانُواْ مِن قَبْلُ لَفِي ضَلالٍ مُّبِينٍ </a:t>
            </a:r>
            <a:endParaRPr lang="en-US" sz="4000" dirty="0" smtClean="0">
              <a:solidFill>
                <a:srgbClr val="C00000"/>
              </a:solidFill>
            </a:endParaRPr>
          </a:p>
          <a:p>
            <a:pPr algn="ctr">
              <a:buNone/>
            </a:pPr>
            <a:r>
              <a:rPr lang="ar-AE" sz="2000" dirty="0" smtClean="0">
                <a:solidFill>
                  <a:srgbClr val="C00000"/>
                </a:solidFill>
              </a:rPr>
              <a:t>(3:164)</a:t>
            </a:r>
            <a:endParaRPr lang="en-US" sz="4000" dirty="0">
              <a:solidFill>
                <a:srgbClr val="C0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770220" cy="1325563"/>
          </a:xfrm>
        </p:spPr>
        <p:txBody>
          <a:bodyPr/>
          <a:lstStyle/>
          <a:p>
            <a:r>
              <a:rPr lang="en-US" b="1" dirty="0" smtClean="0"/>
              <a:t>Major issue: Which values to be in curriculum ?	</a:t>
            </a:r>
            <a:endParaRPr lang="en-US" b="1" dirty="0"/>
          </a:p>
        </p:txBody>
      </p:sp>
      <p:sp>
        <p:nvSpPr>
          <p:cNvPr id="3" name="Content Placeholder 2"/>
          <p:cNvSpPr>
            <a:spLocks noGrp="1"/>
          </p:cNvSpPr>
          <p:nvPr>
            <p:ph idx="1"/>
          </p:nvPr>
        </p:nvSpPr>
        <p:spPr/>
        <p:txBody>
          <a:bodyPr/>
          <a:lstStyle/>
          <a:p>
            <a:pPr marL="0" indent="0">
              <a:buNone/>
            </a:pPr>
            <a:r>
              <a:rPr lang="en-US" b="1" dirty="0" smtClean="0"/>
              <a:t>My values </a:t>
            </a:r>
            <a:r>
              <a:rPr lang="en-US" b="1" dirty="0" err="1" smtClean="0"/>
              <a:t>vs</a:t>
            </a:r>
            <a:r>
              <a:rPr lang="en-US" b="1" dirty="0" smtClean="0"/>
              <a:t> your values</a:t>
            </a:r>
          </a:p>
          <a:p>
            <a:pPr marL="0" indent="0">
              <a:buNone/>
            </a:pPr>
            <a:r>
              <a:rPr lang="en-US" b="1" dirty="0" smtClean="0"/>
              <a:t>Local </a:t>
            </a:r>
            <a:r>
              <a:rPr lang="en-US" b="1" dirty="0" err="1" smtClean="0"/>
              <a:t>vs</a:t>
            </a:r>
            <a:r>
              <a:rPr lang="en-US" b="1" dirty="0" smtClean="0"/>
              <a:t> regional values</a:t>
            </a:r>
          </a:p>
          <a:p>
            <a:pPr marL="0" indent="0">
              <a:buNone/>
            </a:pPr>
            <a:r>
              <a:rPr lang="en-US" b="1" dirty="0" smtClean="0"/>
              <a:t>Material values </a:t>
            </a:r>
            <a:r>
              <a:rPr lang="en-US" b="1" dirty="0" err="1" smtClean="0"/>
              <a:t>vs</a:t>
            </a:r>
            <a:r>
              <a:rPr lang="en-US" b="1" dirty="0" smtClean="0"/>
              <a:t> spiritual values</a:t>
            </a:r>
          </a:p>
          <a:p>
            <a:pPr marL="0" indent="0">
              <a:buNone/>
            </a:pPr>
            <a:r>
              <a:rPr lang="en-US" b="1" dirty="0" smtClean="0"/>
              <a:t>… what?</a:t>
            </a:r>
          </a:p>
          <a:p>
            <a:pPr marL="0" indent="0">
              <a:buNone/>
            </a:pPr>
            <a:endParaRPr lang="en-US" b="1" dirty="0" smtClean="0"/>
          </a:p>
          <a:p>
            <a:pPr marL="0" indent="0">
              <a:buNone/>
            </a:pPr>
            <a:r>
              <a:rPr lang="en-US" b="1" dirty="0" smtClean="0"/>
              <a:t>                  The Universal Values</a:t>
            </a:r>
          </a:p>
          <a:p>
            <a:pPr marL="0" indent="0">
              <a:buNone/>
            </a:pPr>
            <a:endParaRPr lang="en-US" b="1" dirty="0"/>
          </a:p>
        </p:txBody>
      </p:sp>
      <p:pic>
        <p:nvPicPr>
          <p:cNvPr id="4" name="Picture 2" descr="Image result for curriculum issues concerns and responses ppt"/>
          <p:cNvPicPr>
            <a:picLocks noChangeAspect="1" noChangeArrowheads="1"/>
          </p:cNvPicPr>
          <p:nvPr/>
        </p:nvPicPr>
        <p:blipFill>
          <a:blip r:embed="rId2"/>
          <a:srcRect/>
          <a:stretch>
            <a:fillRect/>
          </a:stretch>
        </p:blipFill>
        <p:spPr bwMode="auto">
          <a:xfrm>
            <a:off x="6378497" y="1456666"/>
            <a:ext cx="4887469" cy="3370669"/>
          </a:xfrm>
          <a:prstGeom prst="rect">
            <a:avLst/>
          </a:prstGeom>
          <a:noFill/>
        </p:spPr>
      </p:pic>
    </p:spTree>
    <p:extLst>
      <p:ext uri="{BB962C8B-B14F-4D97-AF65-F5344CB8AC3E}">
        <p14:creationId xmlns:p14="http://schemas.microsoft.com/office/powerpoint/2010/main" val="15662674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Important considerations for curriculum?</a:t>
            </a:r>
            <a:endParaRPr lang="en-US" dirty="0"/>
          </a:p>
        </p:txBody>
      </p:sp>
      <p:sp>
        <p:nvSpPr>
          <p:cNvPr id="3" name="Content Placeholder 2"/>
          <p:cNvSpPr>
            <a:spLocks noGrp="1"/>
          </p:cNvSpPr>
          <p:nvPr>
            <p:ph idx="1"/>
          </p:nvPr>
        </p:nvSpPr>
        <p:spPr/>
        <p:txBody>
          <a:bodyPr>
            <a:normAutofit fontScale="92500" lnSpcReduction="10000"/>
          </a:bodyPr>
          <a:lstStyle/>
          <a:p>
            <a:pPr marL="514350" indent="-514350">
              <a:buFont typeface="+mj-lt"/>
              <a:buAutoNum type="arabicPeriod"/>
            </a:pPr>
            <a:r>
              <a:rPr lang="en-US" dirty="0" smtClean="0"/>
              <a:t>What are the human dimensions and domains of education</a:t>
            </a:r>
          </a:p>
          <a:p>
            <a:pPr marL="1428750" lvl="2" indent="-514350">
              <a:buFont typeface="+mj-lt"/>
              <a:buAutoNum type="alphaLcPeriod"/>
            </a:pPr>
            <a:r>
              <a:rPr lang="en-US" dirty="0" smtClean="0"/>
              <a:t>Seven domains graph below</a:t>
            </a:r>
          </a:p>
          <a:p>
            <a:pPr marL="1428750" lvl="2" indent="-514350">
              <a:buFont typeface="+mj-lt"/>
              <a:buAutoNum type="alphaLcPeriod"/>
            </a:pPr>
            <a:endParaRPr lang="en-US" dirty="0" smtClean="0"/>
          </a:p>
          <a:p>
            <a:pPr marL="514350" indent="-514350">
              <a:buFont typeface="+mj-lt"/>
              <a:buAutoNum type="arabicPeriod"/>
            </a:pPr>
            <a:r>
              <a:rPr lang="en-US" dirty="0" smtClean="0"/>
              <a:t>What is the scope of </a:t>
            </a:r>
            <a:r>
              <a:rPr lang="en-US" sz="4400" i="1" dirty="0" smtClean="0"/>
              <a:t>education for all?</a:t>
            </a:r>
            <a:endParaRPr lang="en-US" i="1" dirty="0" smtClean="0"/>
          </a:p>
          <a:p>
            <a:pPr marL="1428750" lvl="2" indent="-514350">
              <a:buFont typeface="+mj-lt"/>
              <a:buAutoNum type="alphaLcPeriod"/>
            </a:pPr>
            <a:r>
              <a:rPr lang="en-US" dirty="0" smtClean="0"/>
              <a:t>Graph below		</a:t>
            </a:r>
          </a:p>
          <a:p>
            <a:pPr marL="514350" indent="-514350">
              <a:buFont typeface="+mj-lt"/>
              <a:buAutoNum type="arabicPeriod"/>
            </a:pPr>
            <a:r>
              <a:rPr lang="en-US" dirty="0" smtClean="0"/>
              <a:t>What are the gaps in existing education and curriculum?</a:t>
            </a:r>
          </a:p>
          <a:p>
            <a:pPr marL="971550" lvl="1" indent="-514350">
              <a:buFont typeface="+mj-lt"/>
              <a:buAutoNum type="alphaLcPeriod"/>
            </a:pPr>
            <a:r>
              <a:rPr lang="en-US" dirty="0" smtClean="0"/>
              <a:t>Lack of professional knowledge and skills </a:t>
            </a:r>
            <a:r>
              <a:rPr lang="en-US" dirty="0" smtClean="0">
                <a:solidFill>
                  <a:srgbClr val="FF0000"/>
                </a:solidFill>
              </a:rPr>
              <a:t>… DAWOO example </a:t>
            </a:r>
          </a:p>
          <a:p>
            <a:pPr marL="971550" lvl="1" indent="-514350">
              <a:buFont typeface="+mj-lt"/>
              <a:buAutoNum type="alphaLcPeriod"/>
            </a:pPr>
            <a:r>
              <a:rPr lang="en-US" dirty="0" smtClean="0"/>
              <a:t>Lack of moral education </a:t>
            </a:r>
            <a:r>
              <a:rPr lang="en-US" dirty="0" smtClean="0">
                <a:solidFill>
                  <a:srgbClr val="FF0000"/>
                </a:solidFill>
              </a:rPr>
              <a:t>… corruption rank of Pakistan = 134/176</a:t>
            </a:r>
          </a:p>
          <a:p>
            <a:pPr marL="971550" lvl="1" indent="-514350">
              <a:buFont typeface="+mj-lt"/>
              <a:buAutoNum type="alphaLcPeriod"/>
            </a:pPr>
            <a:endParaRPr lang="en-US" dirty="0" smtClean="0"/>
          </a:p>
          <a:p>
            <a:pPr marL="514350" indent="-514350">
              <a:buFont typeface="+mj-lt"/>
              <a:buAutoNum type="arabicPeriod"/>
            </a:pPr>
            <a:r>
              <a:rPr lang="en-US" dirty="0" smtClean="0"/>
              <a:t>The way forward – conventional reforms along with promotion of Divine Capital … i.e. the values </a:t>
            </a:r>
          </a:p>
          <a:p>
            <a:pPr marL="514350" indent="-514350">
              <a:buFont typeface="+mj-lt"/>
              <a:buAutoNum type="arabicPeriod"/>
            </a:pPr>
            <a:endParaRPr lang="en-US" sz="2000" dirty="0" smtClean="0"/>
          </a:p>
          <a:p>
            <a:pPr>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val 14"/>
          <p:cNvSpPr/>
          <p:nvPr/>
        </p:nvSpPr>
        <p:spPr>
          <a:xfrm>
            <a:off x="3679902" y="4081346"/>
            <a:ext cx="2553630" cy="138148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b="1" dirty="0" smtClean="0">
                <a:solidFill>
                  <a:srgbClr val="FFFF00"/>
                </a:solidFill>
              </a:rPr>
              <a:t>Individual</a:t>
            </a:r>
            <a:r>
              <a:rPr lang="en-US" sz="1600" b="1" dirty="0" smtClean="0">
                <a:solidFill>
                  <a:schemeClr val="bg1"/>
                </a:solidFill>
              </a:rPr>
              <a:t> </a:t>
            </a:r>
            <a:endParaRPr lang="en-US" sz="1600" b="1" dirty="0">
              <a:solidFill>
                <a:schemeClr val="bg1"/>
              </a:solidFill>
            </a:endParaRPr>
          </a:p>
        </p:txBody>
      </p:sp>
      <p:cxnSp>
        <p:nvCxnSpPr>
          <p:cNvPr id="28" name="Straight Connector 27"/>
          <p:cNvCxnSpPr/>
          <p:nvPr/>
        </p:nvCxnSpPr>
        <p:spPr>
          <a:xfrm>
            <a:off x="4971245" y="103031"/>
            <a:ext cx="0" cy="6754969"/>
          </a:xfrm>
          <a:prstGeom prst="line">
            <a:avLst/>
          </a:prstGeom>
          <a:ln w="38100">
            <a:solidFill>
              <a:schemeClr val="bg1">
                <a:lumMod val="65000"/>
              </a:schemeClr>
            </a:solidFill>
            <a:prstDash val="dash"/>
          </a:ln>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3698345" y="1492458"/>
            <a:ext cx="1127546" cy="523220"/>
          </a:xfrm>
          <a:prstGeom prst="rect">
            <a:avLst/>
          </a:prstGeom>
          <a:noFill/>
        </p:spPr>
        <p:txBody>
          <a:bodyPr wrap="square" rtlCol="0">
            <a:spAutoFit/>
          </a:bodyPr>
          <a:lstStyle/>
          <a:p>
            <a:pPr algn="r"/>
            <a:r>
              <a:rPr lang="en-US" sz="2800" b="1" dirty="0" smtClean="0">
                <a:solidFill>
                  <a:srgbClr val="C00000"/>
                </a:solidFill>
              </a:rPr>
              <a:t>BODY</a:t>
            </a:r>
            <a:endParaRPr lang="en-US" sz="2800" b="1" dirty="0">
              <a:solidFill>
                <a:srgbClr val="C00000"/>
              </a:solidFill>
            </a:endParaRPr>
          </a:p>
        </p:txBody>
      </p:sp>
      <p:sp>
        <p:nvSpPr>
          <p:cNvPr id="53" name="TextBox 52"/>
          <p:cNvSpPr txBox="1"/>
          <p:nvPr/>
        </p:nvSpPr>
        <p:spPr>
          <a:xfrm>
            <a:off x="5103730" y="1443697"/>
            <a:ext cx="1127546" cy="523220"/>
          </a:xfrm>
          <a:prstGeom prst="rect">
            <a:avLst/>
          </a:prstGeom>
          <a:noFill/>
        </p:spPr>
        <p:txBody>
          <a:bodyPr wrap="square" rtlCol="0">
            <a:spAutoFit/>
          </a:bodyPr>
          <a:lstStyle/>
          <a:p>
            <a:r>
              <a:rPr lang="en-US" sz="2800" b="1" dirty="0" smtClean="0">
                <a:solidFill>
                  <a:srgbClr val="002060"/>
                </a:solidFill>
              </a:rPr>
              <a:t>SOUL</a:t>
            </a:r>
            <a:endParaRPr lang="en-US" sz="2800" b="1" dirty="0">
              <a:solidFill>
                <a:srgbClr val="002060"/>
              </a:solidFill>
            </a:endParaRPr>
          </a:p>
        </p:txBody>
      </p:sp>
      <p:sp>
        <p:nvSpPr>
          <p:cNvPr id="66" name="TextBox 65"/>
          <p:cNvSpPr txBox="1"/>
          <p:nvPr/>
        </p:nvSpPr>
        <p:spPr>
          <a:xfrm>
            <a:off x="321495" y="2230245"/>
            <a:ext cx="461665" cy="2636186"/>
          </a:xfrm>
          <a:prstGeom prst="rect">
            <a:avLst/>
          </a:prstGeom>
          <a:noFill/>
        </p:spPr>
        <p:txBody>
          <a:bodyPr vert="vert270" wrap="square" rtlCol="0">
            <a:spAutoFit/>
          </a:bodyPr>
          <a:lstStyle/>
          <a:p>
            <a:r>
              <a:rPr lang="en-US" b="1" dirty="0" smtClean="0"/>
              <a:t>Human Composition</a:t>
            </a:r>
            <a:endParaRPr lang="en-US" b="1" dirty="0"/>
          </a:p>
        </p:txBody>
      </p:sp>
      <p:sp>
        <p:nvSpPr>
          <p:cNvPr id="67" name="Right Arrow 66"/>
          <p:cNvSpPr/>
          <p:nvPr/>
        </p:nvSpPr>
        <p:spPr>
          <a:xfrm>
            <a:off x="712642" y="2979394"/>
            <a:ext cx="840507" cy="4405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p:cNvSpPr txBox="1"/>
          <p:nvPr/>
        </p:nvSpPr>
        <p:spPr>
          <a:xfrm rot="5400000">
            <a:off x="2011208" y="-1645533"/>
            <a:ext cx="861774" cy="4438237"/>
          </a:xfrm>
          <a:prstGeom prst="rect">
            <a:avLst/>
          </a:prstGeom>
          <a:noFill/>
        </p:spPr>
        <p:txBody>
          <a:bodyPr vert="vert270" wrap="square" rtlCol="0">
            <a:spAutoFit/>
          </a:bodyPr>
          <a:lstStyle/>
          <a:p>
            <a:r>
              <a:rPr lang="en-US" sz="2400" b="1" dirty="0" smtClean="0"/>
              <a:t>Human Dimensions and Domains: </a:t>
            </a:r>
            <a:r>
              <a:rPr lang="en-US" sz="2000" dirty="0" smtClean="0"/>
              <a:t>The Divine Model [Hamdani 2015]</a:t>
            </a:r>
            <a:endParaRPr lang="en-US" sz="2000" dirty="0"/>
          </a:p>
        </p:txBody>
      </p:sp>
    </p:spTree>
    <p:extLst>
      <p:ext uri="{BB962C8B-B14F-4D97-AF65-F5344CB8AC3E}">
        <p14:creationId xmlns:p14="http://schemas.microsoft.com/office/powerpoint/2010/main" val="3562892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1999"/>
                                          </p:stCondLst>
                                        </p:cTn>
                                        <p:tgtEl>
                                          <p:spTgt spid="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1999"/>
                                          </p:stCondLst>
                                        </p:cTn>
                                        <p:tgtEl>
                                          <p:spTgt spid="5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1999"/>
                                          </p:stCondLst>
                                        </p:cTn>
                                        <p:tgtEl>
                                          <p:spTgt spid="5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1999"/>
                                          </p:stCondLst>
                                        </p:cTn>
                                        <p:tgtEl>
                                          <p:spTgt spid="6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1999"/>
                                          </p:stCondLst>
                                        </p:cTn>
                                        <p:tgtEl>
                                          <p:spTgt spid="6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1999"/>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66" grpId="0"/>
      <p:bldP spid="67" grpId="0" animBg="1"/>
      <p:bldP spid="5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val 14"/>
          <p:cNvSpPr/>
          <p:nvPr/>
        </p:nvSpPr>
        <p:spPr>
          <a:xfrm>
            <a:off x="3679902" y="4081346"/>
            <a:ext cx="2553630" cy="138148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b="1" dirty="0" smtClean="0">
                <a:solidFill>
                  <a:srgbClr val="FFFF00"/>
                </a:solidFill>
              </a:rPr>
              <a:t>Individual</a:t>
            </a:r>
            <a:r>
              <a:rPr lang="en-US" sz="1600" b="1" dirty="0" smtClean="0">
                <a:solidFill>
                  <a:schemeClr val="bg1"/>
                </a:solidFill>
              </a:rPr>
              <a:t> </a:t>
            </a:r>
            <a:endParaRPr lang="en-US" sz="1600" b="1" dirty="0">
              <a:solidFill>
                <a:schemeClr val="bg1"/>
              </a:solidFill>
            </a:endParaRPr>
          </a:p>
        </p:txBody>
      </p:sp>
      <p:sp>
        <p:nvSpPr>
          <p:cNvPr id="66" name="TextBox 65"/>
          <p:cNvSpPr txBox="1"/>
          <p:nvPr/>
        </p:nvSpPr>
        <p:spPr>
          <a:xfrm rot="5400000">
            <a:off x="9210907" y="1137424"/>
            <a:ext cx="615553" cy="3155795"/>
          </a:xfrm>
          <a:prstGeom prst="rect">
            <a:avLst/>
          </a:prstGeom>
          <a:noFill/>
        </p:spPr>
        <p:txBody>
          <a:bodyPr vert="vert270" wrap="square" rtlCol="0">
            <a:spAutoFit/>
          </a:bodyPr>
          <a:lstStyle/>
          <a:p>
            <a:r>
              <a:rPr lang="en-US" sz="2800" b="1" dirty="0" smtClean="0"/>
              <a:t>Human dimensions</a:t>
            </a:r>
            <a:endParaRPr lang="en-US" sz="2800" b="1" dirty="0"/>
          </a:p>
        </p:txBody>
      </p:sp>
      <p:sp>
        <p:nvSpPr>
          <p:cNvPr id="56" name="TextBox 55"/>
          <p:cNvSpPr txBox="1"/>
          <p:nvPr/>
        </p:nvSpPr>
        <p:spPr>
          <a:xfrm rot="5400000">
            <a:off x="2011208" y="-1645533"/>
            <a:ext cx="861774" cy="4438237"/>
          </a:xfrm>
          <a:prstGeom prst="rect">
            <a:avLst/>
          </a:prstGeom>
          <a:noFill/>
        </p:spPr>
        <p:txBody>
          <a:bodyPr vert="vert270" wrap="square" rtlCol="0">
            <a:spAutoFit/>
          </a:bodyPr>
          <a:lstStyle/>
          <a:p>
            <a:r>
              <a:rPr lang="en-US" sz="2400" b="1" dirty="0" smtClean="0"/>
              <a:t>Human Dimensions and Domains: </a:t>
            </a:r>
            <a:r>
              <a:rPr lang="en-US" sz="2000" dirty="0" smtClean="0"/>
              <a:t>The Divine Model [Hamdani 2015]</a:t>
            </a:r>
            <a:endParaRPr lang="en-US" sz="2000" dirty="0"/>
          </a:p>
        </p:txBody>
      </p:sp>
      <p:cxnSp>
        <p:nvCxnSpPr>
          <p:cNvPr id="10" name="Straight Connector 9"/>
          <p:cNvCxnSpPr/>
          <p:nvPr/>
        </p:nvCxnSpPr>
        <p:spPr>
          <a:xfrm flipV="1">
            <a:off x="420133" y="4970857"/>
            <a:ext cx="11307651" cy="6881"/>
          </a:xfrm>
          <a:prstGeom prst="line">
            <a:avLst/>
          </a:prstGeom>
          <a:ln w="57150">
            <a:solidFill>
              <a:schemeClr val="accent4">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9574761" y="4426659"/>
            <a:ext cx="1189883" cy="400110"/>
          </a:xfrm>
          <a:prstGeom prst="rect">
            <a:avLst/>
          </a:prstGeom>
          <a:noFill/>
        </p:spPr>
        <p:txBody>
          <a:bodyPr wrap="square" rtlCol="0">
            <a:spAutoFit/>
          </a:bodyPr>
          <a:lstStyle/>
          <a:p>
            <a:pPr algn="ctr"/>
            <a:r>
              <a:rPr lang="en-US" sz="2000" b="1" dirty="0" smtClean="0">
                <a:solidFill>
                  <a:srgbClr val="FF0000"/>
                </a:solidFill>
              </a:rPr>
              <a:t>OTHERS</a:t>
            </a:r>
            <a:endParaRPr lang="en-US" sz="2000" b="1" dirty="0">
              <a:solidFill>
                <a:srgbClr val="FF0000"/>
              </a:solidFill>
            </a:endParaRPr>
          </a:p>
        </p:txBody>
      </p:sp>
      <p:sp>
        <p:nvSpPr>
          <p:cNvPr id="12" name="TextBox 11"/>
          <p:cNvSpPr txBox="1"/>
          <p:nvPr/>
        </p:nvSpPr>
        <p:spPr>
          <a:xfrm>
            <a:off x="9668108" y="5185887"/>
            <a:ext cx="1223336" cy="400110"/>
          </a:xfrm>
          <a:prstGeom prst="rect">
            <a:avLst/>
          </a:prstGeom>
          <a:noFill/>
        </p:spPr>
        <p:txBody>
          <a:bodyPr wrap="square" rtlCol="0">
            <a:spAutoFit/>
          </a:bodyPr>
          <a:lstStyle/>
          <a:p>
            <a:pPr algn="ctr"/>
            <a:r>
              <a:rPr lang="en-US" sz="2000" b="1" dirty="0" smtClean="0">
                <a:solidFill>
                  <a:srgbClr val="FF0000"/>
                </a:solidFill>
              </a:rPr>
              <a:t>SELF</a:t>
            </a:r>
            <a:endParaRPr lang="en-US" sz="2000" b="1" dirty="0">
              <a:solidFill>
                <a:srgbClr val="FF0000"/>
              </a:solidFill>
            </a:endParaRPr>
          </a:p>
        </p:txBody>
      </p:sp>
    </p:spTree>
    <p:extLst>
      <p:ext uri="{BB962C8B-B14F-4D97-AF65-F5344CB8AC3E}">
        <p14:creationId xmlns:p14="http://schemas.microsoft.com/office/powerpoint/2010/main" val="3562892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1999"/>
                                          </p:stCondLst>
                                        </p:cTn>
                                        <p:tgtEl>
                                          <p:spTgt spid="6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1999"/>
                                          </p:stCondLst>
                                        </p:cTn>
                                        <p:tgtEl>
                                          <p:spTgt spid="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1999"/>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1999"/>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1999"/>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56" grpId="0"/>
      <p:bldP spid="11"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Oval 14"/>
          <p:cNvSpPr/>
          <p:nvPr/>
        </p:nvSpPr>
        <p:spPr>
          <a:xfrm>
            <a:off x="3679902" y="4081346"/>
            <a:ext cx="2553630" cy="1381489"/>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b="1" dirty="0" smtClean="0">
                <a:solidFill>
                  <a:srgbClr val="FFFF00"/>
                </a:solidFill>
              </a:rPr>
              <a:t>Individual</a:t>
            </a:r>
            <a:r>
              <a:rPr lang="en-US" sz="1600" b="1" dirty="0" smtClean="0">
                <a:solidFill>
                  <a:schemeClr val="bg1"/>
                </a:solidFill>
              </a:rPr>
              <a:t> </a:t>
            </a:r>
            <a:endParaRPr lang="en-US" sz="1600" b="1" dirty="0">
              <a:solidFill>
                <a:schemeClr val="bg1"/>
              </a:solidFill>
            </a:endParaRPr>
          </a:p>
        </p:txBody>
      </p:sp>
      <p:sp>
        <p:nvSpPr>
          <p:cNvPr id="66" name="TextBox 65"/>
          <p:cNvSpPr txBox="1"/>
          <p:nvPr/>
        </p:nvSpPr>
        <p:spPr>
          <a:xfrm rot="5400000">
            <a:off x="9701559" y="-501806"/>
            <a:ext cx="615553" cy="3155795"/>
          </a:xfrm>
          <a:prstGeom prst="rect">
            <a:avLst/>
          </a:prstGeom>
          <a:noFill/>
        </p:spPr>
        <p:txBody>
          <a:bodyPr vert="vert270" wrap="square" rtlCol="0">
            <a:spAutoFit/>
          </a:bodyPr>
          <a:lstStyle/>
          <a:p>
            <a:r>
              <a:rPr lang="en-US" sz="2800" b="1" dirty="0" smtClean="0"/>
              <a:t>Human domains</a:t>
            </a:r>
            <a:endParaRPr lang="en-US" sz="2800" b="1" dirty="0"/>
          </a:p>
        </p:txBody>
      </p:sp>
      <p:sp>
        <p:nvSpPr>
          <p:cNvPr id="56" name="TextBox 55"/>
          <p:cNvSpPr txBox="1"/>
          <p:nvPr/>
        </p:nvSpPr>
        <p:spPr>
          <a:xfrm rot="5400000">
            <a:off x="2011208" y="-1645533"/>
            <a:ext cx="861774" cy="4438237"/>
          </a:xfrm>
          <a:prstGeom prst="rect">
            <a:avLst/>
          </a:prstGeom>
          <a:noFill/>
        </p:spPr>
        <p:txBody>
          <a:bodyPr vert="vert270" wrap="square" rtlCol="0">
            <a:spAutoFit/>
          </a:bodyPr>
          <a:lstStyle/>
          <a:p>
            <a:r>
              <a:rPr lang="en-US" sz="2400" b="1" dirty="0" smtClean="0"/>
              <a:t>Human Dimensions and Domains: </a:t>
            </a:r>
            <a:r>
              <a:rPr lang="en-US" sz="2000" dirty="0" smtClean="0"/>
              <a:t>The Divine Model [Hamdani 2015]</a:t>
            </a:r>
            <a:endParaRPr lang="en-US" sz="2000" dirty="0"/>
          </a:p>
        </p:txBody>
      </p:sp>
      <p:cxnSp>
        <p:nvCxnSpPr>
          <p:cNvPr id="10" name="Straight Connector 9"/>
          <p:cNvCxnSpPr/>
          <p:nvPr/>
        </p:nvCxnSpPr>
        <p:spPr>
          <a:xfrm flipV="1">
            <a:off x="420133" y="4970857"/>
            <a:ext cx="11307651" cy="6881"/>
          </a:xfrm>
          <a:prstGeom prst="line">
            <a:avLst/>
          </a:prstGeom>
          <a:ln w="57150">
            <a:solidFill>
              <a:schemeClr val="accent4">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9574761" y="4170556"/>
            <a:ext cx="1576459" cy="584775"/>
          </a:xfrm>
          <a:prstGeom prst="rect">
            <a:avLst/>
          </a:prstGeom>
          <a:noFill/>
        </p:spPr>
        <p:txBody>
          <a:bodyPr wrap="square" rtlCol="0">
            <a:spAutoFit/>
          </a:bodyPr>
          <a:lstStyle/>
          <a:p>
            <a:pPr algn="ctr"/>
            <a:r>
              <a:rPr lang="en-US" sz="3200" b="1" dirty="0" smtClean="0">
                <a:solidFill>
                  <a:srgbClr val="FF0000"/>
                </a:solidFill>
              </a:rPr>
              <a:t>OTHERS</a:t>
            </a:r>
            <a:endParaRPr lang="en-US" sz="3200" b="1" dirty="0">
              <a:solidFill>
                <a:srgbClr val="FF0000"/>
              </a:solidFill>
            </a:endParaRPr>
          </a:p>
        </p:txBody>
      </p:sp>
      <p:sp>
        <p:nvSpPr>
          <p:cNvPr id="12" name="TextBox 11"/>
          <p:cNvSpPr txBox="1"/>
          <p:nvPr/>
        </p:nvSpPr>
        <p:spPr>
          <a:xfrm>
            <a:off x="9668108" y="5185887"/>
            <a:ext cx="1561170" cy="646331"/>
          </a:xfrm>
          <a:prstGeom prst="rect">
            <a:avLst/>
          </a:prstGeom>
          <a:noFill/>
        </p:spPr>
        <p:txBody>
          <a:bodyPr wrap="square" rtlCol="0">
            <a:spAutoFit/>
          </a:bodyPr>
          <a:lstStyle/>
          <a:p>
            <a:pPr algn="ctr"/>
            <a:r>
              <a:rPr lang="en-US" sz="3600" b="1" dirty="0" smtClean="0">
                <a:solidFill>
                  <a:srgbClr val="FF0000"/>
                </a:solidFill>
              </a:rPr>
              <a:t>SELF</a:t>
            </a:r>
            <a:endParaRPr lang="en-US" sz="3600" b="1" dirty="0">
              <a:solidFill>
                <a:srgbClr val="FF0000"/>
              </a:solidFill>
            </a:endParaRPr>
          </a:p>
        </p:txBody>
      </p:sp>
      <p:sp>
        <p:nvSpPr>
          <p:cNvPr id="8" name="Oval 7"/>
          <p:cNvSpPr/>
          <p:nvPr/>
        </p:nvSpPr>
        <p:spPr>
          <a:xfrm>
            <a:off x="2427547" y="1949871"/>
            <a:ext cx="5186149" cy="3446054"/>
          </a:xfrm>
          <a:prstGeom prst="ellipse">
            <a:avLst/>
          </a:prstGeom>
          <a:ln>
            <a:solidFill>
              <a:schemeClr val="bg1">
                <a:lumMod val="6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bg1"/>
              </a:solidFill>
            </a:endParaRPr>
          </a:p>
        </p:txBody>
      </p:sp>
      <p:sp>
        <p:nvSpPr>
          <p:cNvPr id="9" name="Oval 8"/>
          <p:cNvSpPr/>
          <p:nvPr/>
        </p:nvSpPr>
        <p:spPr>
          <a:xfrm>
            <a:off x="2823331" y="2509429"/>
            <a:ext cx="4326342" cy="2886500"/>
          </a:xfrm>
          <a:prstGeom prst="ellipse">
            <a:avLst/>
          </a:prstGeom>
          <a:ln>
            <a:solidFill>
              <a:schemeClr val="bg1">
                <a:lumMod val="6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bg1"/>
              </a:solidFill>
            </a:endParaRPr>
          </a:p>
        </p:txBody>
      </p:sp>
      <p:sp>
        <p:nvSpPr>
          <p:cNvPr id="13" name="Oval 12"/>
          <p:cNvSpPr/>
          <p:nvPr/>
        </p:nvSpPr>
        <p:spPr>
          <a:xfrm>
            <a:off x="3328298" y="3044221"/>
            <a:ext cx="3384646" cy="2351704"/>
          </a:xfrm>
          <a:prstGeom prst="ellipse">
            <a:avLst/>
          </a:prstGeom>
          <a:ln>
            <a:solidFill>
              <a:schemeClr val="bg1">
                <a:lumMod val="6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bg1"/>
              </a:solidFill>
            </a:endParaRPr>
          </a:p>
        </p:txBody>
      </p:sp>
      <p:sp>
        <p:nvSpPr>
          <p:cNvPr id="14" name="Oval 13"/>
          <p:cNvSpPr/>
          <p:nvPr/>
        </p:nvSpPr>
        <p:spPr>
          <a:xfrm>
            <a:off x="3642199" y="3560306"/>
            <a:ext cx="2674960" cy="1835625"/>
          </a:xfrm>
          <a:prstGeom prst="ellipse">
            <a:avLst/>
          </a:prstGeom>
          <a:ln>
            <a:solidFill>
              <a:schemeClr val="bg1">
                <a:lumMod val="6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solidFill>
                  <a:schemeClr val="bg1"/>
                </a:solidFill>
              </a:rPr>
              <a:t>f</a:t>
            </a:r>
            <a:endParaRPr lang="en-US" dirty="0">
              <a:solidFill>
                <a:schemeClr val="bg1"/>
              </a:solidFill>
            </a:endParaRPr>
          </a:p>
        </p:txBody>
      </p:sp>
      <p:sp>
        <p:nvSpPr>
          <p:cNvPr id="16" name="Oval 15"/>
          <p:cNvSpPr/>
          <p:nvPr/>
        </p:nvSpPr>
        <p:spPr>
          <a:xfrm>
            <a:off x="3997040" y="4155670"/>
            <a:ext cx="1978925" cy="1240255"/>
          </a:xfrm>
          <a:prstGeom prst="ellipse">
            <a:avLst/>
          </a:prstGeom>
          <a:ln>
            <a:solidFill>
              <a:schemeClr val="bg1">
                <a:lumMod val="6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solidFill>
                <a:schemeClr val="bg1"/>
              </a:solidFill>
            </a:endParaRPr>
          </a:p>
        </p:txBody>
      </p:sp>
      <p:sp>
        <p:nvSpPr>
          <p:cNvPr id="17" name="Oval 16"/>
          <p:cNvSpPr/>
          <p:nvPr/>
        </p:nvSpPr>
        <p:spPr>
          <a:xfrm>
            <a:off x="4125952" y="4594303"/>
            <a:ext cx="1806498" cy="812776"/>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b="1" dirty="0" smtClean="0">
                <a:solidFill>
                  <a:srgbClr val="FFFF00"/>
                </a:solidFill>
              </a:rPr>
              <a:t>Individual</a:t>
            </a:r>
            <a:r>
              <a:rPr lang="en-US" sz="1600" b="1" dirty="0" smtClean="0">
                <a:solidFill>
                  <a:schemeClr val="bg1"/>
                </a:solidFill>
              </a:rPr>
              <a:t> </a:t>
            </a:r>
            <a:endParaRPr lang="en-US" sz="1600" b="1" dirty="0">
              <a:solidFill>
                <a:schemeClr val="bg1"/>
              </a:solidFill>
            </a:endParaRPr>
          </a:p>
        </p:txBody>
      </p:sp>
      <p:sp>
        <p:nvSpPr>
          <p:cNvPr id="18" name="TextBox 17"/>
          <p:cNvSpPr txBox="1"/>
          <p:nvPr/>
        </p:nvSpPr>
        <p:spPr>
          <a:xfrm>
            <a:off x="4570246" y="4280224"/>
            <a:ext cx="873456" cy="369332"/>
          </a:xfrm>
          <a:prstGeom prst="rect">
            <a:avLst/>
          </a:prstGeom>
          <a:noFill/>
          <a:ln>
            <a:noFill/>
          </a:ln>
        </p:spPr>
        <p:txBody>
          <a:bodyPr wrap="square" rtlCol="0">
            <a:spAutoFit/>
          </a:bodyPr>
          <a:lstStyle/>
          <a:p>
            <a:r>
              <a:rPr lang="en-US" b="1" dirty="0" smtClean="0"/>
              <a:t>Family </a:t>
            </a:r>
            <a:endParaRPr lang="en-US" b="1" dirty="0"/>
          </a:p>
        </p:txBody>
      </p:sp>
      <p:sp>
        <p:nvSpPr>
          <p:cNvPr id="19" name="TextBox 18"/>
          <p:cNvSpPr txBox="1"/>
          <p:nvPr/>
        </p:nvSpPr>
        <p:spPr>
          <a:xfrm>
            <a:off x="4297291" y="3723658"/>
            <a:ext cx="1392071" cy="369332"/>
          </a:xfrm>
          <a:prstGeom prst="rect">
            <a:avLst/>
          </a:prstGeom>
          <a:noFill/>
          <a:ln>
            <a:noFill/>
          </a:ln>
        </p:spPr>
        <p:txBody>
          <a:bodyPr wrap="square" rtlCol="0">
            <a:spAutoFit/>
          </a:bodyPr>
          <a:lstStyle/>
          <a:p>
            <a:r>
              <a:rPr lang="en-US" b="1" dirty="0" smtClean="0"/>
              <a:t>Community </a:t>
            </a:r>
            <a:endParaRPr lang="en-US" b="1" dirty="0"/>
          </a:p>
        </p:txBody>
      </p:sp>
      <p:sp>
        <p:nvSpPr>
          <p:cNvPr id="20" name="TextBox 19"/>
          <p:cNvSpPr txBox="1"/>
          <p:nvPr/>
        </p:nvSpPr>
        <p:spPr>
          <a:xfrm>
            <a:off x="4570246" y="3117598"/>
            <a:ext cx="873458" cy="369332"/>
          </a:xfrm>
          <a:prstGeom prst="rect">
            <a:avLst/>
          </a:prstGeom>
          <a:noFill/>
          <a:ln>
            <a:noFill/>
          </a:ln>
        </p:spPr>
        <p:txBody>
          <a:bodyPr wrap="square" rtlCol="0">
            <a:spAutoFit/>
          </a:bodyPr>
          <a:lstStyle/>
          <a:p>
            <a:r>
              <a:rPr lang="en-US" b="1" dirty="0" smtClean="0"/>
              <a:t>Nation  </a:t>
            </a:r>
            <a:endParaRPr lang="en-US" b="1" dirty="0"/>
          </a:p>
        </p:txBody>
      </p:sp>
      <p:sp>
        <p:nvSpPr>
          <p:cNvPr id="21" name="TextBox 20"/>
          <p:cNvSpPr txBox="1"/>
          <p:nvPr/>
        </p:nvSpPr>
        <p:spPr>
          <a:xfrm>
            <a:off x="4415883" y="2550722"/>
            <a:ext cx="1360449" cy="369332"/>
          </a:xfrm>
          <a:prstGeom prst="rect">
            <a:avLst/>
          </a:prstGeom>
          <a:noFill/>
          <a:ln>
            <a:noFill/>
          </a:ln>
        </p:spPr>
        <p:txBody>
          <a:bodyPr wrap="square" rtlCol="0">
            <a:spAutoFit/>
          </a:bodyPr>
          <a:lstStyle/>
          <a:p>
            <a:r>
              <a:rPr lang="en-US" b="1" dirty="0" smtClean="0"/>
              <a:t>Humanity</a:t>
            </a:r>
            <a:endParaRPr lang="en-US" b="1" dirty="0"/>
          </a:p>
        </p:txBody>
      </p:sp>
      <p:sp>
        <p:nvSpPr>
          <p:cNvPr id="22" name="TextBox 21"/>
          <p:cNvSpPr txBox="1"/>
          <p:nvPr/>
        </p:nvSpPr>
        <p:spPr>
          <a:xfrm>
            <a:off x="4036741" y="2024968"/>
            <a:ext cx="1851103" cy="369332"/>
          </a:xfrm>
          <a:prstGeom prst="rect">
            <a:avLst/>
          </a:prstGeom>
          <a:noFill/>
          <a:ln>
            <a:noFill/>
          </a:ln>
        </p:spPr>
        <p:txBody>
          <a:bodyPr wrap="square" rtlCol="0">
            <a:spAutoFit/>
          </a:bodyPr>
          <a:lstStyle/>
          <a:p>
            <a:pPr algn="ctr"/>
            <a:r>
              <a:rPr lang="en-US" b="1" dirty="0" smtClean="0"/>
              <a:t>Universe</a:t>
            </a:r>
            <a:endParaRPr lang="en-US" b="1" dirty="0"/>
          </a:p>
        </p:txBody>
      </p:sp>
      <p:sp>
        <p:nvSpPr>
          <p:cNvPr id="23" name="TextBox 22"/>
          <p:cNvSpPr txBox="1"/>
          <p:nvPr/>
        </p:nvSpPr>
        <p:spPr>
          <a:xfrm>
            <a:off x="4107717" y="1551312"/>
            <a:ext cx="1780127" cy="369332"/>
          </a:xfrm>
          <a:prstGeom prst="rect">
            <a:avLst/>
          </a:prstGeom>
          <a:noFill/>
          <a:ln>
            <a:noFill/>
          </a:ln>
        </p:spPr>
        <p:txBody>
          <a:bodyPr wrap="square" rtlCol="0">
            <a:spAutoFit/>
          </a:bodyPr>
          <a:lstStyle/>
          <a:p>
            <a:r>
              <a:rPr lang="en-US" b="1" dirty="0" smtClean="0"/>
              <a:t>Ultimate Reality     </a:t>
            </a:r>
            <a:endParaRPr lang="en-US" b="1" dirty="0"/>
          </a:p>
        </p:txBody>
      </p:sp>
      <p:cxnSp>
        <p:nvCxnSpPr>
          <p:cNvPr id="24" name="Straight Connector 23"/>
          <p:cNvCxnSpPr/>
          <p:nvPr/>
        </p:nvCxnSpPr>
        <p:spPr>
          <a:xfrm>
            <a:off x="5975965" y="1835682"/>
            <a:ext cx="2233748" cy="408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5913381" y="2384833"/>
            <a:ext cx="2233748" cy="408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5913381" y="2950512"/>
            <a:ext cx="2212106" cy="4079"/>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5913381" y="3417701"/>
            <a:ext cx="2233748" cy="46855"/>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5814435" y="4030234"/>
            <a:ext cx="2329284" cy="204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689362" y="4619130"/>
            <a:ext cx="2427351" cy="13081"/>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644758" y="5004311"/>
            <a:ext cx="2457767" cy="6881"/>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2892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1999"/>
                                          </p:stCondLst>
                                        </p:cTn>
                                        <p:tgtEl>
                                          <p:spTgt spid="6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1999"/>
                                          </p:stCondLst>
                                        </p:cTn>
                                        <p:tgtEl>
                                          <p:spTgt spid="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1999"/>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1999"/>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1999"/>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2999"/>
                                          </p:stCondLst>
                                        </p:cTn>
                                        <p:tgtEl>
                                          <p:spTgt spid="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2999"/>
                                          </p:stCondLst>
                                        </p:cTn>
                                        <p:tgtEl>
                                          <p:spTgt spid="1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2999"/>
                                          </p:stCondLst>
                                        </p:cTn>
                                        <p:tgtEl>
                                          <p:spTgt spid="2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2999"/>
                                          </p:stCondLst>
                                        </p:cTn>
                                        <p:tgtEl>
                                          <p:spTgt spid="2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9"/>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2999"/>
                                          </p:stCondLst>
                                        </p:cTn>
                                        <p:tgtEl>
                                          <p:spTgt spid="22"/>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2999"/>
                                          </p:stCondLst>
                                        </p:cTn>
                                        <p:tgtEl>
                                          <p:spTgt spid="23"/>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2999"/>
                                          </p:stCondLst>
                                        </p:cTn>
                                        <p:tgtEl>
                                          <p:spTgt spid="30"/>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2999"/>
                                          </p:stCondLst>
                                        </p:cTn>
                                        <p:tgtEl>
                                          <p:spTgt spid="29"/>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2999"/>
                                          </p:stCondLst>
                                        </p:cTn>
                                        <p:tgtEl>
                                          <p:spTgt spid="28"/>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2999"/>
                                          </p:stCondLst>
                                        </p:cTn>
                                        <p:tgtEl>
                                          <p:spTgt spid="27"/>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2999"/>
                                          </p:stCondLst>
                                        </p:cTn>
                                        <p:tgtEl>
                                          <p:spTgt spid="26"/>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2999"/>
                                          </p:stCondLst>
                                        </p:cTn>
                                        <p:tgtEl>
                                          <p:spTgt spid="25"/>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2999"/>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56" grpId="0"/>
      <p:bldP spid="11" grpId="0"/>
      <p:bldP spid="12" grpId="0"/>
      <p:bldP spid="8" grpId="0" animBg="1"/>
      <p:bldP spid="9" grpId="0" animBg="1"/>
      <p:bldP spid="13" grpId="0" animBg="1"/>
      <p:bldP spid="14" grpId="0" animBg="1"/>
      <p:bldP spid="16" grpId="0" animBg="1"/>
      <p:bldP spid="18" grpId="0"/>
      <p:bldP spid="19" grpId="0"/>
      <p:bldP spid="20" grpId="0"/>
      <p:bldP spid="21" grpId="0"/>
      <p:bldP spid="22" grpId="0"/>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p:cNvSpPr/>
          <p:nvPr/>
        </p:nvSpPr>
        <p:spPr>
          <a:xfrm>
            <a:off x="2127295" y="1307259"/>
            <a:ext cx="5827595" cy="4032910"/>
          </a:xfrm>
          <a:prstGeom prst="ellipse">
            <a:avLst/>
          </a:prstGeom>
          <a:ln>
            <a:solidFill>
              <a:schemeClr val="bg1">
                <a:lumMod val="6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bg1"/>
              </a:solidFill>
            </a:endParaRPr>
          </a:p>
        </p:txBody>
      </p:sp>
      <p:sp>
        <p:nvSpPr>
          <p:cNvPr id="6" name="Oval 5"/>
          <p:cNvSpPr/>
          <p:nvPr/>
        </p:nvSpPr>
        <p:spPr>
          <a:xfrm>
            <a:off x="2427547" y="1882964"/>
            <a:ext cx="5186149" cy="3446054"/>
          </a:xfrm>
          <a:prstGeom prst="ellipse">
            <a:avLst/>
          </a:prstGeom>
          <a:ln>
            <a:solidFill>
              <a:schemeClr val="bg1">
                <a:lumMod val="6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bg1"/>
              </a:solidFill>
            </a:endParaRPr>
          </a:p>
        </p:txBody>
      </p:sp>
      <p:sp>
        <p:nvSpPr>
          <p:cNvPr id="7" name="Oval 6"/>
          <p:cNvSpPr/>
          <p:nvPr/>
        </p:nvSpPr>
        <p:spPr>
          <a:xfrm>
            <a:off x="2823331" y="2442522"/>
            <a:ext cx="4326342" cy="2886500"/>
          </a:xfrm>
          <a:prstGeom prst="ellipse">
            <a:avLst/>
          </a:prstGeom>
          <a:ln>
            <a:solidFill>
              <a:schemeClr val="bg1">
                <a:lumMod val="6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bg1"/>
              </a:solidFill>
            </a:endParaRPr>
          </a:p>
        </p:txBody>
      </p:sp>
      <p:sp>
        <p:nvSpPr>
          <p:cNvPr id="8" name="Oval 7"/>
          <p:cNvSpPr/>
          <p:nvPr/>
        </p:nvSpPr>
        <p:spPr>
          <a:xfrm>
            <a:off x="3328298" y="2977314"/>
            <a:ext cx="3384646" cy="2351704"/>
          </a:xfrm>
          <a:prstGeom prst="ellipse">
            <a:avLst/>
          </a:prstGeom>
          <a:ln>
            <a:solidFill>
              <a:schemeClr val="bg1">
                <a:lumMod val="6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solidFill>
                <a:schemeClr val="bg1"/>
              </a:solidFill>
            </a:endParaRPr>
          </a:p>
        </p:txBody>
      </p:sp>
      <p:sp>
        <p:nvSpPr>
          <p:cNvPr id="9" name="Oval 8"/>
          <p:cNvSpPr/>
          <p:nvPr/>
        </p:nvSpPr>
        <p:spPr>
          <a:xfrm>
            <a:off x="3642199" y="3493399"/>
            <a:ext cx="2674960" cy="1835625"/>
          </a:xfrm>
          <a:prstGeom prst="ellipse">
            <a:avLst/>
          </a:prstGeom>
          <a:ln>
            <a:solidFill>
              <a:schemeClr val="bg1">
                <a:lumMod val="6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solidFill>
                  <a:schemeClr val="bg1"/>
                </a:solidFill>
              </a:rPr>
              <a:t>f</a:t>
            </a:r>
            <a:endParaRPr lang="en-US" dirty="0">
              <a:solidFill>
                <a:schemeClr val="bg1"/>
              </a:solidFill>
            </a:endParaRPr>
          </a:p>
        </p:txBody>
      </p:sp>
      <p:sp>
        <p:nvSpPr>
          <p:cNvPr id="10" name="Oval 9"/>
          <p:cNvSpPr/>
          <p:nvPr/>
        </p:nvSpPr>
        <p:spPr>
          <a:xfrm>
            <a:off x="3997040" y="4088763"/>
            <a:ext cx="1978925" cy="1240255"/>
          </a:xfrm>
          <a:prstGeom prst="ellipse">
            <a:avLst/>
          </a:prstGeom>
          <a:ln>
            <a:solidFill>
              <a:schemeClr val="bg1">
                <a:lumMod val="65000"/>
              </a:schemeClr>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solidFill>
                <a:schemeClr val="bg1"/>
              </a:solidFill>
            </a:endParaRPr>
          </a:p>
        </p:txBody>
      </p:sp>
      <p:sp>
        <p:nvSpPr>
          <p:cNvPr id="15" name="Oval 14"/>
          <p:cNvSpPr/>
          <p:nvPr/>
        </p:nvSpPr>
        <p:spPr>
          <a:xfrm>
            <a:off x="4125952" y="4527396"/>
            <a:ext cx="1806498" cy="812776"/>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000" b="1" dirty="0" smtClean="0">
                <a:solidFill>
                  <a:srgbClr val="FFFF00"/>
                </a:solidFill>
              </a:rPr>
              <a:t>Individual</a:t>
            </a:r>
            <a:r>
              <a:rPr lang="en-US" sz="1600" b="1" dirty="0" smtClean="0">
                <a:solidFill>
                  <a:schemeClr val="bg1"/>
                </a:solidFill>
              </a:rPr>
              <a:t> </a:t>
            </a:r>
            <a:endParaRPr lang="en-US" sz="1600" b="1" dirty="0">
              <a:solidFill>
                <a:schemeClr val="bg1"/>
              </a:solidFill>
            </a:endParaRPr>
          </a:p>
        </p:txBody>
      </p:sp>
      <p:sp>
        <p:nvSpPr>
          <p:cNvPr id="16" name="TextBox 15"/>
          <p:cNvSpPr txBox="1"/>
          <p:nvPr/>
        </p:nvSpPr>
        <p:spPr>
          <a:xfrm>
            <a:off x="4570246" y="4213317"/>
            <a:ext cx="873456" cy="369332"/>
          </a:xfrm>
          <a:prstGeom prst="rect">
            <a:avLst/>
          </a:prstGeom>
          <a:noFill/>
          <a:ln>
            <a:noFill/>
          </a:ln>
        </p:spPr>
        <p:txBody>
          <a:bodyPr wrap="square" rtlCol="0">
            <a:spAutoFit/>
          </a:bodyPr>
          <a:lstStyle/>
          <a:p>
            <a:r>
              <a:rPr lang="en-US" b="1" dirty="0" smtClean="0"/>
              <a:t>Family </a:t>
            </a:r>
            <a:endParaRPr lang="en-US" b="1" dirty="0"/>
          </a:p>
        </p:txBody>
      </p:sp>
      <p:sp>
        <p:nvSpPr>
          <p:cNvPr id="17" name="TextBox 16"/>
          <p:cNvSpPr txBox="1"/>
          <p:nvPr/>
        </p:nvSpPr>
        <p:spPr>
          <a:xfrm>
            <a:off x="4297291" y="3656751"/>
            <a:ext cx="1392071" cy="369332"/>
          </a:xfrm>
          <a:prstGeom prst="rect">
            <a:avLst/>
          </a:prstGeom>
          <a:noFill/>
          <a:ln>
            <a:noFill/>
          </a:ln>
        </p:spPr>
        <p:txBody>
          <a:bodyPr wrap="square" rtlCol="0">
            <a:spAutoFit/>
          </a:bodyPr>
          <a:lstStyle/>
          <a:p>
            <a:r>
              <a:rPr lang="en-US" b="1" dirty="0" smtClean="0"/>
              <a:t>Community </a:t>
            </a:r>
            <a:endParaRPr lang="en-US" b="1" dirty="0"/>
          </a:p>
        </p:txBody>
      </p:sp>
      <p:sp>
        <p:nvSpPr>
          <p:cNvPr id="18" name="TextBox 17"/>
          <p:cNvSpPr txBox="1"/>
          <p:nvPr/>
        </p:nvSpPr>
        <p:spPr>
          <a:xfrm>
            <a:off x="4570246" y="3050691"/>
            <a:ext cx="873458" cy="369332"/>
          </a:xfrm>
          <a:prstGeom prst="rect">
            <a:avLst/>
          </a:prstGeom>
          <a:noFill/>
          <a:ln>
            <a:noFill/>
          </a:ln>
        </p:spPr>
        <p:txBody>
          <a:bodyPr wrap="square" rtlCol="0">
            <a:spAutoFit/>
          </a:bodyPr>
          <a:lstStyle/>
          <a:p>
            <a:r>
              <a:rPr lang="en-US" b="1" dirty="0" smtClean="0"/>
              <a:t>Nation  </a:t>
            </a:r>
            <a:endParaRPr lang="en-US" b="1" dirty="0"/>
          </a:p>
        </p:txBody>
      </p:sp>
      <p:sp>
        <p:nvSpPr>
          <p:cNvPr id="19" name="TextBox 18"/>
          <p:cNvSpPr txBox="1"/>
          <p:nvPr/>
        </p:nvSpPr>
        <p:spPr>
          <a:xfrm>
            <a:off x="4570245" y="2494966"/>
            <a:ext cx="873458" cy="369332"/>
          </a:xfrm>
          <a:prstGeom prst="rect">
            <a:avLst/>
          </a:prstGeom>
          <a:noFill/>
          <a:ln>
            <a:noFill/>
          </a:ln>
        </p:spPr>
        <p:txBody>
          <a:bodyPr wrap="square" rtlCol="0">
            <a:spAutoFit/>
          </a:bodyPr>
          <a:lstStyle/>
          <a:p>
            <a:r>
              <a:rPr lang="en-US" b="1" dirty="0" smtClean="0"/>
              <a:t>World   </a:t>
            </a:r>
            <a:endParaRPr lang="en-US" b="1" dirty="0"/>
          </a:p>
        </p:txBody>
      </p:sp>
      <p:sp>
        <p:nvSpPr>
          <p:cNvPr id="20" name="TextBox 19"/>
          <p:cNvSpPr txBox="1"/>
          <p:nvPr/>
        </p:nvSpPr>
        <p:spPr>
          <a:xfrm>
            <a:off x="4270917" y="1958061"/>
            <a:ext cx="1494174" cy="369332"/>
          </a:xfrm>
          <a:prstGeom prst="rect">
            <a:avLst/>
          </a:prstGeom>
          <a:noFill/>
          <a:ln>
            <a:noFill/>
          </a:ln>
        </p:spPr>
        <p:txBody>
          <a:bodyPr wrap="square" rtlCol="0">
            <a:spAutoFit/>
          </a:bodyPr>
          <a:lstStyle/>
          <a:p>
            <a:r>
              <a:rPr lang="en-US" b="1" dirty="0" smtClean="0"/>
              <a:t>Environment    </a:t>
            </a:r>
            <a:endParaRPr lang="en-US" b="1" dirty="0"/>
          </a:p>
        </p:txBody>
      </p:sp>
      <p:sp>
        <p:nvSpPr>
          <p:cNvPr id="21" name="TextBox 20"/>
          <p:cNvSpPr txBox="1"/>
          <p:nvPr/>
        </p:nvSpPr>
        <p:spPr>
          <a:xfrm>
            <a:off x="4107717" y="1484405"/>
            <a:ext cx="1780127" cy="369332"/>
          </a:xfrm>
          <a:prstGeom prst="rect">
            <a:avLst/>
          </a:prstGeom>
          <a:noFill/>
          <a:ln>
            <a:noFill/>
          </a:ln>
        </p:spPr>
        <p:txBody>
          <a:bodyPr wrap="square" rtlCol="0">
            <a:spAutoFit/>
          </a:bodyPr>
          <a:lstStyle/>
          <a:p>
            <a:r>
              <a:rPr lang="en-US" b="1" dirty="0" smtClean="0"/>
              <a:t>Ultimate Reality     </a:t>
            </a:r>
            <a:endParaRPr lang="en-US" b="1" dirty="0"/>
          </a:p>
        </p:txBody>
      </p:sp>
      <p:grpSp>
        <p:nvGrpSpPr>
          <p:cNvPr id="13" name="Group 12"/>
          <p:cNvGrpSpPr/>
          <p:nvPr/>
        </p:nvGrpSpPr>
        <p:grpSpPr>
          <a:xfrm>
            <a:off x="8765177" y="781172"/>
            <a:ext cx="1763486" cy="708842"/>
            <a:chOff x="8765177" y="781172"/>
            <a:chExt cx="1763486" cy="708842"/>
          </a:xfrm>
        </p:grpSpPr>
        <p:sp>
          <p:nvSpPr>
            <p:cNvPr id="2" name="TextBox 1"/>
            <p:cNvSpPr txBox="1"/>
            <p:nvPr/>
          </p:nvSpPr>
          <p:spPr>
            <a:xfrm>
              <a:off x="8765177" y="781172"/>
              <a:ext cx="1763486" cy="369332"/>
            </a:xfrm>
            <a:prstGeom prst="rect">
              <a:avLst/>
            </a:prstGeom>
            <a:noFill/>
            <a:ln>
              <a:noFill/>
            </a:ln>
          </p:spPr>
          <p:txBody>
            <a:bodyPr wrap="square" rtlCol="0">
              <a:spAutoFit/>
            </a:bodyPr>
            <a:lstStyle/>
            <a:p>
              <a:pPr algn="ctr"/>
              <a:r>
                <a:rPr lang="en-US" b="1" dirty="0" smtClean="0"/>
                <a:t>Domain Values </a:t>
              </a:r>
              <a:endParaRPr lang="en-US" b="1" dirty="0"/>
            </a:p>
          </p:txBody>
        </p:sp>
        <p:cxnSp>
          <p:nvCxnSpPr>
            <p:cNvPr id="4" name="Straight Arrow Connector 3"/>
            <p:cNvCxnSpPr>
              <a:stCxn id="2" idx="2"/>
            </p:cNvCxnSpPr>
            <p:nvPr/>
          </p:nvCxnSpPr>
          <p:spPr>
            <a:xfrm>
              <a:off x="9646920" y="1150504"/>
              <a:ext cx="0" cy="33951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4" name="TextBox 13"/>
          <p:cNvSpPr txBox="1"/>
          <p:nvPr/>
        </p:nvSpPr>
        <p:spPr>
          <a:xfrm>
            <a:off x="8147129" y="1524783"/>
            <a:ext cx="3365439" cy="523220"/>
          </a:xfrm>
          <a:prstGeom prst="rect">
            <a:avLst/>
          </a:prstGeom>
          <a:noFill/>
          <a:ln>
            <a:noFill/>
          </a:ln>
        </p:spPr>
        <p:txBody>
          <a:bodyPr wrap="square" rtlCol="0">
            <a:spAutoFit/>
          </a:bodyPr>
          <a:lstStyle/>
          <a:p>
            <a:r>
              <a:rPr lang="en-US" sz="1400" b="1" dirty="0" smtClean="0"/>
              <a:t>Quest</a:t>
            </a:r>
            <a:r>
              <a:rPr lang="en-US" sz="1400" b="1" dirty="0"/>
              <a:t>, Rationality, Purity, Gnosis</a:t>
            </a:r>
          </a:p>
          <a:p>
            <a:endParaRPr lang="en-US" sz="1400" b="1" dirty="0"/>
          </a:p>
        </p:txBody>
      </p:sp>
      <p:sp>
        <p:nvSpPr>
          <p:cNvPr id="22" name="TextBox 21"/>
          <p:cNvSpPr txBox="1"/>
          <p:nvPr/>
        </p:nvSpPr>
        <p:spPr>
          <a:xfrm>
            <a:off x="8147129" y="2083728"/>
            <a:ext cx="3365439" cy="523220"/>
          </a:xfrm>
          <a:prstGeom prst="rect">
            <a:avLst/>
          </a:prstGeom>
          <a:noFill/>
          <a:ln>
            <a:noFill/>
          </a:ln>
        </p:spPr>
        <p:txBody>
          <a:bodyPr wrap="square" rtlCol="0">
            <a:spAutoFit/>
          </a:bodyPr>
          <a:lstStyle/>
          <a:p>
            <a:r>
              <a:rPr lang="en-US" sz="1400" b="1" dirty="0"/>
              <a:t>Beauty Responsibility, Wisdom, Religiosity</a:t>
            </a:r>
          </a:p>
          <a:p>
            <a:endParaRPr lang="en-US" sz="1400" b="1" dirty="0"/>
          </a:p>
        </p:txBody>
      </p:sp>
      <p:sp>
        <p:nvSpPr>
          <p:cNvPr id="23" name="TextBox 22"/>
          <p:cNvSpPr txBox="1"/>
          <p:nvPr/>
        </p:nvSpPr>
        <p:spPr>
          <a:xfrm>
            <a:off x="8147129" y="2619133"/>
            <a:ext cx="3365439" cy="523220"/>
          </a:xfrm>
          <a:prstGeom prst="rect">
            <a:avLst/>
          </a:prstGeom>
          <a:noFill/>
          <a:ln>
            <a:noFill/>
          </a:ln>
        </p:spPr>
        <p:txBody>
          <a:bodyPr wrap="square" rtlCol="0">
            <a:spAutoFit/>
          </a:bodyPr>
          <a:lstStyle/>
          <a:p>
            <a:r>
              <a:rPr lang="en-US" sz="1400" b="1" dirty="0"/>
              <a:t>Ethics, Peace, Progress, Prosperity</a:t>
            </a:r>
          </a:p>
          <a:p>
            <a:endParaRPr lang="en-US" sz="1400" b="1" dirty="0"/>
          </a:p>
        </p:txBody>
      </p:sp>
      <p:sp>
        <p:nvSpPr>
          <p:cNvPr id="24" name="TextBox 23"/>
          <p:cNvSpPr txBox="1"/>
          <p:nvPr/>
        </p:nvSpPr>
        <p:spPr>
          <a:xfrm>
            <a:off x="8147129" y="3100335"/>
            <a:ext cx="3365439" cy="523220"/>
          </a:xfrm>
          <a:prstGeom prst="rect">
            <a:avLst/>
          </a:prstGeom>
          <a:noFill/>
          <a:ln>
            <a:noFill/>
          </a:ln>
        </p:spPr>
        <p:txBody>
          <a:bodyPr wrap="square" rtlCol="0">
            <a:spAutoFit/>
          </a:bodyPr>
          <a:lstStyle/>
          <a:p>
            <a:r>
              <a:rPr lang="en-US" sz="1400" b="1" dirty="0"/>
              <a:t>Freedom, Justice, Unity, Discipline</a:t>
            </a:r>
          </a:p>
          <a:p>
            <a:endParaRPr lang="en-US" sz="1400" b="1" dirty="0"/>
          </a:p>
        </p:txBody>
      </p:sp>
      <p:sp>
        <p:nvSpPr>
          <p:cNvPr id="25" name="TextBox 24"/>
          <p:cNvSpPr txBox="1"/>
          <p:nvPr/>
        </p:nvSpPr>
        <p:spPr>
          <a:xfrm>
            <a:off x="8147129" y="3635740"/>
            <a:ext cx="3365439" cy="523220"/>
          </a:xfrm>
          <a:prstGeom prst="rect">
            <a:avLst/>
          </a:prstGeom>
          <a:noFill/>
          <a:ln>
            <a:noFill/>
          </a:ln>
        </p:spPr>
        <p:txBody>
          <a:bodyPr wrap="square" rtlCol="0">
            <a:spAutoFit/>
          </a:bodyPr>
          <a:lstStyle/>
          <a:p>
            <a:r>
              <a:rPr lang="en-US" sz="1400" b="1" dirty="0"/>
              <a:t>Care, Chastity, Tradition, Power</a:t>
            </a:r>
          </a:p>
          <a:p>
            <a:endParaRPr lang="en-US" sz="1400" b="1" dirty="0"/>
          </a:p>
        </p:txBody>
      </p:sp>
      <p:sp>
        <p:nvSpPr>
          <p:cNvPr id="26" name="TextBox 25"/>
          <p:cNvSpPr txBox="1"/>
          <p:nvPr/>
        </p:nvSpPr>
        <p:spPr>
          <a:xfrm>
            <a:off x="8147129" y="4224468"/>
            <a:ext cx="3365439" cy="523220"/>
          </a:xfrm>
          <a:prstGeom prst="rect">
            <a:avLst/>
          </a:prstGeom>
          <a:noFill/>
          <a:ln>
            <a:noFill/>
          </a:ln>
        </p:spPr>
        <p:txBody>
          <a:bodyPr wrap="square" rtlCol="0">
            <a:spAutoFit/>
          </a:bodyPr>
          <a:lstStyle/>
          <a:p>
            <a:r>
              <a:rPr lang="en-US" sz="1400" b="1" dirty="0"/>
              <a:t>Pleasure, Love, Affection, Moderation</a:t>
            </a:r>
          </a:p>
          <a:p>
            <a:endParaRPr lang="en-US" sz="1400" b="1" dirty="0"/>
          </a:p>
        </p:txBody>
      </p:sp>
      <p:sp>
        <p:nvSpPr>
          <p:cNvPr id="27" name="TextBox 26"/>
          <p:cNvSpPr txBox="1"/>
          <p:nvPr/>
        </p:nvSpPr>
        <p:spPr>
          <a:xfrm>
            <a:off x="8102525" y="4693826"/>
            <a:ext cx="3365439" cy="523220"/>
          </a:xfrm>
          <a:prstGeom prst="rect">
            <a:avLst/>
          </a:prstGeom>
          <a:noFill/>
          <a:ln>
            <a:noFill/>
          </a:ln>
        </p:spPr>
        <p:txBody>
          <a:bodyPr wrap="square" rtlCol="0">
            <a:spAutoFit/>
          </a:bodyPr>
          <a:lstStyle/>
          <a:p>
            <a:r>
              <a:rPr lang="en-US" sz="1400" b="1" dirty="0"/>
              <a:t>Survival, Satisfaction, Passion, Excellence</a:t>
            </a:r>
          </a:p>
          <a:p>
            <a:endParaRPr lang="en-US" sz="1400" b="1" dirty="0"/>
          </a:p>
        </p:txBody>
      </p:sp>
      <p:cxnSp>
        <p:nvCxnSpPr>
          <p:cNvPr id="29" name="Straight Connector 28"/>
          <p:cNvCxnSpPr/>
          <p:nvPr/>
        </p:nvCxnSpPr>
        <p:spPr>
          <a:xfrm>
            <a:off x="5975965" y="1768775"/>
            <a:ext cx="2233748" cy="408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5913381" y="2317926"/>
            <a:ext cx="2233748" cy="408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flipV="1">
            <a:off x="5913381" y="2883605"/>
            <a:ext cx="2212106" cy="4079"/>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flipV="1">
            <a:off x="5913381" y="3350794"/>
            <a:ext cx="2233748" cy="46855"/>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5814435" y="3963327"/>
            <a:ext cx="2329284" cy="2040"/>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5689362" y="4552223"/>
            <a:ext cx="2427351" cy="13081"/>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5644758" y="4937404"/>
            <a:ext cx="2457767" cy="6881"/>
          </a:xfrm>
          <a:prstGeom prst="line">
            <a:avLst/>
          </a:prstGeom>
          <a:ln>
            <a:prstDash val="sys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721217" y="5060067"/>
            <a:ext cx="11307651" cy="6881"/>
          </a:xfrm>
          <a:prstGeom prst="line">
            <a:avLst/>
          </a:prstGeom>
          <a:ln w="57150">
            <a:solidFill>
              <a:schemeClr val="accent4">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47" name="TextBox 46"/>
          <p:cNvSpPr txBox="1"/>
          <p:nvPr/>
        </p:nvSpPr>
        <p:spPr>
          <a:xfrm>
            <a:off x="10805533" y="5118980"/>
            <a:ext cx="1223336" cy="400110"/>
          </a:xfrm>
          <a:prstGeom prst="rect">
            <a:avLst/>
          </a:prstGeom>
          <a:noFill/>
        </p:spPr>
        <p:txBody>
          <a:bodyPr wrap="square" rtlCol="0">
            <a:spAutoFit/>
          </a:bodyPr>
          <a:lstStyle/>
          <a:p>
            <a:pPr algn="ctr"/>
            <a:r>
              <a:rPr lang="en-US" sz="2000" b="1" dirty="0" smtClean="0">
                <a:solidFill>
                  <a:srgbClr val="FF0000"/>
                </a:solidFill>
              </a:rPr>
              <a:t>SELF</a:t>
            </a:r>
            <a:endParaRPr lang="en-US" sz="2000" b="1" dirty="0">
              <a:solidFill>
                <a:srgbClr val="FF0000"/>
              </a:solidFill>
            </a:endParaRPr>
          </a:p>
        </p:txBody>
      </p:sp>
      <p:sp>
        <p:nvSpPr>
          <p:cNvPr id="48" name="TextBox 47"/>
          <p:cNvSpPr txBox="1"/>
          <p:nvPr/>
        </p:nvSpPr>
        <p:spPr>
          <a:xfrm>
            <a:off x="10846000" y="4415508"/>
            <a:ext cx="1189883" cy="400110"/>
          </a:xfrm>
          <a:prstGeom prst="rect">
            <a:avLst/>
          </a:prstGeom>
          <a:noFill/>
        </p:spPr>
        <p:txBody>
          <a:bodyPr wrap="square" rtlCol="0">
            <a:spAutoFit/>
          </a:bodyPr>
          <a:lstStyle/>
          <a:p>
            <a:pPr algn="ctr"/>
            <a:r>
              <a:rPr lang="en-US" sz="2000" b="1" dirty="0" smtClean="0">
                <a:solidFill>
                  <a:srgbClr val="FF0000"/>
                </a:solidFill>
              </a:rPr>
              <a:t>OTHERS</a:t>
            </a:r>
            <a:endParaRPr lang="en-US" sz="2000" b="1" dirty="0">
              <a:solidFill>
                <a:srgbClr val="FF0000"/>
              </a:solidFill>
            </a:endParaRPr>
          </a:p>
        </p:txBody>
      </p:sp>
      <p:sp>
        <p:nvSpPr>
          <p:cNvPr id="50" name="TextBox 49"/>
          <p:cNvSpPr txBox="1"/>
          <p:nvPr/>
        </p:nvSpPr>
        <p:spPr>
          <a:xfrm>
            <a:off x="6945201" y="251787"/>
            <a:ext cx="1127546" cy="369332"/>
          </a:xfrm>
          <a:prstGeom prst="rect">
            <a:avLst/>
          </a:prstGeom>
          <a:noFill/>
        </p:spPr>
        <p:txBody>
          <a:bodyPr wrap="square" rtlCol="0">
            <a:spAutoFit/>
          </a:bodyPr>
          <a:lstStyle/>
          <a:p>
            <a:r>
              <a:rPr lang="en-US" b="1" dirty="0" smtClean="0">
                <a:solidFill>
                  <a:srgbClr val="002060"/>
                </a:solidFill>
              </a:rPr>
              <a:t>TAKWEEN</a:t>
            </a:r>
            <a:endParaRPr lang="en-US" b="1" dirty="0">
              <a:solidFill>
                <a:srgbClr val="002060"/>
              </a:solidFill>
            </a:endParaRPr>
          </a:p>
        </p:txBody>
      </p:sp>
      <p:sp>
        <p:nvSpPr>
          <p:cNvPr id="51" name="TextBox 50"/>
          <p:cNvSpPr txBox="1"/>
          <p:nvPr/>
        </p:nvSpPr>
        <p:spPr>
          <a:xfrm>
            <a:off x="8182928" y="255376"/>
            <a:ext cx="1427798" cy="369332"/>
          </a:xfrm>
          <a:prstGeom prst="rect">
            <a:avLst/>
          </a:prstGeom>
          <a:noFill/>
        </p:spPr>
        <p:txBody>
          <a:bodyPr wrap="square" rtlCol="0">
            <a:spAutoFit/>
          </a:bodyPr>
          <a:lstStyle/>
          <a:p>
            <a:r>
              <a:rPr lang="en-US" b="1" dirty="0" smtClean="0">
                <a:solidFill>
                  <a:srgbClr val="002060"/>
                </a:solidFill>
              </a:rPr>
              <a:t>TASHREEH</a:t>
            </a:r>
            <a:endParaRPr lang="en-US" b="1" dirty="0">
              <a:solidFill>
                <a:srgbClr val="002060"/>
              </a:solidFill>
            </a:endParaRPr>
          </a:p>
        </p:txBody>
      </p:sp>
      <p:sp>
        <p:nvSpPr>
          <p:cNvPr id="52" name="TextBox 51"/>
          <p:cNvSpPr txBox="1"/>
          <p:nvPr/>
        </p:nvSpPr>
        <p:spPr>
          <a:xfrm>
            <a:off x="3742949" y="232370"/>
            <a:ext cx="1127546" cy="523220"/>
          </a:xfrm>
          <a:prstGeom prst="rect">
            <a:avLst/>
          </a:prstGeom>
          <a:noFill/>
        </p:spPr>
        <p:txBody>
          <a:bodyPr wrap="square" rtlCol="0">
            <a:spAutoFit/>
          </a:bodyPr>
          <a:lstStyle/>
          <a:p>
            <a:pPr algn="r"/>
            <a:r>
              <a:rPr lang="en-US" sz="2800" b="1" dirty="0" smtClean="0">
                <a:solidFill>
                  <a:srgbClr val="C00000"/>
                </a:solidFill>
              </a:rPr>
              <a:t>BODY</a:t>
            </a:r>
            <a:endParaRPr lang="en-US" sz="2800" b="1" dirty="0">
              <a:solidFill>
                <a:srgbClr val="C00000"/>
              </a:solidFill>
            </a:endParaRPr>
          </a:p>
        </p:txBody>
      </p:sp>
      <p:sp>
        <p:nvSpPr>
          <p:cNvPr id="53" name="TextBox 52"/>
          <p:cNvSpPr txBox="1"/>
          <p:nvPr/>
        </p:nvSpPr>
        <p:spPr>
          <a:xfrm>
            <a:off x="5081427" y="217062"/>
            <a:ext cx="1127546" cy="523220"/>
          </a:xfrm>
          <a:prstGeom prst="rect">
            <a:avLst/>
          </a:prstGeom>
          <a:noFill/>
        </p:spPr>
        <p:txBody>
          <a:bodyPr wrap="square" rtlCol="0">
            <a:spAutoFit/>
          </a:bodyPr>
          <a:lstStyle/>
          <a:p>
            <a:r>
              <a:rPr lang="en-US" sz="2800" b="1" dirty="0" smtClean="0">
                <a:solidFill>
                  <a:srgbClr val="002060"/>
                </a:solidFill>
              </a:rPr>
              <a:t>SOUL</a:t>
            </a:r>
            <a:endParaRPr lang="en-US" sz="2800" b="1" dirty="0">
              <a:solidFill>
                <a:srgbClr val="002060"/>
              </a:solidFill>
            </a:endParaRPr>
          </a:p>
        </p:txBody>
      </p:sp>
      <p:sp>
        <p:nvSpPr>
          <p:cNvPr id="66" name="TextBox 65"/>
          <p:cNvSpPr txBox="1"/>
          <p:nvPr/>
        </p:nvSpPr>
        <p:spPr>
          <a:xfrm>
            <a:off x="321495" y="2230245"/>
            <a:ext cx="461665" cy="2636186"/>
          </a:xfrm>
          <a:prstGeom prst="rect">
            <a:avLst/>
          </a:prstGeom>
          <a:noFill/>
        </p:spPr>
        <p:txBody>
          <a:bodyPr vert="vert270" wrap="square" rtlCol="0">
            <a:spAutoFit/>
          </a:bodyPr>
          <a:lstStyle/>
          <a:p>
            <a:r>
              <a:rPr lang="en-US" b="1" dirty="0" smtClean="0"/>
              <a:t>Human Domains - Ecology</a:t>
            </a:r>
            <a:endParaRPr lang="en-US" b="1" dirty="0"/>
          </a:p>
        </p:txBody>
      </p:sp>
      <p:sp>
        <p:nvSpPr>
          <p:cNvPr id="67" name="Right Arrow 66"/>
          <p:cNvSpPr/>
          <p:nvPr/>
        </p:nvSpPr>
        <p:spPr>
          <a:xfrm>
            <a:off x="712642" y="2979394"/>
            <a:ext cx="840507" cy="44055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TextBox 55"/>
          <p:cNvSpPr txBox="1"/>
          <p:nvPr/>
        </p:nvSpPr>
        <p:spPr>
          <a:xfrm rot="5400000">
            <a:off x="2066963" y="-1255240"/>
            <a:ext cx="861774" cy="4438237"/>
          </a:xfrm>
          <a:prstGeom prst="rect">
            <a:avLst/>
          </a:prstGeom>
          <a:noFill/>
        </p:spPr>
        <p:txBody>
          <a:bodyPr vert="vert270" wrap="square" rtlCol="0">
            <a:spAutoFit/>
          </a:bodyPr>
          <a:lstStyle/>
          <a:p>
            <a:r>
              <a:rPr lang="en-US" sz="2400" b="1" dirty="0" smtClean="0"/>
              <a:t>Human Dimensions and Domains: </a:t>
            </a:r>
            <a:r>
              <a:rPr lang="en-US" sz="2000" dirty="0" smtClean="0"/>
              <a:t>The Divine Model [Hamdani 2015]</a:t>
            </a:r>
            <a:endParaRPr lang="en-US" sz="2000" dirty="0"/>
          </a:p>
        </p:txBody>
      </p:sp>
      <p:cxnSp>
        <p:nvCxnSpPr>
          <p:cNvPr id="90" name="Straight Connector 89"/>
          <p:cNvCxnSpPr/>
          <p:nvPr/>
        </p:nvCxnSpPr>
        <p:spPr>
          <a:xfrm rot="10800000">
            <a:off x="880948" y="1527717"/>
            <a:ext cx="6322741" cy="4861933"/>
          </a:xfrm>
          <a:prstGeom prst="line">
            <a:avLst/>
          </a:prstGeom>
        </p:spPr>
        <p:style>
          <a:lnRef idx="1">
            <a:schemeClr val="accent1"/>
          </a:lnRef>
          <a:fillRef idx="0">
            <a:schemeClr val="accent1"/>
          </a:fillRef>
          <a:effectRef idx="0">
            <a:schemeClr val="accent1"/>
          </a:effectRef>
          <a:fontRef idx="minor">
            <a:schemeClr val="tx1"/>
          </a:fontRef>
        </p:style>
      </p:cxnSp>
      <p:cxnSp>
        <p:nvCxnSpPr>
          <p:cNvPr id="93" name="Straight Connector 92"/>
          <p:cNvCxnSpPr>
            <a:stCxn id="51" idx="1"/>
          </p:cNvCxnSpPr>
          <p:nvPr/>
        </p:nvCxnSpPr>
        <p:spPr>
          <a:xfrm rot="10800000" flipV="1">
            <a:off x="3836020" y="440042"/>
            <a:ext cx="4346908" cy="6049968"/>
          </a:xfrm>
          <a:prstGeom prst="line">
            <a:avLst/>
          </a:prstGeom>
        </p:spPr>
        <p:style>
          <a:lnRef idx="1">
            <a:schemeClr val="accent1"/>
          </a:lnRef>
          <a:fillRef idx="0">
            <a:schemeClr val="accent1"/>
          </a:fillRef>
          <a:effectRef idx="0">
            <a:schemeClr val="accent1"/>
          </a:effectRef>
          <a:fontRef idx="minor">
            <a:schemeClr val="tx1"/>
          </a:fontRef>
        </p:style>
      </p:cxnSp>
      <p:sp>
        <p:nvSpPr>
          <p:cNvPr id="96" name="TextBox 95"/>
          <p:cNvSpPr txBox="1"/>
          <p:nvPr/>
        </p:nvSpPr>
        <p:spPr>
          <a:xfrm>
            <a:off x="2877369" y="5972487"/>
            <a:ext cx="1392071" cy="369332"/>
          </a:xfrm>
          <a:prstGeom prst="rect">
            <a:avLst/>
          </a:prstGeom>
          <a:noFill/>
          <a:ln>
            <a:noFill/>
          </a:ln>
        </p:spPr>
        <p:txBody>
          <a:bodyPr wrap="square" rtlCol="0">
            <a:spAutoFit/>
          </a:bodyPr>
          <a:lstStyle/>
          <a:p>
            <a:r>
              <a:rPr lang="en-US" b="1" dirty="0" smtClean="0"/>
              <a:t>Normal</a:t>
            </a:r>
            <a:endParaRPr lang="en-US" b="1" dirty="0"/>
          </a:p>
        </p:txBody>
      </p:sp>
      <p:sp>
        <p:nvSpPr>
          <p:cNvPr id="97" name="TextBox 96"/>
          <p:cNvSpPr txBox="1"/>
          <p:nvPr/>
        </p:nvSpPr>
        <p:spPr>
          <a:xfrm>
            <a:off x="4066831" y="6102585"/>
            <a:ext cx="1392071" cy="369332"/>
          </a:xfrm>
          <a:prstGeom prst="rect">
            <a:avLst/>
          </a:prstGeom>
          <a:noFill/>
          <a:ln>
            <a:noFill/>
          </a:ln>
        </p:spPr>
        <p:txBody>
          <a:bodyPr wrap="square" rtlCol="0">
            <a:spAutoFit/>
          </a:bodyPr>
          <a:lstStyle/>
          <a:p>
            <a:r>
              <a:rPr lang="en-US" b="1" dirty="0" smtClean="0"/>
              <a:t>Crisis</a:t>
            </a:r>
            <a:endParaRPr lang="en-US" b="1" dirty="0"/>
          </a:p>
        </p:txBody>
      </p:sp>
      <p:sp>
        <p:nvSpPr>
          <p:cNvPr id="98" name="TextBox 97"/>
          <p:cNvSpPr txBox="1"/>
          <p:nvPr/>
        </p:nvSpPr>
        <p:spPr>
          <a:xfrm>
            <a:off x="6349115" y="5485551"/>
            <a:ext cx="1392071" cy="369332"/>
          </a:xfrm>
          <a:prstGeom prst="rect">
            <a:avLst/>
          </a:prstGeom>
          <a:noFill/>
          <a:ln>
            <a:noFill/>
          </a:ln>
        </p:spPr>
        <p:txBody>
          <a:bodyPr wrap="square" rtlCol="0">
            <a:spAutoFit/>
          </a:bodyPr>
          <a:lstStyle/>
          <a:p>
            <a:r>
              <a:rPr lang="en-US" b="1" dirty="0" smtClean="0"/>
              <a:t>Leisure</a:t>
            </a:r>
            <a:endParaRPr lang="en-US" b="1" dirty="0"/>
          </a:p>
        </p:txBody>
      </p:sp>
      <p:sp>
        <p:nvSpPr>
          <p:cNvPr id="99" name="TextBox 98"/>
          <p:cNvSpPr txBox="1"/>
          <p:nvPr/>
        </p:nvSpPr>
        <p:spPr>
          <a:xfrm>
            <a:off x="5468168" y="5585912"/>
            <a:ext cx="798817" cy="369332"/>
          </a:xfrm>
          <a:prstGeom prst="rect">
            <a:avLst/>
          </a:prstGeom>
          <a:noFill/>
          <a:ln>
            <a:noFill/>
          </a:ln>
        </p:spPr>
        <p:txBody>
          <a:bodyPr wrap="square" rtlCol="0">
            <a:spAutoFit/>
          </a:bodyPr>
          <a:lstStyle/>
          <a:p>
            <a:r>
              <a:rPr lang="en-US" b="1" dirty="0" smtClean="0"/>
              <a:t>Work</a:t>
            </a:r>
            <a:endParaRPr lang="en-US" b="1" dirty="0"/>
          </a:p>
        </p:txBody>
      </p:sp>
      <p:cxnSp>
        <p:nvCxnSpPr>
          <p:cNvPr id="100" name="Straight Connector 99"/>
          <p:cNvCxnSpPr/>
          <p:nvPr/>
        </p:nvCxnSpPr>
        <p:spPr>
          <a:xfrm rot="16200000" flipH="1">
            <a:off x="1943709" y="3248402"/>
            <a:ext cx="6265558" cy="83843"/>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62892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2999"/>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2999"/>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2999"/>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2999"/>
                                          </p:stCondLst>
                                        </p:cTn>
                                        <p:tgtEl>
                                          <p:spTgt spid="1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2999"/>
                                          </p:stCondLst>
                                        </p:cTn>
                                        <p:tgtEl>
                                          <p:spTgt spid="2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2999"/>
                                          </p:stCondLst>
                                        </p:cTn>
                                        <p:tgtEl>
                                          <p:spTgt spid="21"/>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2999"/>
                                          </p:stCondLst>
                                        </p:cTn>
                                        <p:tgtEl>
                                          <p:spTgt spid="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2999"/>
                                          </p:stCondLst>
                                        </p:cTn>
                                        <p:tgtEl>
                                          <p:spTgt spid="1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2999"/>
                                          </p:stCondLst>
                                        </p:cTn>
                                        <p:tgtEl>
                                          <p:spTgt spid="27"/>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2999"/>
                                          </p:stCondLst>
                                        </p:cTn>
                                        <p:tgtEl>
                                          <p:spTgt spid="41"/>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2999"/>
                                          </p:stCondLst>
                                        </p:cTn>
                                        <p:tgtEl>
                                          <p:spTgt spid="26"/>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2999"/>
                                          </p:stCondLst>
                                        </p:cTn>
                                        <p:tgtEl>
                                          <p:spTgt spid="4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2999"/>
                                          </p:stCondLst>
                                        </p:cTn>
                                        <p:tgtEl>
                                          <p:spTgt spid="25"/>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2999"/>
                                          </p:stCondLst>
                                        </p:cTn>
                                        <p:tgtEl>
                                          <p:spTgt spid="39"/>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2999"/>
                                          </p:stCondLst>
                                        </p:cTn>
                                        <p:tgtEl>
                                          <p:spTgt spid="24"/>
                                        </p:tgtEl>
                                        <p:attrNameLst>
                                          <p:attrName>style.visibility</p:attrName>
                                        </p:attrNameLst>
                                      </p:cBhvr>
                                      <p:to>
                                        <p:strVal val="visible"/>
                                      </p:to>
                                    </p:set>
                                  </p:childTnLst>
                                </p:cTn>
                              </p:par>
                              <p:par>
                                <p:cTn id="65" presetID="1" presetClass="entr" presetSubtype="0" fill="hold" nodeType="withEffect">
                                  <p:stCondLst>
                                    <p:cond delay="0"/>
                                  </p:stCondLst>
                                  <p:childTnLst>
                                    <p:set>
                                      <p:cBhvr>
                                        <p:cTn id="66" dur="1" fill="hold">
                                          <p:stCondLst>
                                            <p:cond delay="2999"/>
                                          </p:stCondLst>
                                        </p:cTn>
                                        <p:tgtEl>
                                          <p:spTgt spid="38"/>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2999"/>
                                          </p:stCondLst>
                                        </p:cTn>
                                        <p:tgtEl>
                                          <p:spTgt spid="23"/>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2999"/>
                                          </p:stCondLst>
                                        </p:cTn>
                                        <p:tgtEl>
                                          <p:spTgt spid="37"/>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grpId="0" nodeType="clickEffect">
                                  <p:stCondLst>
                                    <p:cond delay="0"/>
                                  </p:stCondLst>
                                  <p:childTnLst>
                                    <p:set>
                                      <p:cBhvr>
                                        <p:cTn id="76" dur="1" fill="hold">
                                          <p:stCondLst>
                                            <p:cond delay="2999"/>
                                          </p:stCondLst>
                                        </p:cTn>
                                        <p:tgtEl>
                                          <p:spTgt spid="22"/>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2999"/>
                                          </p:stCondLst>
                                        </p:cTn>
                                        <p:tgtEl>
                                          <p:spTgt spid="36"/>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2999"/>
                                          </p:stCondLst>
                                        </p:cTn>
                                        <p:tgtEl>
                                          <p:spTgt spid="29"/>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1999"/>
                                          </p:stCondLst>
                                        </p:cTn>
                                        <p:tgtEl>
                                          <p:spTgt spid="14"/>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1999"/>
                                          </p:stCondLst>
                                        </p:cTn>
                                        <p:tgtEl>
                                          <p:spTgt spid="11"/>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1999"/>
                                          </p:stCondLst>
                                        </p:cTn>
                                        <p:tgtEl>
                                          <p:spTgt spid="48"/>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1999"/>
                                          </p:stCondLst>
                                        </p:cTn>
                                        <p:tgtEl>
                                          <p:spTgt spid="47"/>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1999"/>
                                          </p:stCondLst>
                                        </p:cTn>
                                        <p:tgtEl>
                                          <p:spTgt spid="50"/>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1999"/>
                                          </p:stCondLst>
                                        </p:cTn>
                                        <p:tgtEl>
                                          <p:spTgt spid="51"/>
                                        </p:tgtEl>
                                        <p:attrNameLst>
                                          <p:attrName>style.visibility</p:attrName>
                                        </p:attrNameLst>
                                      </p:cBhvr>
                                      <p:to>
                                        <p:strVal val="visible"/>
                                      </p:to>
                                    </p:set>
                                  </p:childTnLst>
                                </p:cTn>
                              </p:par>
                            </p:childTnLst>
                          </p:cTn>
                        </p:par>
                      </p:childTnLst>
                    </p:cTn>
                  </p:par>
                  <p:par>
                    <p:cTn id="101" fill="hold">
                      <p:stCondLst>
                        <p:cond delay="indefinite"/>
                      </p:stCondLst>
                      <p:childTnLst>
                        <p:par>
                          <p:cTn id="102" fill="hold">
                            <p:stCondLst>
                              <p:cond delay="0"/>
                            </p:stCondLst>
                            <p:childTnLst>
                              <p:par>
                                <p:cTn id="103" presetID="1" presetClass="entr" presetSubtype="0" fill="hold" grpId="0" nodeType="clickEffect">
                                  <p:stCondLst>
                                    <p:cond delay="0"/>
                                  </p:stCondLst>
                                  <p:childTnLst>
                                    <p:set>
                                      <p:cBhvr>
                                        <p:cTn id="104" dur="1" fill="hold">
                                          <p:stCondLst>
                                            <p:cond delay="1999"/>
                                          </p:stCondLst>
                                        </p:cTn>
                                        <p:tgtEl>
                                          <p:spTgt spid="52"/>
                                        </p:tgtEl>
                                        <p:attrNameLst>
                                          <p:attrName>style.visibility</p:attrName>
                                        </p:attrNameLst>
                                      </p:cBhvr>
                                      <p:to>
                                        <p:strVal val="visible"/>
                                      </p:to>
                                    </p:set>
                                  </p:childTnLst>
                                </p:cTn>
                              </p:par>
                              <p:par>
                                <p:cTn id="105" presetID="1" presetClass="entr" presetSubtype="0" fill="hold" grpId="0" nodeType="withEffect">
                                  <p:stCondLst>
                                    <p:cond delay="0"/>
                                  </p:stCondLst>
                                  <p:childTnLst>
                                    <p:set>
                                      <p:cBhvr>
                                        <p:cTn id="106" dur="1" fill="hold">
                                          <p:stCondLst>
                                            <p:cond delay="1999"/>
                                          </p:stCondLst>
                                        </p:cTn>
                                        <p:tgtEl>
                                          <p:spTgt spid="53"/>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1999"/>
                                          </p:stCondLst>
                                        </p:cTn>
                                        <p:tgtEl>
                                          <p:spTgt spid="66"/>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1999"/>
                                          </p:stCondLst>
                                        </p:cTn>
                                        <p:tgtEl>
                                          <p:spTgt spid="67"/>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1999"/>
                                          </p:stCondLst>
                                        </p:cTn>
                                        <p:tgtEl>
                                          <p:spTgt spid="56"/>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grpId="0" nodeType="clickEffect">
                                  <p:stCondLst>
                                    <p:cond delay="0"/>
                                  </p:stCondLst>
                                  <p:childTnLst>
                                    <p:set>
                                      <p:cBhvr>
                                        <p:cTn id="122" dur="1" fill="hold">
                                          <p:stCondLst>
                                            <p:cond delay="2999"/>
                                          </p:stCondLst>
                                        </p:cTn>
                                        <p:tgtEl>
                                          <p:spTgt spid="96"/>
                                        </p:tgtEl>
                                        <p:attrNameLst>
                                          <p:attrName>style.visibility</p:attrName>
                                        </p:attrNameLst>
                                      </p:cBhvr>
                                      <p:to>
                                        <p:strVal val="visible"/>
                                      </p:to>
                                    </p:set>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grpId="0" nodeType="clickEffect">
                                  <p:stCondLst>
                                    <p:cond delay="0"/>
                                  </p:stCondLst>
                                  <p:childTnLst>
                                    <p:set>
                                      <p:cBhvr>
                                        <p:cTn id="126" dur="1" fill="hold">
                                          <p:stCondLst>
                                            <p:cond delay="2999"/>
                                          </p:stCondLst>
                                        </p:cTn>
                                        <p:tgtEl>
                                          <p:spTgt spid="97"/>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1" presetClass="entr" presetSubtype="0" fill="hold" grpId="0" nodeType="clickEffect">
                                  <p:stCondLst>
                                    <p:cond delay="0"/>
                                  </p:stCondLst>
                                  <p:childTnLst>
                                    <p:set>
                                      <p:cBhvr>
                                        <p:cTn id="130" dur="1" fill="hold">
                                          <p:stCondLst>
                                            <p:cond delay="2999"/>
                                          </p:stCondLst>
                                        </p:cTn>
                                        <p:tgtEl>
                                          <p:spTgt spid="98"/>
                                        </p:tgtEl>
                                        <p:attrNameLst>
                                          <p:attrName>style.visibility</p:attrName>
                                        </p:attrNameLst>
                                      </p:cBhvr>
                                      <p:to>
                                        <p:strVal val="visible"/>
                                      </p:to>
                                    </p:set>
                                  </p:childTnLst>
                                </p:cTn>
                              </p:par>
                            </p:childTnLst>
                          </p:cTn>
                        </p:par>
                      </p:childTnLst>
                    </p:cTn>
                  </p:par>
                  <p:par>
                    <p:cTn id="131" fill="hold">
                      <p:stCondLst>
                        <p:cond delay="indefinite"/>
                      </p:stCondLst>
                      <p:childTnLst>
                        <p:par>
                          <p:cTn id="132" fill="hold">
                            <p:stCondLst>
                              <p:cond delay="0"/>
                            </p:stCondLst>
                            <p:childTnLst>
                              <p:par>
                                <p:cTn id="133" presetID="1" presetClass="entr" presetSubtype="0" fill="hold" grpId="0" nodeType="clickEffect">
                                  <p:stCondLst>
                                    <p:cond delay="0"/>
                                  </p:stCondLst>
                                  <p:childTnLst>
                                    <p:set>
                                      <p:cBhvr>
                                        <p:cTn id="134" dur="1" fill="hold">
                                          <p:stCondLst>
                                            <p:cond delay="2999"/>
                                          </p:stCondLst>
                                        </p:cTn>
                                        <p:tgtEl>
                                          <p:spTgt spid="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animBg="1"/>
      <p:bldP spid="10" grpId="0" animBg="1"/>
      <p:bldP spid="16" grpId="0"/>
      <p:bldP spid="17" grpId="0"/>
      <p:bldP spid="18" grpId="0"/>
      <p:bldP spid="19" grpId="0"/>
      <p:bldP spid="20" grpId="0"/>
      <p:bldP spid="21" grpId="0"/>
      <p:bldP spid="14" grpId="0"/>
      <p:bldP spid="22" grpId="0"/>
      <p:bldP spid="23" grpId="0"/>
      <p:bldP spid="24" grpId="0"/>
      <p:bldP spid="25" grpId="0"/>
      <p:bldP spid="26" grpId="0"/>
      <p:bldP spid="27" grpId="0"/>
      <p:bldP spid="47" grpId="0"/>
      <p:bldP spid="48" grpId="0"/>
      <p:bldP spid="50" grpId="0"/>
      <p:bldP spid="51" grpId="0"/>
      <p:bldP spid="52" grpId="0"/>
      <p:bldP spid="53" grpId="0"/>
      <p:bldP spid="66" grpId="0"/>
      <p:bldP spid="67" grpId="0" animBg="1"/>
      <p:bldP spid="56" grpId="0"/>
      <p:bldP spid="96" grpId="0"/>
      <p:bldP spid="97" grpId="0"/>
      <p:bldP spid="98" grpId="0"/>
      <p:bldP spid="99" grpId="0"/>
    </p:bld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4180</TotalTime>
  <Words>631</Words>
  <Application>Microsoft Office PowerPoint</Application>
  <PresentationFormat>Custom</PresentationFormat>
  <Paragraphs>119</Paragraphs>
  <Slides>15</Slides>
  <Notes>5</Notes>
  <HiddenSlides>0</HiddenSlides>
  <MMClips>0</MMClips>
  <ScaleCrop>false</ScaleCrop>
  <HeadingPairs>
    <vt:vector size="4" baseType="variant">
      <vt:variant>
        <vt:lpstr>Theme</vt:lpstr>
      </vt:variant>
      <vt:variant>
        <vt:i4>2</vt:i4>
      </vt:variant>
      <vt:variant>
        <vt:lpstr>Slide Titles</vt:lpstr>
      </vt:variant>
      <vt:variant>
        <vt:i4>15</vt:i4>
      </vt:variant>
    </vt:vector>
  </HeadingPairs>
  <TitlesOfParts>
    <vt:vector size="17" baseType="lpstr">
      <vt:lpstr>Office Theme</vt:lpstr>
      <vt:lpstr>Civic</vt:lpstr>
      <vt:lpstr>PowerPoint Presentation</vt:lpstr>
      <vt:lpstr>Profile</vt:lpstr>
      <vt:lpstr>The Holy Prophet as a Teacher</vt:lpstr>
      <vt:lpstr>Major issue: Which values to be in curriculum ? </vt:lpstr>
      <vt:lpstr>Important considerations for curriculum?</vt:lpstr>
      <vt:lpstr>PowerPoint Presentation</vt:lpstr>
      <vt:lpstr>PowerPoint Presentation</vt:lpstr>
      <vt:lpstr>PowerPoint Presentation</vt:lpstr>
      <vt:lpstr>PowerPoint Presentation</vt:lpstr>
      <vt:lpstr>What are the gaps?</vt:lpstr>
      <vt:lpstr>How to integrate ethics in our lifestyles?  </vt:lpstr>
      <vt:lpstr>Areas of research under Divine Model</vt:lpstr>
      <vt:lpstr>The way forward</vt:lpstr>
      <vt:lpstr>Course outline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hadi</dc:creator>
  <cp:lastModifiedBy>IIUI</cp:lastModifiedBy>
  <cp:revision>83</cp:revision>
  <cp:lastPrinted>2017-03-17T06:33:54Z</cp:lastPrinted>
  <dcterms:created xsi:type="dcterms:W3CDTF">2017-03-16T13:56:19Z</dcterms:created>
  <dcterms:modified xsi:type="dcterms:W3CDTF">2018-05-30T08:06:07Z</dcterms:modified>
</cp:coreProperties>
</file>