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12"/>
  </p:notesMasterIdLst>
  <p:sldIdLst>
    <p:sldId id="256" r:id="rId3"/>
    <p:sldId id="264" r:id="rId4"/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62" autoAdjust="0"/>
  </p:normalViewPr>
  <p:slideViewPr>
    <p:cSldViewPr>
      <p:cViewPr>
        <p:scale>
          <a:sx n="70" d="100"/>
          <a:sy n="70" d="100"/>
        </p:scale>
        <p:origin x="-1302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465A97-EB83-4139-9230-B3CA1BD76910}" type="datetimeFigureOut">
              <a:rPr lang="en-US" smtClean="0"/>
              <a:t>5/30/2018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233BCB-1BB7-4D92-B1C2-E265D5B90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402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33BCB-1BB7-4D92-B1C2-E265D5B90C07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233BCB-1BB7-4D92-B1C2-E265D5B90C07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53481-4316-4621-8E9A-92EC415F91FC}" type="datetime1">
              <a:rPr lang="en-US" smtClean="0"/>
              <a:t>5/30/2018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34A68-6E85-4E9F-ABBB-C448C7E8B7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F8B52A-D33C-4D0B-BD54-5FAE690DC455}" type="datetime1">
              <a:rPr lang="en-US" smtClean="0"/>
              <a:t>5/30/2018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34A68-6E85-4E9F-ABBB-C448C7E8B7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BEF42-36F3-4247-BA4A-630A287FE4B1}" type="datetime1">
              <a:rPr lang="en-US" smtClean="0"/>
              <a:t>5/30/2018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34A68-6E85-4E9F-ABBB-C448C7E8B7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354AF-54E5-486A-B5F9-B78DEBF6DDBD}" type="datetime1">
              <a:rPr lang="en-US" smtClean="0"/>
              <a:t>5/30/2018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7434A68-6E85-4E9F-ABBB-C448C7E8B7D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FA005-4653-470E-B0C3-F05C63125BA2}" type="datetime1">
              <a:rPr lang="en-US" smtClean="0"/>
              <a:t>5/30/2018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07434A68-6E85-4E9F-ABBB-C448C7E8B7D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67D375-06B1-4536-BC42-AC43F8F7E5AB}" type="datetime1">
              <a:rPr lang="en-US" smtClean="0"/>
              <a:t>5/30/2018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7434A68-6E85-4E9F-ABBB-C448C7E8B7DA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3833CE11-83CD-4292-9DDA-08F38995C3DC}" type="datetime1">
              <a:rPr lang="en-US" smtClean="0"/>
              <a:t>5/30/2018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34A68-6E85-4E9F-ABBB-C448C7E8B7D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6C4AE-832D-4507-8B5B-6B860E31DA30}" type="datetime1">
              <a:rPr lang="en-US" smtClean="0"/>
              <a:t>5/30/2018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07434A68-6E85-4E9F-ABBB-C448C7E8B7DA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93BAB-1A04-4AAA-AF85-5C447A982CE5}" type="datetime1">
              <a:rPr lang="en-US" smtClean="0"/>
              <a:t>5/30/2018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07434A68-6E85-4E9F-ABBB-C448C7E8B7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74A36-10BC-4427-918B-C7F4B29C968E}" type="datetime1">
              <a:rPr lang="en-US" smtClean="0"/>
              <a:t>5/30/2018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7434A68-6E85-4E9F-ABBB-C448C7E8B7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7434A68-6E85-4E9F-ABBB-C448C7E8B7DA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0BA634-F2BB-4C55-A7CB-97A4FAB3A632}" type="datetime1">
              <a:rPr lang="en-US" smtClean="0"/>
              <a:t>5/30/2018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BA568C-7EA5-407B-90BD-3A3DC13D67FB}" type="datetime1">
              <a:rPr lang="en-US" smtClean="0"/>
              <a:t>5/30/2018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34A68-6E85-4E9F-ABBB-C448C7E8B7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07434A68-6E85-4E9F-ABBB-C448C7E8B7DA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9EAB8D3-3C7B-4780-8FC6-838ACE8BB657}" type="datetime1">
              <a:rPr lang="en-US" smtClean="0"/>
              <a:t>5/30/2018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7A1F8E-225A-4866-BBFB-F409BB43A0EC}" type="datetime1">
              <a:rPr lang="en-US" smtClean="0"/>
              <a:t>5/30/2018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34A68-6E85-4E9F-ABBB-C448C7E8B7D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07434A68-6E85-4E9F-ABBB-C448C7E8B7DA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35015-3EFC-42E9-B182-04DBA09F3CCE}" type="datetime1">
              <a:rPr lang="en-US" smtClean="0"/>
              <a:t>5/30/2018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502B9-C35A-4974-8498-8B40CDFB0B51}" type="datetime1">
              <a:rPr lang="en-US" smtClean="0"/>
              <a:t>5/30/2018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34A68-6E85-4E9F-ABBB-C448C7E8B7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4CDCC-C75F-4C5B-847A-CA2887106AA9}" type="datetime1">
              <a:rPr lang="en-US" smtClean="0"/>
              <a:t>5/30/2018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34A68-6E85-4E9F-ABBB-C448C7E8B7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62064-61B9-42F2-A04E-4948D8877A7F}" type="datetime1">
              <a:rPr lang="en-US" smtClean="0"/>
              <a:t>5/30/2018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34A68-6E85-4E9F-ABBB-C448C7E8B7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9C9C8-D55F-4A8D-852A-D9234592DBCC}" type="datetime1">
              <a:rPr lang="en-US" smtClean="0"/>
              <a:t>5/30/2018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34A68-6E85-4E9F-ABBB-C448C7E8B7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82C69-CB7C-4A10-AFFD-E5614AB42048}" type="datetime1">
              <a:rPr lang="en-US" smtClean="0"/>
              <a:t>5/30/2018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34A68-6E85-4E9F-ABBB-C448C7E8B7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BBDFC9-7E68-4CB7-9C78-FFE21EA2F622}" type="datetime1">
              <a:rPr lang="en-US" smtClean="0"/>
              <a:t>5/30/2018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34A68-6E85-4E9F-ABBB-C448C7E8B7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ABD74-D409-469B-A6CD-AF6E03101670}" type="datetime1">
              <a:rPr lang="en-US" smtClean="0"/>
              <a:t>5/30/2018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34A68-6E85-4E9F-ABBB-C448C7E8B7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A852F4-34E4-4C1C-B769-356F60EC1EC7}" type="datetime1">
              <a:rPr lang="en-US" smtClean="0"/>
              <a:t>5/30/2018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434A68-6E85-4E9F-ABBB-C448C7E8B7D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874E34C6-81FC-4862-BF13-86394447FA20}" type="datetime1">
              <a:rPr lang="en-US" smtClean="0"/>
              <a:t>5/30/2018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7434A68-6E85-4E9F-ABBB-C448C7E8B7DA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2209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CURRICULUM </a:t>
            </a:r>
            <a:r>
              <a:rPr lang="en-US" b="1" dirty="0"/>
              <a:t>FRAMEWORK</a:t>
            </a:r>
            <a:br>
              <a:rPr lang="en-US" b="1" dirty="0"/>
            </a:br>
            <a:r>
              <a:rPr lang="en-US" b="1" dirty="0"/>
              <a:t>FOR</a:t>
            </a:r>
            <a:br>
              <a:rPr lang="en-US" b="1" dirty="0"/>
            </a:br>
            <a:r>
              <a:rPr lang="en-US" b="1" dirty="0"/>
              <a:t>21</a:t>
            </a:r>
            <a:r>
              <a:rPr lang="en-US" b="1" baseline="30000" dirty="0"/>
              <a:t>st</a:t>
            </a:r>
            <a:r>
              <a:rPr lang="en-US" b="1" dirty="0"/>
              <a:t> CENTURY SKILLS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sz="4000" b="1" dirty="0" smtClean="0"/>
              <a:t>Dr. Mohammad Saleem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100" b="1" dirty="0"/>
              <a:t>Former Joint Educational Advisor, MoE </a:t>
            </a:r>
            <a:r>
              <a:rPr lang="en-US" sz="3100" b="1" dirty="0" smtClean="0"/>
              <a:t>Islamabad</a:t>
            </a: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267200"/>
            <a:ext cx="8077200" cy="1752600"/>
          </a:xfrm>
        </p:spPr>
        <p:txBody>
          <a:bodyPr>
            <a:normAutofit fontScale="77500" lnSpcReduction="20000"/>
          </a:bodyPr>
          <a:lstStyle/>
          <a:p>
            <a:endParaRPr lang="en-US" b="1" dirty="0" smtClean="0">
              <a:solidFill>
                <a:srgbClr val="0070C0"/>
              </a:solidFill>
            </a:endParaRPr>
          </a:p>
          <a:p>
            <a:r>
              <a:rPr lang="en-US" b="1" dirty="0" smtClean="0">
                <a:solidFill>
                  <a:srgbClr val="0070C0"/>
                </a:solidFill>
              </a:rPr>
              <a:t>Keynote </a:t>
            </a:r>
            <a:r>
              <a:rPr lang="en-US" b="1" dirty="0">
                <a:solidFill>
                  <a:srgbClr val="0070C0"/>
                </a:solidFill>
              </a:rPr>
              <a:t>Presented at Two Day National Seminar “Curriculum: Theory and Practice in Pakistan” organized by Department of Education, IIUI on 8-9 March 2018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b="1" dirty="0" smtClean="0"/>
              <a:t>Profile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524000"/>
            <a:ext cx="8686800" cy="5029200"/>
          </a:xfrm>
        </p:spPr>
        <p:txBody>
          <a:bodyPr>
            <a:normAutofit fontScale="70000" lnSpcReduction="20000"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Dr. Muhammad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Saleem is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former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Joint Educational Advisor in MOE Islamabad. His area of expertise is Educational Development and Research. He completed his PhD from Teachers College, Columbia University, New York, USA. 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Major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mphasis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of his work is on Educational Administration (Educational Planning and Management). Specific areas of his experience are Educational Planning and Management that include Project Formulation, Implementation, Monitoring and Evaluation, Financing/Budgeting and Research etc. 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Furthermore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, he served as Joint Educational Advisor (In-charge) Curriculum and Text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Book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Development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Wing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and supervised review of around 70 textbooks. He developed National Curriculum Framework and also developed Adult Literacy Curriculum as team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leader</a:t>
            </a:r>
            <a:r>
              <a:rPr lang="en-US" sz="3600" dirty="0" smtClean="0"/>
              <a:t>.</a:t>
            </a:r>
            <a:endParaRPr lang="en-US" sz="36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34A68-6E85-4E9F-ABBB-C448C7E8B7D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45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IMORTANT TERMINOLOGIES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DISTINGUISH AND DIFFERENTIATE BETWEEN;</a:t>
            </a:r>
          </a:p>
          <a:p>
            <a:endParaRPr lang="en-US" dirty="0"/>
          </a:p>
          <a:p>
            <a:r>
              <a:rPr lang="en-US" dirty="0" smtClean="0"/>
              <a:t>CURRICULUM AND CURRICULUM FRAMEWORK</a:t>
            </a:r>
          </a:p>
          <a:p>
            <a:r>
              <a:rPr lang="en-US" dirty="0" smtClean="0"/>
              <a:t>CURRICULUM AND TEXT BOOKS</a:t>
            </a:r>
          </a:p>
          <a:p>
            <a:r>
              <a:rPr lang="en-US" dirty="0" smtClean="0"/>
              <a:t>SLOs AND OBJECTIVES</a:t>
            </a:r>
          </a:p>
          <a:p>
            <a:r>
              <a:rPr lang="en-US" dirty="0" smtClean="0"/>
              <a:t>SCHEME OF STUDIES AND SYLLABUS</a:t>
            </a:r>
          </a:p>
          <a:p>
            <a:r>
              <a:rPr lang="en-US" dirty="0" smtClean="0"/>
              <a:t>OUTPUT AND OUTCOME</a:t>
            </a:r>
          </a:p>
          <a:p>
            <a:r>
              <a:rPr lang="en-US" dirty="0" smtClean="0"/>
              <a:t>MONITORING AND EVALUATION</a:t>
            </a:r>
          </a:p>
          <a:p>
            <a:r>
              <a:rPr lang="en-US" dirty="0" smtClean="0"/>
              <a:t>COMPETENCIES AND SKILLS</a:t>
            </a:r>
          </a:p>
          <a:p>
            <a:r>
              <a:rPr lang="en-US" dirty="0" smtClean="0"/>
              <a:t>STANDARDS AND BENCHMARKS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34A68-6E85-4E9F-ABBB-C448C7E8B7DA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 OF CURRICULUM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SLOs</a:t>
            </a:r>
          </a:p>
          <a:p>
            <a:r>
              <a:rPr lang="en-US" dirty="0" smtClean="0"/>
              <a:t>CONTENTS</a:t>
            </a:r>
          </a:p>
          <a:p>
            <a:r>
              <a:rPr lang="en-US" dirty="0" smtClean="0"/>
              <a:t>GUIDELINES FOR TEXT BOOK WRITERS AND TEACHING LEARNING MATERIAL DEVELOPERS</a:t>
            </a:r>
          </a:p>
          <a:p>
            <a:r>
              <a:rPr lang="en-US" dirty="0" smtClean="0"/>
              <a:t>GUIDELINES FOR TEACHERS</a:t>
            </a:r>
          </a:p>
          <a:p>
            <a:r>
              <a:rPr lang="en-US" dirty="0" smtClean="0"/>
              <a:t>GUIDELINES FOR ASSESSMENT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34A68-6E85-4E9F-ABBB-C448C7E8B7DA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BLOOMs TAXONOMY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KNOWLEDGE OR REMEMBER</a:t>
            </a:r>
          </a:p>
          <a:p>
            <a:r>
              <a:rPr lang="en-US" dirty="0" smtClean="0"/>
              <a:t>COMPREHENSION OR UNDERSTANDING</a:t>
            </a:r>
          </a:p>
          <a:p>
            <a:r>
              <a:rPr lang="en-US" dirty="0" smtClean="0"/>
              <a:t>APPLICATION</a:t>
            </a:r>
          </a:p>
          <a:p>
            <a:r>
              <a:rPr lang="en-US" dirty="0" smtClean="0"/>
              <a:t>ANALYSIS</a:t>
            </a:r>
          </a:p>
          <a:p>
            <a:r>
              <a:rPr lang="en-US" dirty="0" smtClean="0"/>
              <a:t>EVALUATION</a:t>
            </a:r>
          </a:p>
          <a:p>
            <a:r>
              <a:rPr lang="en-US" dirty="0" smtClean="0"/>
              <a:t>SYNTHESIS OR CREATION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34A68-6E85-4E9F-ABBB-C448C7E8B7DA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NEEDS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1  LEARNING TOOLS/SKILLS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a:   LITERACY (reading and writing)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b:   NUMERACY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c:   PROBLEM  SOLVING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d:  ORAL EXPRESSION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2  LEARNING CONTENTS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a:  KNOWLEDGE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b:  SKILLS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d:  VALUES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e:  ATTITUDE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34A68-6E85-4E9F-ABBB-C448C7E8B7DA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 OF 21</a:t>
            </a:r>
            <a:r>
              <a:rPr lang="en-US" baseline="30000" dirty="0" smtClean="0"/>
              <a:t>st</a:t>
            </a:r>
            <a:r>
              <a:rPr lang="en-US" dirty="0" smtClean="0"/>
              <a:t> CENTURY SKILLS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/>
              <a:t>TO ENABLE THE STUDENT TO :-------</a:t>
            </a:r>
          </a:p>
          <a:p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3048000" y="1965278"/>
            <a:ext cx="1497023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ACCESS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5445457" y="2747749"/>
            <a:ext cx="15240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ANALYSE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5410200" y="4343400"/>
            <a:ext cx="15240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MANAGE</a:t>
            </a:r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5213604" y="5518563"/>
            <a:ext cx="191719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SYNTHESIZE</a:t>
            </a:r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2780311" y="5950742"/>
            <a:ext cx="217269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EVALUATE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1103910" y="5029359"/>
            <a:ext cx="1676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EVALUATE</a:t>
            </a: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1294410" y="3858086"/>
            <a:ext cx="1295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CREATE</a:t>
            </a:r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1294410" y="2715745"/>
            <a:ext cx="1295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SHARE</a:t>
            </a:r>
            <a:endParaRPr lang="en-US" dirty="0"/>
          </a:p>
        </p:txBody>
      </p:sp>
      <p:sp>
        <p:nvSpPr>
          <p:cNvPr id="20" name="Circular Arrow 19"/>
          <p:cNvSpPr/>
          <p:nvPr/>
        </p:nvSpPr>
        <p:spPr>
          <a:xfrm>
            <a:off x="4920996" y="2410946"/>
            <a:ext cx="978408" cy="978408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Curved Down Arrow 21"/>
          <p:cNvSpPr/>
          <p:nvPr/>
        </p:nvSpPr>
        <p:spPr>
          <a:xfrm>
            <a:off x="5094732" y="3617293"/>
            <a:ext cx="1216152" cy="73152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Circular Arrow 22"/>
          <p:cNvSpPr/>
          <p:nvPr/>
        </p:nvSpPr>
        <p:spPr>
          <a:xfrm>
            <a:off x="4920996" y="5192586"/>
            <a:ext cx="978408" cy="978408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Up Arrow 29"/>
          <p:cNvSpPr/>
          <p:nvPr/>
        </p:nvSpPr>
        <p:spPr>
          <a:xfrm>
            <a:off x="3566160" y="4953796"/>
            <a:ext cx="484632" cy="83740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Up Arrow 31"/>
          <p:cNvSpPr/>
          <p:nvPr/>
        </p:nvSpPr>
        <p:spPr>
          <a:xfrm>
            <a:off x="3556852" y="3903851"/>
            <a:ext cx="484632" cy="97840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Up Arrow 34"/>
          <p:cNvSpPr/>
          <p:nvPr/>
        </p:nvSpPr>
        <p:spPr>
          <a:xfrm>
            <a:off x="3566160" y="2879678"/>
            <a:ext cx="484632" cy="97840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34A68-6E85-4E9F-ABBB-C448C7E8B7DA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CENTURY SKILLS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COMPENTENCIES IN CREATIVITY</a:t>
            </a:r>
          </a:p>
          <a:p>
            <a:r>
              <a:rPr lang="en-US" dirty="0" smtClean="0"/>
              <a:t>COMMUNICATION</a:t>
            </a:r>
          </a:p>
          <a:p>
            <a:r>
              <a:rPr lang="en-US" dirty="0" smtClean="0"/>
              <a:t>COLLABORATION</a:t>
            </a:r>
          </a:p>
          <a:p>
            <a:r>
              <a:rPr lang="en-US" dirty="0" smtClean="0"/>
              <a:t>DIGITAL LITERACY</a:t>
            </a:r>
          </a:p>
          <a:p>
            <a:r>
              <a:rPr lang="en-US" dirty="0" smtClean="0"/>
              <a:t>CRITICAL THINKING</a:t>
            </a:r>
          </a:p>
          <a:p>
            <a:r>
              <a:rPr lang="en-US" dirty="0" smtClean="0"/>
              <a:t>PROBLEM SOLVING</a:t>
            </a:r>
          </a:p>
          <a:p>
            <a:r>
              <a:rPr lang="en-US" dirty="0" smtClean="0"/>
              <a:t>REFLECTION AND FEEDBACK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34A68-6E85-4E9F-ABBB-C448C7E8B7DA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</a:t>
            </a:r>
            <a:r>
              <a:rPr lang="en-US" sz="4800" dirty="0" smtClean="0"/>
              <a:t>THANK YOU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434A68-6E85-4E9F-ABBB-C448C7E8B7DA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316</Words>
  <Application>Microsoft Office PowerPoint</Application>
  <PresentationFormat>On-screen Show (4:3)</PresentationFormat>
  <Paragraphs>74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Office Theme</vt:lpstr>
      <vt:lpstr>Civic</vt:lpstr>
      <vt:lpstr>     CURRICULUM FRAMEWORK FOR 21st CENTURY SKILLS  Dr. Mohammad Saleem Former Joint Educational Advisor, MoE Islamabad  </vt:lpstr>
      <vt:lpstr>Profile</vt:lpstr>
      <vt:lpstr>SOME IMORTANT TERMINOLOGIES</vt:lpstr>
      <vt:lpstr>COMPONENTS OF CURRICULUM</vt:lpstr>
      <vt:lpstr>BLOOMs TAXONOMY</vt:lpstr>
      <vt:lpstr>LEARNING NEEDS</vt:lpstr>
      <vt:lpstr>OBJECTIVE OF 21st CENTURY SKILLS</vt:lpstr>
      <vt:lpstr>21st CENTURY SKILLS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by Dr. MOHAMMAD SALEEM ON</dc:title>
  <dc:creator>sad</dc:creator>
  <cp:lastModifiedBy>IIUI</cp:lastModifiedBy>
  <cp:revision>25</cp:revision>
  <dcterms:created xsi:type="dcterms:W3CDTF">2018-03-07T18:50:15Z</dcterms:created>
  <dcterms:modified xsi:type="dcterms:W3CDTF">2018-05-30T08:07:03Z</dcterms:modified>
</cp:coreProperties>
</file>