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95" r:id="rId2"/>
    <p:sldId id="391" r:id="rId3"/>
    <p:sldId id="432" r:id="rId4"/>
    <p:sldId id="433" r:id="rId5"/>
    <p:sldId id="434" r:id="rId6"/>
    <p:sldId id="435" r:id="rId7"/>
    <p:sldId id="436" r:id="rId8"/>
    <p:sldId id="43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868" autoAdjust="0"/>
    <p:restoredTop sz="68043" autoAdjust="0"/>
  </p:normalViewPr>
  <p:slideViewPr>
    <p:cSldViewPr>
      <p:cViewPr varScale="1">
        <p:scale>
          <a:sx n="50" d="100"/>
          <a:sy n="50" d="100"/>
        </p:scale>
        <p:origin x="165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34E067-C8E9-4256-B9CD-B7099C2F3560}" type="datetimeFigureOut">
              <a:rPr lang="en-GB" smtClean="0"/>
              <a:pPr/>
              <a:t>25/10/2022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864BBB-1D82-4802-A954-0E2E8D7A7E0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9360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1B65EA5-D7EA-46C5-9630-24C220E932E9}" type="slidenum">
              <a:rPr lang="en-US" altLang="en-US"/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46325B7-51EC-45A0-92A2-47B67DB3920B}" type="datetime1">
              <a:rPr lang="en-GB" smtClean="0"/>
              <a:pPr/>
              <a:t>25/10/2022</a:t>
            </a:fld>
            <a:endParaRPr lang="en-GB" dirty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GB" dirty="0" smtClean="0"/>
              <a:t>UK NARIC Webinar – Malaysia VQs Market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2093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64BBB-1D82-4802-A954-0E2E8D7A7E08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572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1B65EA5-D7EA-46C5-9630-24C220E932E9}" type="slidenum">
              <a:rPr lang="en-US" altLang="en-US"/>
              <a:pPr eaLnBrk="1" hangingPunct="1">
                <a:spcBef>
                  <a:spcPct val="0"/>
                </a:spcBef>
              </a:pPr>
              <a:t>3</a:t>
            </a:fld>
            <a:endParaRPr lang="en-US" alt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46325B7-51EC-45A0-92A2-47B67DB3920B}" type="datetime1">
              <a:rPr lang="en-GB" smtClean="0"/>
              <a:pPr/>
              <a:t>25/10/2022</a:t>
            </a:fld>
            <a:endParaRPr lang="en-GB" dirty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GB" dirty="0" smtClean="0"/>
              <a:t>UK NARIC Webinar – Malaysia VQs Market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373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64BBB-1D82-4802-A954-0E2E8D7A7E08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1445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1B65EA5-D7EA-46C5-9630-24C220E932E9}" type="slidenum">
              <a:rPr lang="en-US" altLang="en-US"/>
              <a:pPr eaLnBrk="1" hangingPunct="1">
                <a:spcBef>
                  <a:spcPct val="0"/>
                </a:spcBef>
              </a:pPr>
              <a:t>5</a:t>
            </a:fld>
            <a:endParaRPr lang="en-US" alt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46325B7-51EC-45A0-92A2-47B67DB3920B}" type="datetime1">
              <a:rPr lang="en-GB" smtClean="0"/>
              <a:pPr/>
              <a:t>25/10/2022</a:t>
            </a:fld>
            <a:endParaRPr lang="en-GB" dirty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GB" dirty="0" smtClean="0"/>
              <a:t>UK NARIC Webinar – Malaysia VQs Market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72968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64BBB-1D82-4802-A954-0E2E8D7A7E08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5632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1B65EA5-D7EA-46C5-9630-24C220E932E9}" type="slidenum">
              <a:rPr lang="en-US" altLang="en-US"/>
              <a:pPr eaLnBrk="1" hangingPunct="1">
                <a:spcBef>
                  <a:spcPct val="0"/>
                </a:spcBef>
              </a:pPr>
              <a:t>7</a:t>
            </a:fld>
            <a:endParaRPr lang="en-US" alt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46325B7-51EC-45A0-92A2-47B67DB3920B}" type="datetime1">
              <a:rPr lang="en-GB" smtClean="0"/>
              <a:pPr/>
              <a:t>25/10/2022</a:t>
            </a:fld>
            <a:endParaRPr lang="en-GB" dirty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GB" dirty="0" smtClean="0"/>
              <a:t>UK NARIC Webinar – Malaysia VQs Market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20503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64BBB-1D82-4802-A954-0E2E8D7A7E08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454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C9461-03BC-4895-BF8E-DA8A64F879AF}" type="datetime1">
              <a:rPr lang="en-GB" smtClean="0"/>
              <a:pPr/>
              <a:t>25/10/2022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25129-11BA-42E2-BD0E-C821C5A2813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520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AC8D9-D093-4B3F-8C70-CAB930C84704}" type="datetime1">
              <a:rPr lang="en-GB" smtClean="0"/>
              <a:pPr/>
              <a:t>25/10/2022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25129-11BA-42E2-BD0E-C821C5A2813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65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287B7-BFEE-4222-8167-165A3E98B1E5}" type="datetime1">
              <a:rPr lang="en-GB" smtClean="0"/>
              <a:pPr/>
              <a:t>25/10/2022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25129-11BA-42E2-BD0E-C821C5A2813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635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C9B-4D6B-4453-9F68-91BF24FFCE67}" type="datetime1">
              <a:rPr lang="en-GB" smtClean="0"/>
              <a:pPr/>
              <a:t>25/10/2022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25129-11BA-42E2-BD0E-C821C5A2813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455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708EB-603D-4815-ADD5-ACFB1C1502AA}" type="datetime1">
              <a:rPr lang="en-GB" smtClean="0"/>
              <a:pPr/>
              <a:t>25/10/2022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25129-11BA-42E2-BD0E-C821C5A2813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057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5D240-8234-4D04-BCE5-F000DCD4913A}" type="datetime1">
              <a:rPr lang="en-GB" smtClean="0"/>
              <a:pPr/>
              <a:t>25/10/2022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25129-11BA-42E2-BD0E-C821C5A2813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165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A6FD3-7986-4823-AC0F-BD8DD72A764E}" type="datetime1">
              <a:rPr lang="en-GB" smtClean="0"/>
              <a:pPr/>
              <a:t>25/10/2022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25129-11BA-42E2-BD0E-C821C5A2813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015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1B60E-A4D3-47BC-BD78-8A26AE65E399}" type="datetime1">
              <a:rPr lang="en-GB" smtClean="0"/>
              <a:pPr/>
              <a:t>25/10/2022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25129-11BA-42E2-BD0E-C821C5A2813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7231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F42F9-5B85-4469-8B46-AB49A82FA947}" type="datetime1">
              <a:rPr lang="en-GB" smtClean="0"/>
              <a:pPr/>
              <a:t>25/10/2022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25129-11BA-42E2-BD0E-C821C5A2813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8870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6947-C1F4-4E76-86EB-C6E0E8063E23}" type="datetime1">
              <a:rPr lang="en-GB" smtClean="0"/>
              <a:pPr/>
              <a:t>25/10/2022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25129-11BA-42E2-BD0E-C821C5A2813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4290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E5247-E3F7-4865-BA4E-2B304863B911}" type="datetime1">
              <a:rPr lang="en-GB" smtClean="0"/>
              <a:pPr/>
              <a:t>25/10/2022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25129-11BA-42E2-BD0E-C821C5A2813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7098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81EA04-9DD7-4A41-A52F-8C0004CF0E56}" type="datetime1">
              <a:rPr lang="en-GB" smtClean="0"/>
              <a:pPr/>
              <a:t>25/10/2022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25129-11BA-42E2-BD0E-C821C5A2813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044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" y="160339"/>
            <a:ext cx="9144000" cy="473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150000"/>
              <a:buFont typeface="Arial" pitchFamily="34" charset="0"/>
              <a:buChar char="◦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" altLang="en-US" sz="3600" b="1" dirty="0" smtClean="0">
              <a:latin typeface="Bodoni MT" panose="02070603080606020203" pitchFamily="18" charset="0"/>
              <a:cs typeface="Adobe Devanagari" panose="02040503050201020203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" altLang="en-US" sz="3600" b="1" dirty="0" smtClean="0">
                <a:latin typeface="Bodoni MT" panose="02070603080606020203" pitchFamily="18" charset="0"/>
                <a:cs typeface="Adobe Devanagari" panose="02040503050201020203" pitchFamily="18" charset="0"/>
              </a:rPr>
              <a:t>GRAND NATIONAL DIALOGUE ON SUSTAINABLE EDUCATIONAL DEVELOPMENT</a:t>
            </a:r>
            <a:endParaRPr lang="en-GB" altLang="en-US" sz="3600" b="1" dirty="0" smtClean="0">
              <a:latin typeface="Bodoni MT" panose="02070603080606020203" pitchFamily="18" charset="0"/>
              <a:cs typeface="Adobe Devanagari" panose="02040503050201020203" pitchFamily="18" charset="0"/>
            </a:endParaRPr>
          </a:p>
          <a:p>
            <a:pPr algn="ctr" eaLnBrk="1" hangingPunct="1">
              <a:spcBef>
                <a:spcPts val="0"/>
              </a:spcBef>
              <a:buFontTx/>
              <a:buNone/>
            </a:pPr>
            <a:endParaRPr lang="" altLang="en-US" sz="2400" b="1" dirty="0" smtClean="0">
              <a:solidFill>
                <a:srgbClr val="00B050"/>
              </a:solidFill>
              <a:latin typeface="Bell MT" panose="02020503060305020303" pitchFamily="18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" altLang="en-US" sz="2400" b="1" dirty="0" smtClean="0">
                <a:solidFill>
                  <a:schemeClr val="accent1"/>
                </a:solidFill>
                <a:latin typeface="Bell MT" panose="02020503060305020303" pitchFamily="18" charset="0"/>
                <a:cs typeface="Arial" panose="020B0604020202020204" pitchFamily="34" charset="0"/>
              </a:rPr>
              <a:t>CONCLUDING REMARKS OF </a:t>
            </a:r>
            <a:r>
              <a:rPr lang="en-US" altLang="en-US" sz="2400" b="1" dirty="0" smtClean="0">
                <a:solidFill>
                  <a:schemeClr val="accent1"/>
                </a:solidFill>
                <a:latin typeface="Bell MT" panose="02020503060305020303" pitchFamily="18" charset="0"/>
                <a:cs typeface="Arial" panose="020B0604020202020204" pitchFamily="34" charset="0"/>
              </a:rPr>
              <a:t>G</a:t>
            </a:r>
            <a:r>
              <a:rPr lang="" altLang="en-US" sz="2400" b="1" dirty="0" smtClean="0">
                <a:solidFill>
                  <a:schemeClr val="accent1"/>
                </a:solidFill>
                <a:latin typeface="Bell MT" panose="02020503060305020303" pitchFamily="18" charset="0"/>
                <a:cs typeface="Arial" panose="020B0604020202020204" pitchFamily="34" charset="0"/>
              </a:rPr>
              <a:t>UEST SPEECH OF </a:t>
            </a:r>
            <a:endParaRPr lang="en-GB" altLang="en-US" sz="2400" b="1" dirty="0" smtClean="0">
              <a:solidFill>
                <a:schemeClr val="accent1"/>
              </a:solidFill>
              <a:latin typeface="Bell MT" panose="02020503060305020303" pitchFamily="18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" altLang="en-US" sz="2400" b="1" dirty="0" smtClean="0">
                <a:solidFill>
                  <a:srgbClr val="C00000"/>
                </a:solidFill>
                <a:latin typeface="Bell MT" panose="02020503060305020303" pitchFamily="18" charset="0"/>
                <a:cs typeface="Arial" panose="020B0604020202020204" pitchFamily="34" charset="0"/>
              </a:rPr>
              <a:t>PROF. DR. RAFAQAT ALI AKBAR</a:t>
            </a:r>
            <a:endParaRPr lang="en-GB" altLang="en-US" sz="2400" b="1" dirty="0" smtClean="0">
              <a:solidFill>
                <a:srgbClr val="C00000"/>
              </a:solidFill>
              <a:latin typeface="Bell MT" panose="02020503060305020303" pitchFamily="18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" altLang="en-US" sz="2400" b="1" dirty="0" smtClean="0">
                <a:solidFill>
                  <a:srgbClr val="C00000"/>
                </a:solidFill>
                <a:latin typeface="Bell MT" panose="02020503060305020303" pitchFamily="18" charset="0"/>
                <a:cs typeface="Arial" panose="020B0604020202020204" pitchFamily="34" charset="0"/>
              </a:rPr>
              <a:t>DEAN,</a:t>
            </a: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" altLang="en-US" sz="2400" b="1" dirty="0" smtClean="0">
                <a:solidFill>
                  <a:srgbClr val="C00000"/>
                </a:solidFill>
                <a:latin typeface="Bell MT" panose="02020503060305020303" pitchFamily="18" charset="0"/>
                <a:cs typeface="Arial" panose="020B0604020202020204" pitchFamily="34" charset="0"/>
              </a:rPr>
              <a:t> IER, UNIVERSITY OF THE PUNJAB</a:t>
            </a:r>
            <a:endParaRPr lang="en-GB" altLang="en-US" sz="2400" b="1" dirty="0" smtClean="0">
              <a:solidFill>
                <a:srgbClr val="C00000"/>
              </a:solidFill>
              <a:latin typeface="Bell MT" panose="02020503060305020303" pitchFamily="18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ts val="0"/>
              </a:spcBef>
              <a:buFontTx/>
              <a:buNone/>
            </a:pPr>
            <a:endParaRPr lang="en-GB" altLang="en-US" b="1" dirty="0">
              <a:solidFill>
                <a:srgbClr val="C00000"/>
              </a:solidFill>
              <a:latin typeface="Bell MT" panose="02020503060305020303" pitchFamily="18" charset="0"/>
              <a:cs typeface="Arial" panose="020B0604020202020204" pitchFamily="34" charset="0"/>
            </a:endParaRPr>
          </a:p>
        </p:txBody>
      </p:sp>
      <p:sp>
        <p:nvSpPr>
          <p:cNvPr id="2" name="AutoShape 2" descr="Image result for research in educa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8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1382849" y="1412776"/>
            <a:ext cx="7761151" cy="0"/>
          </a:xfrm>
          <a:prstGeom prst="line">
            <a:avLst/>
          </a:prstGeom>
          <a:ln w="19050">
            <a:solidFill>
              <a:srgbClr val="1657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52400" y="692696"/>
            <a:ext cx="87045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  <a:latin typeface="Bodoni MT Condensed" panose="02070606080606020203" pitchFamily="18" charset="0"/>
              </a:rPr>
              <a:t> </a:t>
            </a:r>
            <a:r>
              <a:rPr lang="" sz="3600" b="1" dirty="0" smtClean="0">
                <a:solidFill>
                  <a:schemeClr val="accent1">
                    <a:lumMod val="75000"/>
                  </a:schemeClr>
                </a:solidFill>
                <a:latin typeface="Bodoni MT Condensed" panose="02070606080606020203" pitchFamily="18" charset="0"/>
              </a:rPr>
              <a:t>PEAACEBUILDING IN YOUTH: PROBLEMS AND PROSPECTS</a:t>
            </a:r>
            <a:endParaRPr lang="en-GB" sz="3600" b="1" dirty="0">
              <a:latin typeface="Bodoni MT Condensed" panose="02070606080606020203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2400" y="1486526"/>
            <a:ext cx="8839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rgbClr val="00B0F0"/>
                </a:solidFill>
                <a:latin typeface="Verdana" panose="020B0604030504040204" pitchFamily="34" charset="0"/>
              </a:rPr>
              <a:t>For</a:t>
            </a:r>
            <a:r>
              <a:rPr lang="" sz="2400" dirty="0" smtClean="0">
                <a:solidFill>
                  <a:srgbClr val="00B0F0"/>
                </a:solidFill>
                <a:latin typeface="Verdana" panose="020B0604030504040204" pitchFamily="34" charset="0"/>
              </a:rPr>
              <a:t> peacebuilding in youth, its important to focus on:</a:t>
            </a:r>
            <a:endParaRPr lang="" sz="2400" dirty="0" smtClean="0">
              <a:solidFill>
                <a:srgbClr val="00B0F0"/>
              </a:solidFill>
              <a:latin typeface="Verdana" panose="020B060403050404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" sz="24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i. </a:t>
            </a:r>
            <a:r>
              <a:rPr lang="en-US" sz="24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P</a:t>
            </a:r>
            <a:r>
              <a:rPr lang="" sz="24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olitical will is important factor in peacebuilding in youth.</a:t>
            </a:r>
            <a:endParaRPr lang="" sz="2400" dirty="0" smtClean="0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" sz="24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ii. The vision of justice should be enhanced in the new generation.</a:t>
            </a:r>
            <a:endParaRPr lang="" sz="2400" dirty="0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" sz="24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iii. </a:t>
            </a:r>
            <a:r>
              <a:rPr lang="en-US" sz="24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C</a:t>
            </a:r>
            <a:r>
              <a:rPr lang="" sz="24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ritical thinking of our youth should be enhanced.</a:t>
            </a:r>
          </a:p>
          <a:p>
            <a:pPr algn="just">
              <a:lnSpc>
                <a:spcPct val="150000"/>
              </a:lnSpc>
            </a:pPr>
            <a:r>
              <a:rPr lang="" sz="24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iv. Scieitific attitude shoud be developed.</a:t>
            </a:r>
          </a:p>
          <a:p>
            <a:pPr marL="514350" indent="-514350" algn="just">
              <a:lnSpc>
                <a:spcPct val="150000"/>
              </a:lnSpc>
              <a:buAutoNum type="romanLcPeriod"/>
            </a:pPr>
            <a:endParaRPr lang="" sz="2400" dirty="0" smtClean="0">
              <a:solidFill>
                <a:srgbClr val="333333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32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" y="160339"/>
            <a:ext cx="9144000" cy="473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150000"/>
              <a:buFont typeface="Arial" pitchFamily="34" charset="0"/>
              <a:buChar char="◦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" altLang="en-US" sz="3600" b="1" dirty="0" smtClean="0">
              <a:latin typeface="Bodoni MT" panose="02070603080606020203" pitchFamily="18" charset="0"/>
              <a:cs typeface="Adobe Devanagari" panose="02040503050201020203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" altLang="en-US" sz="3600" b="1" dirty="0" smtClean="0">
                <a:latin typeface="Bodoni MT" panose="02070603080606020203" pitchFamily="18" charset="0"/>
                <a:cs typeface="Adobe Devanagari" panose="02040503050201020203" pitchFamily="18" charset="0"/>
              </a:rPr>
              <a:t>GRAND NATIONAL DIALOGUE ON SUSTAINABLE EDUCATIONAL DEVELOPMENT</a:t>
            </a:r>
            <a:endParaRPr lang="en-GB" altLang="en-US" sz="3600" b="1" dirty="0" smtClean="0">
              <a:latin typeface="Bodoni MT" panose="02070603080606020203" pitchFamily="18" charset="0"/>
              <a:cs typeface="Adobe Devanagari" panose="02040503050201020203" pitchFamily="18" charset="0"/>
            </a:endParaRPr>
          </a:p>
          <a:p>
            <a:pPr algn="ctr" eaLnBrk="1" hangingPunct="1">
              <a:spcBef>
                <a:spcPts val="0"/>
              </a:spcBef>
              <a:buFontTx/>
              <a:buNone/>
            </a:pPr>
            <a:endParaRPr lang="" altLang="en-US" sz="2400" b="1" dirty="0" smtClean="0">
              <a:solidFill>
                <a:srgbClr val="00B050"/>
              </a:solidFill>
              <a:latin typeface="Bell MT" panose="02020503060305020303" pitchFamily="18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" altLang="en-US" sz="2400" b="1" dirty="0" smtClean="0">
                <a:solidFill>
                  <a:schemeClr val="accent1"/>
                </a:solidFill>
                <a:latin typeface="Bell MT" panose="02020503060305020303" pitchFamily="18" charset="0"/>
                <a:cs typeface="Arial" panose="020B0604020202020204" pitchFamily="34" charset="0"/>
              </a:rPr>
              <a:t>CONCLUDING REMARKS OF </a:t>
            </a:r>
            <a:r>
              <a:rPr lang="en-US" altLang="en-US" sz="2400" b="1" dirty="0" smtClean="0">
                <a:solidFill>
                  <a:schemeClr val="accent1"/>
                </a:solidFill>
                <a:latin typeface="Bell MT" panose="02020503060305020303" pitchFamily="18" charset="0"/>
                <a:cs typeface="Arial" panose="020B0604020202020204" pitchFamily="34" charset="0"/>
              </a:rPr>
              <a:t>G</a:t>
            </a:r>
            <a:r>
              <a:rPr lang="" altLang="en-US" sz="2400" b="1" dirty="0" smtClean="0">
                <a:solidFill>
                  <a:schemeClr val="accent1"/>
                </a:solidFill>
                <a:latin typeface="Bell MT" panose="02020503060305020303" pitchFamily="18" charset="0"/>
                <a:cs typeface="Arial" panose="020B0604020202020204" pitchFamily="34" charset="0"/>
              </a:rPr>
              <a:t>UEST SPEECH OF </a:t>
            </a:r>
            <a:endParaRPr lang="en-GB" altLang="en-US" sz="2400" b="1" dirty="0" smtClean="0">
              <a:solidFill>
                <a:schemeClr val="accent1"/>
              </a:solidFill>
              <a:latin typeface="Bell MT" panose="02020503060305020303" pitchFamily="18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" altLang="en-US" sz="2400" b="1" dirty="0" smtClean="0">
                <a:solidFill>
                  <a:srgbClr val="C00000"/>
                </a:solidFill>
                <a:latin typeface="Bell MT" panose="02020503060305020303" pitchFamily="18" charset="0"/>
                <a:cs typeface="Arial" panose="020B0604020202020204" pitchFamily="34" charset="0"/>
              </a:rPr>
              <a:t>PROF. DR. MARYAM</a:t>
            </a:r>
            <a:endParaRPr lang="en-GB" altLang="en-US" sz="2400" b="1" dirty="0" smtClean="0">
              <a:solidFill>
                <a:srgbClr val="C00000"/>
              </a:solidFill>
              <a:latin typeface="Bell MT" panose="02020503060305020303" pitchFamily="18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" altLang="en-US" sz="2400" b="1" dirty="0" smtClean="0">
                <a:solidFill>
                  <a:srgbClr val="C00000"/>
                </a:solidFill>
                <a:latin typeface="Bell MT" panose="02020503060305020303" pitchFamily="18" charset="0"/>
                <a:cs typeface="Arial" panose="020B0604020202020204" pitchFamily="34" charset="0"/>
              </a:rPr>
              <a:t>DIRECTOR,</a:t>
            </a: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" altLang="en-US" sz="2400" b="1" dirty="0" smtClean="0">
                <a:solidFill>
                  <a:srgbClr val="C00000"/>
                </a:solidFill>
                <a:latin typeface="Bell MT" panose="02020503060305020303" pitchFamily="18" charset="0"/>
                <a:cs typeface="Arial" panose="020B0604020202020204" pitchFamily="34" charset="0"/>
              </a:rPr>
              <a:t>NATIONAL CURRICULUM COUNCIL OF PAKISTAN</a:t>
            </a:r>
            <a:endParaRPr lang="en-GB" altLang="en-US" sz="2400" b="1" dirty="0" smtClean="0">
              <a:solidFill>
                <a:srgbClr val="C00000"/>
              </a:solidFill>
              <a:latin typeface="Bell MT" panose="02020503060305020303" pitchFamily="18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ts val="0"/>
              </a:spcBef>
              <a:buFontTx/>
              <a:buNone/>
            </a:pPr>
            <a:endParaRPr lang="en-GB" altLang="en-US" b="1" dirty="0">
              <a:solidFill>
                <a:srgbClr val="C00000"/>
              </a:solidFill>
              <a:latin typeface="Bell MT" panose="02020503060305020303" pitchFamily="18" charset="0"/>
              <a:cs typeface="Arial" panose="020B0604020202020204" pitchFamily="34" charset="0"/>
            </a:endParaRPr>
          </a:p>
        </p:txBody>
      </p:sp>
      <p:sp>
        <p:nvSpPr>
          <p:cNvPr id="2" name="AutoShape 2" descr="Image result for research in educa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828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1382849" y="1412776"/>
            <a:ext cx="7761151" cy="0"/>
          </a:xfrm>
          <a:prstGeom prst="line">
            <a:avLst/>
          </a:prstGeom>
          <a:ln w="19050">
            <a:solidFill>
              <a:srgbClr val="1657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52400" y="692696"/>
            <a:ext cx="87045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  <a:latin typeface="Bodoni MT Condensed" panose="02070606080606020203" pitchFamily="18" charset="0"/>
              </a:rPr>
              <a:t> </a:t>
            </a:r>
            <a:r>
              <a:rPr lang="" sz="3600" b="1" dirty="0" smtClean="0">
                <a:solidFill>
                  <a:schemeClr val="accent1">
                    <a:lumMod val="75000"/>
                  </a:schemeClr>
                </a:solidFill>
                <a:latin typeface="Bodoni MT Condensed" panose="02070606080606020203" pitchFamily="18" charset="0"/>
              </a:rPr>
              <a:t>HIGHER EDUCATION &amp; SUSTAINABLE DEVELOPMENT</a:t>
            </a:r>
            <a:endParaRPr lang="en-GB" sz="3600" b="1" dirty="0">
              <a:latin typeface="Bodoni MT Condensed" panose="02070606080606020203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2400" y="1486526"/>
            <a:ext cx="88392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" sz="2400" dirty="0" smtClean="0">
              <a:solidFill>
                <a:srgbClr val="00B0F0"/>
              </a:solidFill>
              <a:latin typeface="Verdana" panose="020B0604030504040204" pitchFamily="34" charset="0"/>
            </a:endParaRPr>
          </a:p>
          <a:p>
            <a:pPr marL="514350" indent="-514350" algn="just">
              <a:lnSpc>
                <a:spcPct val="150000"/>
              </a:lnSpc>
              <a:buAutoNum type="romanLcPeriod"/>
            </a:pPr>
            <a:r>
              <a:rPr lang="" sz="24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Curriculum needs to be revised in the perspectives of sustainable development.</a:t>
            </a:r>
          </a:p>
          <a:p>
            <a:pPr marL="514350" indent="-514350" algn="just">
              <a:lnSpc>
                <a:spcPct val="150000"/>
              </a:lnSpc>
              <a:buAutoNum type="romanLcPeriod"/>
            </a:pPr>
            <a:r>
              <a:rPr lang="" sz="24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Social skills needs to be included in the higher education teachings.</a:t>
            </a:r>
          </a:p>
          <a:p>
            <a:pPr marL="514350" indent="-514350" algn="just">
              <a:lnSpc>
                <a:spcPct val="150000"/>
              </a:lnSpc>
              <a:buAutoNum type="romanLcPeriod"/>
            </a:pPr>
            <a:r>
              <a:rPr lang="" sz="24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Higher education curriculum should be revsited keeping in view the ongoing activities in the international insitutions to gain the </a:t>
            </a:r>
            <a:r>
              <a:rPr lang="en-US" sz="24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P</a:t>
            </a:r>
            <a:r>
              <a:rPr lang="" sz="24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olitical will is important factor in peacebuilding in youth.</a:t>
            </a:r>
            <a:endParaRPr lang="" sz="2400" dirty="0" smtClean="0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 algn="just">
              <a:lnSpc>
                <a:spcPct val="150000"/>
              </a:lnSpc>
            </a:pPr>
            <a:endParaRPr lang="" sz="2400" dirty="0" smtClean="0">
              <a:solidFill>
                <a:srgbClr val="333333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062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" y="160339"/>
            <a:ext cx="9144000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150000"/>
              <a:buFont typeface="Arial" pitchFamily="34" charset="0"/>
              <a:buChar char="◦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" altLang="en-US" sz="3600" b="1" dirty="0" smtClean="0">
              <a:latin typeface="Bodoni MT" panose="02070603080606020203" pitchFamily="18" charset="0"/>
              <a:cs typeface="Adobe Devanagari" panose="02040503050201020203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" altLang="en-US" sz="3600" b="1" dirty="0" smtClean="0">
                <a:latin typeface="Bodoni MT" panose="02070603080606020203" pitchFamily="18" charset="0"/>
                <a:cs typeface="Adobe Devanagari" panose="02040503050201020203" pitchFamily="18" charset="0"/>
              </a:rPr>
              <a:t>GRAND NATIONAL DIALOGUE ON SUSTAINABLE EDUCATIONAL DEVELOPMENT</a:t>
            </a:r>
            <a:endParaRPr lang="en-GB" altLang="en-US" sz="3600" b="1" dirty="0" smtClean="0">
              <a:latin typeface="Bodoni MT" panose="02070603080606020203" pitchFamily="18" charset="0"/>
              <a:cs typeface="Adobe Devanagari" panose="02040503050201020203" pitchFamily="18" charset="0"/>
            </a:endParaRPr>
          </a:p>
          <a:p>
            <a:pPr algn="ctr" eaLnBrk="1" hangingPunct="1">
              <a:spcBef>
                <a:spcPts val="0"/>
              </a:spcBef>
              <a:buFontTx/>
              <a:buNone/>
            </a:pPr>
            <a:endParaRPr lang="" altLang="en-US" sz="2400" b="1" dirty="0" smtClean="0">
              <a:solidFill>
                <a:srgbClr val="00B050"/>
              </a:solidFill>
              <a:latin typeface="Bell MT" panose="02020503060305020303" pitchFamily="18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" altLang="en-US" sz="2400" b="1" dirty="0" smtClean="0">
                <a:solidFill>
                  <a:schemeClr val="accent1"/>
                </a:solidFill>
                <a:latin typeface="Bell MT" panose="02020503060305020303" pitchFamily="18" charset="0"/>
                <a:cs typeface="Arial" panose="020B0604020202020204" pitchFamily="34" charset="0"/>
              </a:rPr>
              <a:t>CONCLUDING REMARKS OF </a:t>
            </a:r>
            <a:r>
              <a:rPr lang="en-US" altLang="en-US" sz="2400" b="1" dirty="0" smtClean="0">
                <a:solidFill>
                  <a:schemeClr val="accent1"/>
                </a:solidFill>
                <a:latin typeface="Bell MT" panose="02020503060305020303" pitchFamily="18" charset="0"/>
                <a:cs typeface="Arial" panose="020B0604020202020204" pitchFamily="34" charset="0"/>
              </a:rPr>
              <a:t>G</a:t>
            </a:r>
            <a:r>
              <a:rPr lang="" altLang="en-US" sz="2400" b="1" dirty="0" smtClean="0">
                <a:solidFill>
                  <a:schemeClr val="accent1"/>
                </a:solidFill>
                <a:latin typeface="Bell MT" panose="02020503060305020303" pitchFamily="18" charset="0"/>
                <a:cs typeface="Arial" panose="020B0604020202020204" pitchFamily="34" charset="0"/>
              </a:rPr>
              <a:t>UEST SPEECH OF </a:t>
            </a:r>
            <a:endParaRPr lang="en-GB" altLang="en-US" sz="2400" b="1" dirty="0" smtClean="0">
              <a:solidFill>
                <a:schemeClr val="accent1"/>
              </a:solidFill>
              <a:latin typeface="Bell MT" panose="02020503060305020303" pitchFamily="18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en-US" sz="2800" dirty="0"/>
              <a:t>Mr. Waseem </a:t>
            </a:r>
            <a:r>
              <a:rPr lang="en-US" sz="2800" dirty="0" err="1"/>
              <a:t>Gohar</a:t>
            </a:r>
            <a:r>
              <a:rPr lang="en-US" sz="2800" dirty="0"/>
              <a:t> </a:t>
            </a:r>
            <a:endParaRPr lang="en-GB" altLang="en-US" sz="2800" b="1" dirty="0" smtClean="0">
              <a:solidFill>
                <a:srgbClr val="C00000"/>
              </a:solidFill>
              <a:latin typeface="Bell MT" panose="02020503060305020303" pitchFamily="18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en-US" sz="2800" dirty="0"/>
              <a:t>Public Policy Expert &amp; Secretary, National Assembly Special Committee on Agricultural Products</a:t>
            </a:r>
            <a:endParaRPr lang="en-GB" altLang="en-US" sz="2800" b="1" dirty="0">
              <a:solidFill>
                <a:srgbClr val="C00000"/>
              </a:solidFill>
              <a:latin typeface="Bell MT" panose="02020503060305020303" pitchFamily="18" charset="0"/>
              <a:cs typeface="Arial" panose="020B0604020202020204" pitchFamily="34" charset="0"/>
            </a:endParaRPr>
          </a:p>
        </p:txBody>
      </p:sp>
      <p:sp>
        <p:nvSpPr>
          <p:cNvPr id="2" name="AutoShape 2" descr="Image result for research in educa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273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1382849" y="1412776"/>
            <a:ext cx="7761151" cy="0"/>
          </a:xfrm>
          <a:prstGeom prst="line">
            <a:avLst/>
          </a:prstGeom>
          <a:ln w="19050">
            <a:solidFill>
              <a:srgbClr val="1657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52400" y="692696"/>
            <a:ext cx="87045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  <a:latin typeface="Bodoni MT Condensed" panose="02070606080606020203" pitchFamily="18" charset="0"/>
              </a:rPr>
              <a:t> </a:t>
            </a:r>
            <a:r>
              <a:rPr lang="" sz="3600" b="1" dirty="0" smtClean="0">
                <a:solidFill>
                  <a:schemeClr val="accent1">
                    <a:lumMod val="75000"/>
                  </a:schemeClr>
                </a:solidFill>
                <a:latin typeface="Bodoni MT Condensed" panose="02070606080606020203" pitchFamily="18" charset="0"/>
              </a:rPr>
              <a:t>HIGHER EDUCATION &amp; SUSTAINABLE DEVELOPMENT</a:t>
            </a:r>
            <a:endParaRPr lang="en-GB" sz="3600" b="1" dirty="0">
              <a:latin typeface="Bodoni MT Condensed" panose="02070606080606020203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2400" y="1486526"/>
            <a:ext cx="8839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" sz="2400" dirty="0" smtClean="0">
              <a:solidFill>
                <a:srgbClr val="00B0F0"/>
              </a:solidFill>
              <a:latin typeface="Verdana" panose="020B0604030504040204" pitchFamily="34" charset="0"/>
            </a:endParaRPr>
          </a:p>
          <a:p>
            <a:pPr marL="514350" indent="-514350" algn="just">
              <a:lnSpc>
                <a:spcPct val="150000"/>
              </a:lnSpc>
              <a:buAutoNum type="romanLcPeriod"/>
            </a:pPr>
            <a:r>
              <a:rPr lang="" sz="24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Sustainable development can be achieved through higher education active role in the society. </a:t>
            </a:r>
          </a:p>
          <a:p>
            <a:pPr marL="514350" indent="-514350" algn="just">
              <a:lnSpc>
                <a:spcPct val="150000"/>
              </a:lnSpc>
              <a:buAutoNum type="romanLcPeriod"/>
            </a:pPr>
            <a:r>
              <a:rPr lang="" sz="24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Priortiy should be given to the sustaianable development in the higher education teachings.</a:t>
            </a:r>
          </a:p>
          <a:p>
            <a:pPr marL="514350" indent="-514350" algn="just">
              <a:lnSpc>
                <a:spcPct val="150000"/>
              </a:lnSpc>
              <a:buAutoNum type="romanLcPeriod"/>
            </a:pPr>
            <a:r>
              <a:rPr lang="" sz="24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Social skills should be strengthen in the teaching lerning process in the higher education.</a:t>
            </a:r>
            <a:endParaRPr lang="" sz="2400" dirty="0" smtClean="0">
              <a:solidFill>
                <a:srgbClr val="333333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279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" y="160339"/>
            <a:ext cx="9144000" cy="4185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150000"/>
              <a:buFont typeface="Arial" pitchFamily="34" charset="0"/>
              <a:buChar char="◦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" altLang="en-US" sz="3600" b="1" dirty="0" smtClean="0">
              <a:latin typeface="Bodoni MT" panose="02070603080606020203" pitchFamily="18" charset="0"/>
              <a:cs typeface="Adobe Devanagari" panose="02040503050201020203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" altLang="en-US" sz="3600" b="1" dirty="0" smtClean="0">
                <a:latin typeface="Bodoni MT" panose="02070603080606020203" pitchFamily="18" charset="0"/>
                <a:cs typeface="Adobe Devanagari" panose="02040503050201020203" pitchFamily="18" charset="0"/>
              </a:rPr>
              <a:t>GRAND NATIONAL DIALOGUE ON SUSTAINABLE EDUCATIONAL DEVELOPMENT</a:t>
            </a:r>
            <a:endParaRPr lang="en-GB" altLang="en-US" sz="3600" b="1" dirty="0" smtClean="0">
              <a:latin typeface="Bodoni MT" panose="02070603080606020203" pitchFamily="18" charset="0"/>
              <a:cs typeface="Adobe Devanagari" panose="02040503050201020203" pitchFamily="18" charset="0"/>
            </a:endParaRPr>
          </a:p>
          <a:p>
            <a:pPr algn="ctr" eaLnBrk="1" hangingPunct="1">
              <a:spcBef>
                <a:spcPts val="0"/>
              </a:spcBef>
              <a:buFontTx/>
              <a:buNone/>
            </a:pPr>
            <a:endParaRPr lang="" altLang="en-US" sz="2400" b="1" dirty="0" smtClean="0">
              <a:solidFill>
                <a:srgbClr val="00B050"/>
              </a:solidFill>
              <a:latin typeface="Bell MT" panose="02020503060305020303" pitchFamily="18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" altLang="en-US" sz="2400" b="1" dirty="0" smtClean="0">
                <a:solidFill>
                  <a:schemeClr val="accent1"/>
                </a:solidFill>
                <a:latin typeface="Bell MT" panose="02020503060305020303" pitchFamily="18" charset="0"/>
                <a:cs typeface="Arial" panose="020B0604020202020204" pitchFamily="34" charset="0"/>
              </a:rPr>
              <a:t>CONCLUDING REMARKS OF </a:t>
            </a:r>
            <a:r>
              <a:rPr lang="en-US" altLang="en-US" sz="2400" b="1" dirty="0" smtClean="0">
                <a:solidFill>
                  <a:schemeClr val="accent1"/>
                </a:solidFill>
                <a:latin typeface="Bell MT" panose="02020503060305020303" pitchFamily="18" charset="0"/>
                <a:cs typeface="Arial" panose="020B0604020202020204" pitchFamily="34" charset="0"/>
              </a:rPr>
              <a:t>G</a:t>
            </a:r>
            <a:r>
              <a:rPr lang="" altLang="en-US" sz="2400" b="1" dirty="0" smtClean="0">
                <a:solidFill>
                  <a:schemeClr val="accent1"/>
                </a:solidFill>
                <a:latin typeface="Bell MT" panose="02020503060305020303" pitchFamily="18" charset="0"/>
                <a:cs typeface="Arial" panose="020B0604020202020204" pitchFamily="34" charset="0"/>
              </a:rPr>
              <a:t>UEST SPEECH OF </a:t>
            </a:r>
            <a:endParaRPr lang="en-GB" altLang="en-US" sz="2400" b="1" dirty="0" smtClean="0">
              <a:solidFill>
                <a:schemeClr val="accent1"/>
              </a:solidFill>
              <a:latin typeface="Bell MT" panose="02020503060305020303" pitchFamily="18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" sz="2800" dirty="0" smtClean="0"/>
              <a:t>Prof.Dr. Bakre Najmuddin</a:t>
            </a:r>
            <a:r>
              <a:rPr lang="en-US" sz="2800" dirty="0"/>
              <a:t> </a:t>
            </a:r>
            <a:endParaRPr lang="en-GB" altLang="en-US" sz="2800" b="1" dirty="0" smtClean="0">
              <a:solidFill>
                <a:srgbClr val="C00000"/>
              </a:solidFill>
              <a:latin typeface="Bell MT" panose="02020503060305020303" pitchFamily="18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en-US" sz="2800" dirty="0"/>
              <a:t>Institute of Peace &amp; Conflict Studies, NUST</a:t>
            </a:r>
            <a:endParaRPr lang="en-GB" altLang="en-US" sz="2800" b="1" dirty="0">
              <a:solidFill>
                <a:srgbClr val="C00000"/>
              </a:solidFill>
              <a:latin typeface="Bell MT" panose="02020503060305020303" pitchFamily="18" charset="0"/>
              <a:cs typeface="Arial" panose="020B0604020202020204" pitchFamily="34" charset="0"/>
            </a:endParaRPr>
          </a:p>
        </p:txBody>
      </p:sp>
      <p:sp>
        <p:nvSpPr>
          <p:cNvPr id="2" name="AutoShape 2" descr="Image result for research in educa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37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1382849" y="1412776"/>
            <a:ext cx="7761151" cy="0"/>
          </a:xfrm>
          <a:prstGeom prst="line">
            <a:avLst/>
          </a:prstGeom>
          <a:ln w="19050">
            <a:solidFill>
              <a:srgbClr val="1657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52400" y="692696"/>
            <a:ext cx="87045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  <a:latin typeface="Bodoni MT Condensed" panose="02070606080606020203" pitchFamily="18" charset="0"/>
              </a:rPr>
              <a:t> </a:t>
            </a:r>
            <a:r>
              <a:rPr lang="" sz="3600" b="1" dirty="0" smtClean="0">
                <a:solidFill>
                  <a:schemeClr val="accent1">
                    <a:lumMod val="75000"/>
                  </a:schemeClr>
                </a:solidFill>
                <a:latin typeface="Bodoni MT Condensed" panose="02070606080606020203" pitchFamily="18" charset="0"/>
              </a:rPr>
              <a:t>PEAACEBUILDING IN YOUTH: PROBLEMS AND PROSPECTS</a:t>
            </a:r>
            <a:endParaRPr lang="en-GB" sz="3600" b="1" dirty="0">
              <a:latin typeface="Bodoni MT Condensed" panose="02070606080606020203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2400" y="1486526"/>
            <a:ext cx="8839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rgbClr val="00B0F0"/>
                </a:solidFill>
                <a:latin typeface="Verdana" panose="020B0604030504040204" pitchFamily="34" charset="0"/>
              </a:rPr>
              <a:t>For</a:t>
            </a:r>
            <a:r>
              <a:rPr lang="" sz="2400" dirty="0" smtClean="0">
                <a:solidFill>
                  <a:srgbClr val="00B0F0"/>
                </a:solidFill>
                <a:latin typeface="Verdana" panose="020B0604030504040204" pitchFamily="34" charset="0"/>
              </a:rPr>
              <a:t> peacebuilding in youth, its important to focus on:</a:t>
            </a:r>
            <a:endParaRPr lang="" sz="2400" dirty="0" smtClean="0">
              <a:solidFill>
                <a:srgbClr val="00B0F0"/>
              </a:solidFill>
              <a:latin typeface="Verdana" panose="020B0604030504040204" pitchFamily="34" charset="0"/>
            </a:endParaRPr>
          </a:p>
          <a:p>
            <a:pPr marL="514350" indent="-514350" algn="just">
              <a:lnSpc>
                <a:spcPct val="150000"/>
              </a:lnSpc>
              <a:buAutoNum type="romanLcPeriod"/>
            </a:pPr>
            <a:r>
              <a:rPr lang="" sz="24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Teaching philosophy.</a:t>
            </a:r>
          </a:p>
          <a:p>
            <a:pPr marL="514350" indent="-514350" algn="just">
              <a:lnSpc>
                <a:spcPct val="150000"/>
              </a:lnSpc>
              <a:buAutoNum type="romanLcPeriod"/>
            </a:pPr>
            <a:r>
              <a:rPr lang="" sz="24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Teaching critical thinking.</a:t>
            </a:r>
          </a:p>
          <a:p>
            <a:pPr marL="514350" indent="-514350" algn="just">
              <a:lnSpc>
                <a:spcPct val="150000"/>
              </a:lnSpc>
              <a:buAutoNum type="romanLcPeriod"/>
            </a:pPr>
            <a:r>
              <a:rPr lang="" sz="24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Teaching Social Skills.</a:t>
            </a:r>
          </a:p>
          <a:p>
            <a:pPr marL="514350" indent="-514350" algn="just">
              <a:lnSpc>
                <a:spcPct val="150000"/>
              </a:lnSpc>
              <a:buAutoNum type="romanLcPeriod"/>
            </a:pPr>
            <a:endParaRPr lang="" sz="2400" dirty="0" smtClean="0">
              <a:solidFill>
                <a:srgbClr val="333333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21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1397</TotalTime>
  <Words>337</Words>
  <Application>Microsoft Office PowerPoint</Application>
  <PresentationFormat>On-screen Show (4:3)</PresentationFormat>
  <Paragraphs>63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Adobe Devanagari</vt:lpstr>
      <vt:lpstr>Arial</vt:lpstr>
      <vt:lpstr>Bell MT</vt:lpstr>
      <vt:lpstr>Bodoni MT</vt:lpstr>
      <vt:lpstr>Bodoni MT Condensed</vt:lpstr>
      <vt:lpstr>Calibri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Lisa_C</dc:creator>
  <cp:lastModifiedBy>Administrator</cp:lastModifiedBy>
  <cp:revision>573</cp:revision>
  <dcterms:created xsi:type="dcterms:W3CDTF">2016-05-05T09:38:04Z</dcterms:created>
  <dcterms:modified xsi:type="dcterms:W3CDTF">2022-10-25T08:38:05Z</dcterms:modified>
</cp:coreProperties>
</file>