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0"/>
  </p:notesMasterIdLst>
  <p:sldIdLst>
    <p:sldId id="295" r:id="rId2"/>
    <p:sldId id="391" r:id="rId3"/>
    <p:sldId id="432" r:id="rId4"/>
    <p:sldId id="433" r:id="rId5"/>
    <p:sldId id="434" r:id="rId6"/>
    <p:sldId id="435" r:id="rId7"/>
    <p:sldId id="436" r:id="rId8"/>
    <p:sldId id="437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868" autoAdjust="0"/>
    <p:restoredTop sz="68043" autoAdjust="0"/>
  </p:normalViewPr>
  <p:slideViewPr>
    <p:cSldViewPr>
      <p:cViewPr varScale="1">
        <p:scale>
          <a:sx n="50" d="100"/>
          <a:sy n="50" d="100"/>
        </p:scale>
        <p:origin x="1656" y="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34E067-C8E9-4256-B9CD-B7099C2F3560}" type="datetimeFigureOut">
              <a:rPr lang="en-GB" smtClean="0"/>
              <a:pPr/>
              <a:t>25/10/2022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0864BBB-1D82-4802-A954-0E2E8D7A7E08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93607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638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GB" altLang="en-US" dirty="0" smtClean="0">
              <a:latin typeface="Arial" pitchFamily="34" charset="0"/>
            </a:endParaRPr>
          </a:p>
        </p:txBody>
      </p:sp>
      <p:sp>
        <p:nvSpPr>
          <p:cNvPr id="1638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C1B65EA5-D7EA-46C5-9630-24C220E932E9}" type="slidenum">
              <a:rPr lang="en-US" altLang="en-US"/>
              <a:pPr eaLnBrk="1" hangingPunct="1">
                <a:spcBef>
                  <a:spcPct val="0"/>
                </a:spcBef>
              </a:pPr>
              <a:t>1</a:t>
            </a:fld>
            <a:endParaRPr lang="en-US" alt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46325B7-51EC-45A0-92A2-47B67DB3920B}" type="datetime1">
              <a:rPr lang="en-GB" smtClean="0"/>
              <a:pPr/>
              <a:t>25/10/2022</a:t>
            </a:fld>
            <a:endParaRPr lang="en-GB" dirty="0"/>
          </a:p>
        </p:txBody>
      </p:sp>
      <p:sp>
        <p:nvSpPr>
          <p:cNvPr id="2" name="Header Placeholder 1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en-GB" dirty="0" smtClean="0"/>
              <a:t>UK NARIC Webinar – Malaysia VQs Market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1209389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864BBB-1D82-4802-A954-0E2E8D7A7E08}" type="slidenum">
              <a:rPr lang="en-GB" smtClean="0"/>
              <a:pPr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8757259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638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GB" altLang="en-US" dirty="0" smtClean="0">
              <a:latin typeface="Arial" pitchFamily="34" charset="0"/>
            </a:endParaRPr>
          </a:p>
        </p:txBody>
      </p:sp>
      <p:sp>
        <p:nvSpPr>
          <p:cNvPr id="1638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C1B65EA5-D7EA-46C5-9630-24C220E932E9}" type="slidenum">
              <a:rPr lang="en-US" altLang="en-US"/>
              <a:pPr eaLnBrk="1" hangingPunct="1">
                <a:spcBef>
                  <a:spcPct val="0"/>
                </a:spcBef>
              </a:pPr>
              <a:t>3</a:t>
            </a:fld>
            <a:endParaRPr lang="en-US" alt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46325B7-51EC-45A0-92A2-47B67DB3920B}" type="datetime1">
              <a:rPr lang="en-GB" smtClean="0"/>
              <a:pPr/>
              <a:t>25/10/2022</a:t>
            </a:fld>
            <a:endParaRPr lang="en-GB" dirty="0"/>
          </a:p>
        </p:txBody>
      </p:sp>
      <p:sp>
        <p:nvSpPr>
          <p:cNvPr id="2" name="Header Placeholder 1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en-GB" dirty="0" smtClean="0"/>
              <a:t>UK NARIC Webinar – Malaysia VQs Market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4037388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864BBB-1D82-4802-A954-0E2E8D7A7E08}" type="slidenum">
              <a:rPr lang="en-GB" smtClean="0"/>
              <a:pPr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8014451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638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GB" altLang="en-US" dirty="0" smtClean="0">
              <a:latin typeface="Arial" pitchFamily="34" charset="0"/>
            </a:endParaRPr>
          </a:p>
        </p:txBody>
      </p:sp>
      <p:sp>
        <p:nvSpPr>
          <p:cNvPr id="1638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C1B65EA5-D7EA-46C5-9630-24C220E932E9}" type="slidenum">
              <a:rPr lang="en-US" altLang="en-US"/>
              <a:pPr eaLnBrk="1" hangingPunct="1">
                <a:spcBef>
                  <a:spcPct val="0"/>
                </a:spcBef>
              </a:pPr>
              <a:t>5</a:t>
            </a:fld>
            <a:endParaRPr lang="en-US" alt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46325B7-51EC-45A0-92A2-47B67DB3920B}" type="datetime1">
              <a:rPr lang="en-GB" smtClean="0"/>
              <a:pPr/>
              <a:t>25/10/2022</a:t>
            </a:fld>
            <a:endParaRPr lang="en-GB" dirty="0"/>
          </a:p>
        </p:txBody>
      </p:sp>
      <p:sp>
        <p:nvSpPr>
          <p:cNvPr id="2" name="Header Placeholder 1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en-GB" dirty="0" smtClean="0"/>
              <a:t>UK NARIC Webinar – Malaysia VQs Market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9729687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864BBB-1D82-4802-A954-0E2E8D7A7E08}" type="slidenum">
              <a:rPr lang="en-GB" smtClean="0"/>
              <a:pPr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856324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638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GB" altLang="en-US" dirty="0" smtClean="0">
              <a:latin typeface="Arial" pitchFamily="34" charset="0"/>
            </a:endParaRPr>
          </a:p>
        </p:txBody>
      </p:sp>
      <p:sp>
        <p:nvSpPr>
          <p:cNvPr id="1638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C1B65EA5-D7EA-46C5-9630-24C220E932E9}" type="slidenum">
              <a:rPr lang="en-US" altLang="en-US"/>
              <a:pPr eaLnBrk="1" hangingPunct="1">
                <a:spcBef>
                  <a:spcPct val="0"/>
                </a:spcBef>
              </a:pPr>
              <a:t>7</a:t>
            </a:fld>
            <a:endParaRPr lang="en-US" alt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46325B7-51EC-45A0-92A2-47B67DB3920B}" type="datetime1">
              <a:rPr lang="en-GB" smtClean="0"/>
              <a:pPr/>
              <a:t>25/10/2022</a:t>
            </a:fld>
            <a:endParaRPr lang="en-GB" dirty="0"/>
          </a:p>
        </p:txBody>
      </p:sp>
      <p:sp>
        <p:nvSpPr>
          <p:cNvPr id="2" name="Header Placeholder 1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en-GB" dirty="0" smtClean="0"/>
              <a:t>UK NARIC Webinar – Malaysia VQs Market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3205034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864BBB-1D82-4802-A954-0E2E8D7A7E08}" type="slidenum">
              <a:rPr lang="en-GB" smtClean="0"/>
              <a:pPr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464549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C9461-03BC-4895-BF8E-DA8A64F879AF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65205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CAC8D9-D093-4B3F-8C70-CAB930C84704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08654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2287B7-BFEE-4222-8167-165A3E98B1E5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46357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EC9B-4D6B-4453-9F68-91BF24FFCE67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64550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08EB-603D-4815-ADD5-ACFB1C1502AA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620572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65D240-8234-4D04-BCE5-F000DCD4913A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001654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A6FD3-7986-4823-AC0F-BD8DD72A764E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940157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1B60E-A4D3-47BC-BD78-8A26AE65E399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72315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F42F9-5B85-4469-8B46-AB49A82FA947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388702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D6947-C1F4-4E76-86EB-C6E0E8063E23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942908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E5247-E3F7-4865-BA4E-2B304863B911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70989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81EA04-9DD7-4A41-A52F-8C0004CF0E56}" type="datetime1">
              <a:rPr lang="en-GB" smtClean="0"/>
              <a:pPr/>
              <a:t>25/10/2022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525129-11BA-42E2-BD0E-C821C5A2813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440444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Box 9"/>
          <p:cNvSpPr txBox="1">
            <a:spLocks noChangeArrowheads="1"/>
          </p:cNvSpPr>
          <p:nvPr/>
        </p:nvSpPr>
        <p:spPr bwMode="auto">
          <a:xfrm>
            <a:off x="1" y="160339"/>
            <a:ext cx="9144000" cy="473975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20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SzPct val="150000"/>
              <a:buFont typeface="Arial" pitchFamily="34" charset="0"/>
              <a:buChar char="◦"/>
              <a:defRPr sz="16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14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endParaRPr lang="" altLang="en-US" sz="3600" b="1" dirty="0" smtClean="0">
              <a:latin typeface="Bodoni MT" panose="02070603080606020203" pitchFamily="18" charset="0"/>
              <a:cs typeface="Adobe Devanagari" panose="02040503050201020203" pitchFamily="18" charset="0"/>
            </a:endParaRPr>
          </a:p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" altLang="en-US" sz="3600" b="1" dirty="0" smtClean="0">
                <a:latin typeface="Bodoni MT" panose="02070603080606020203" pitchFamily="18" charset="0"/>
                <a:cs typeface="Adobe Devanagari" panose="02040503050201020203" pitchFamily="18" charset="0"/>
              </a:rPr>
              <a:t>GRAND NATIONAL DIALOGUE ON SUSTAINABLE EDUCATIONAL DEVELOPMENT</a:t>
            </a:r>
            <a:endParaRPr lang="en-GB" altLang="en-US" sz="3600" b="1" dirty="0" smtClean="0">
              <a:latin typeface="Bodoni MT" panose="02070603080606020203" pitchFamily="18" charset="0"/>
              <a:cs typeface="Adobe Devanagari" panose="02040503050201020203" pitchFamily="18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endParaRPr lang="" altLang="en-US" sz="2400" b="1" dirty="0" smtClean="0">
              <a:solidFill>
                <a:srgbClr val="00B05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CONCLUDING REMARKS OF </a:t>
            </a:r>
            <a:r>
              <a:rPr lang="en-US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G</a:t>
            </a:r>
            <a:r>
              <a:rPr lang="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UEST SPEECH OF </a:t>
            </a:r>
            <a:endParaRPr lang="en-GB" altLang="en-US" sz="2400" b="1" dirty="0" smtClean="0">
              <a:solidFill>
                <a:schemeClr val="accent1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" altLang="en-US" sz="2400" b="1" dirty="0" smtClean="0">
                <a:solidFill>
                  <a:srgbClr val="C00000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PROF. DR. RAFAQAT ALI AKBAR</a:t>
            </a:r>
            <a:endParaRPr lang="en-GB" altLang="en-US" sz="2400" b="1" dirty="0" smtClean="0">
              <a:solidFill>
                <a:srgbClr val="C0000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" altLang="en-US" sz="2400" b="1" dirty="0" smtClean="0">
                <a:solidFill>
                  <a:srgbClr val="C00000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DEAN,</a:t>
            </a: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" altLang="en-US" sz="2400" b="1" dirty="0" smtClean="0">
                <a:solidFill>
                  <a:srgbClr val="C00000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 IER, UNIVERSITY OF THE PUNJAB</a:t>
            </a:r>
            <a:endParaRPr lang="en-GB" altLang="en-US" sz="2400" b="1" dirty="0" smtClean="0">
              <a:solidFill>
                <a:srgbClr val="C0000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endParaRPr lang="en-GB" altLang="en-US" b="1" dirty="0">
              <a:solidFill>
                <a:srgbClr val="C0000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</p:txBody>
      </p:sp>
      <p:sp>
        <p:nvSpPr>
          <p:cNvPr id="2" name="AutoShape 2" descr="Image result for research in education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886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/>
        </p:nvCxnSpPr>
        <p:spPr>
          <a:xfrm>
            <a:off x="1382849" y="1412776"/>
            <a:ext cx="7761151" cy="0"/>
          </a:xfrm>
          <a:prstGeom prst="line">
            <a:avLst/>
          </a:prstGeom>
          <a:ln w="19050">
            <a:solidFill>
              <a:srgbClr val="165788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/>
          <p:cNvSpPr/>
          <p:nvPr/>
        </p:nvSpPr>
        <p:spPr>
          <a:xfrm>
            <a:off x="152400" y="692696"/>
            <a:ext cx="8704584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GB" sz="3600" b="1" dirty="0" smtClean="0">
                <a:solidFill>
                  <a:schemeClr val="accent1">
                    <a:lumMod val="75000"/>
                  </a:schemeClr>
                </a:solidFill>
                <a:latin typeface="Bodoni MT Condensed" panose="02070606080606020203" pitchFamily="18" charset="0"/>
              </a:rPr>
              <a:t> </a:t>
            </a:r>
            <a:r>
              <a:rPr lang="" sz="3600" b="1" dirty="0" smtClean="0">
                <a:solidFill>
                  <a:schemeClr val="accent1">
                    <a:lumMod val="75000"/>
                  </a:schemeClr>
                </a:solidFill>
                <a:latin typeface="Bodoni MT Condensed" panose="02070606080606020203" pitchFamily="18" charset="0"/>
              </a:rPr>
              <a:t>PEAACEBUILDING IN YOUTH: PROBLEMS AND PROSPECTS</a:t>
            </a:r>
            <a:endParaRPr lang="en-GB" sz="3600" b="1" dirty="0">
              <a:latin typeface="Bodoni MT Condensed" panose="02070606080606020203" pitchFamily="18" charset="0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152400" y="1486526"/>
            <a:ext cx="8839200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2400" dirty="0" smtClean="0">
                <a:solidFill>
                  <a:srgbClr val="00B0F0"/>
                </a:solidFill>
                <a:latin typeface="Verdana" panose="020B0604030504040204" pitchFamily="34" charset="0"/>
              </a:rPr>
              <a:t>For</a:t>
            </a:r>
            <a:r>
              <a:rPr lang="" sz="2400" dirty="0" smtClean="0">
                <a:solidFill>
                  <a:srgbClr val="00B0F0"/>
                </a:solidFill>
                <a:latin typeface="Verdana" panose="020B0604030504040204" pitchFamily="34" charset="0"/>
              </a:rPr>
              <a:t> peacebuilding in youth, its important to focus on:</a:t>
            </a:r>
            <a:endParaRPr lang="" sz="2400" dirty="0" smtClean="0">
              <a:solidFill>
                <a:srgbClr val="00B0F0"/>
              </a:solidFill>
              <a:latin typeface="Verdana" panose="020B0604030504040204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i. </a:t>
            </a:r>
            <a:r>
              <a:rPr lang="en-US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P</a:t>
            </a: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olitical will is important factor in peacebuilding in youth.</a:t>
            </a:r>
            <a:endParaRPr lang="" sz="2400" dirty="0" smtClean="0">
              <a:solidFill>
                <a:srgbClr val="FF0000"/>
              </a:solidFill>
              <a:latin typeface="Verdana" panose="020B0604030504040204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ii. The vision of justice should be enhanced in the new generation.</a:t>
            </a:r>
            <a:endParaRPr lang="" sz="2400" dirty="0">
              <a:solidFill>
                <a:srgbClr val="FF0000"/>
              </a:solidFill>
              <a:latin typeface="Verdana" panose="020B0604030504040204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iii. </a:t>
            </a:r>
            <a:r>
              <a:rPr lang="en-US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C</a:t>
            </a: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ritical thinking of our youth should be enhanced.</a:t>
            </a:r>
          </a:p>
          <a:p>
            <a:pPr algn="just">
              <a:lnSpc>
                <a:spcPct val="150000"/>
              </a:lnSpc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iv. Scieitific attitude shoud be developed.</a:t>
            </a:r>
          </a:p>
          <a:p>
            <a:pPr marL="514350" indent="-514350" algn="just">
              <a:lnSpc>
                <a:spcPct val="150000"/>
              </a:lnSpc>
              <a:buAutoNum type="romanLcPeriod"/>
            </a:pPr>
            <a:endParaRPr lang="" sz="2400" dirty="0" smtClean="0">
              <a:solidFill>
                <a:srgbClr val="333333"/>
              </a:solidFill>
              <a:latin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073268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Box 9"/>
          <p:cNvSpPr txBox="1">
            <a:spLocks noChangeArrowheads="1"/>
          </p:cNvSpPr>
          <p:nvPr/>
        </p:nvSpPr>
        <p:spPr bwMode="auto">
          <a:xfrm>
            <a:off x="1" y="160339"/>
            <a:ext cx="9144000" cy="473975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20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SzPct val="150000"/>
              <a:buFont typeface="Arial" pitchFamily="34" charset="0"/>
              <a:buChar char="◦"/>
              <a:defRPr sz="16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14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endParaRPr lang="" altLang="en-US" sz="3600" b="1" dirty="0" smtClean="0">
              <a:latin typeface="Bodoni MT" panose="02070603080606020203" pitchFamily="18" charset="0"/>
              <a:cs typeface="Adobe Devanagari" panose="02040503050201020203" pitchFamily="18" charset="0"/>
            </a:endParaRPr>
          </a:p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" altLang="en-US" sz="3600" b="1" dirty="0" smtClean="0">
                <a:latin typeface="Bodoni MT" panose="02070603080606020203" pitchFamily="18" charset="0"/>
                <a:cs typeface="Adobe Devanagari" panose="02040503050201020203" pitchFamily="18" charset="0"/>
              </a:rPr>
              <a:t>GRAND NATIONAL DIALOGUE ON SUSTAINABLE EDUCATIONAL DEVELOPMENT</a:t>
            </a:r>
            <a:endParaRPr lang="en-GB" altLang="en-US" sz="3600" b="1" dirty="0" smtClean="0">
              <a:latin typeface="Bodoni MT" panose="02070603080606020203" pitchFamily="18" charset="0"/>
              <a:cs typeface="Adobe Devanagari" panose="02040503050201020203" pitchFamily="18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endParaRPr lang="" altLang="en-US" sz="2400" b="1" dirty="0" smtClean="0">
              <a:solidFill>
                <a:srgbClr val="00B05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CONCLUDING REMARKS OF </a:t>
            </a:r>
            <a:r>
              <a:rPr lang="en-US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G</a:t>
            </a:r>
            <a:r>
              <a:rPr lang="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UEST SPEECH OF </a:t>
            </a:r>
            <a:endParaRPr lang="en-GB" altLang="en-US" sz="2400" b="1" dirty="0" smtClean="0">
              <a:solidFill>
                <a:schemeClr val="accent1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" altLang="en-US" sz="2400" b="1" dirty="0" smtClean="0">
                <a:solidFill>
                  <a:srgbClr val="C00000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PROF. DR. MARYAM</a:t>
            </a:r>
            <a:endParaRPr lang="en-GB" altLang="en-US" sz="2400" b="1" dirty="0" smtClean="0">
              <a:solidFill>
                <a:srgbClr val="C0000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" altLang="en-US" sz="2400" b="1" dirty="0" smtClean="0">
                <a:solidFill>
                  <a:srgbClr val="C00000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DIRECTOR,</a:t>
            </a: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" altLang="en-US" sz="2400" b="1" dirty="0" smtClean="0">
                <a:solidFill>
                  <a:srgbClr val="C00000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NATIONAL CURRICULUM COUNCIL OF PAKISTAN</a:t>
            </a:r>
            <a:endParaRPr lang="en-GB" altLang="en-US" sz="2400" b="1" dirty="0" smtClean="0">
              <a:solidFill>
                <a:srgbClr val="C0000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endParaRPr lang="en-GB" altLang="en-US" b="1" dirty="0">
              <a:solidFill>
                <a:srgbClr val="C0000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</p:txBody>
      </p:sp>
      <p:sp>
        <p:nvSpPr>
          <p:cNvPr id="2" name="AutoShape 2" descr="Image result for research in education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5828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/>
        </p:nvCxnSpPr>
        <p:spPr>
          <a:xfrm>
            <a:off x="1382849" y="1412776"/>
            <a:ext cx="7761151" cy="0"/>
          </a:xfrm>
          <a:prstGeom prst="line">
            <a:avLst/>
          </a:prstGeom>
          <a:ln w="19050">
            <a:solidFill>
              <a:srgbClr val="165788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/>
          <p:cNvSpPr/>
          <p:nvPr/>
        </p:nvSpPr>
        <p:spPr>
          <a:xfrm>
            <a:off x="152400" y="692696"/>
            <a:ext cx="8704584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GB" sz="3600" b="1" dirty="0" smtClean="0">
                <a:solidFill>
                  <a:schemeClr val="accent1">
                    <a:lumMod val="75000"/>
                  </a:schemeClr>
                </a:solidFill>
                <a:latin typeface="Bodoni MT Condensed" panose="02070606080606020203" pitchFamily="18" charset="0"/>
              </a:rPr>
              <a:t> </a:t>
            </a:r>
            <a:r>
              <a:rPr lang="" sz="3600" b="1" dirty="0" smtClean="0">
                <a:solidFill>
                  <a:schemeClr val="accent1">
                    <a:lumMod val="75000"/>
                  </a:schemeClr>
                </a:solidFill>
                <a:latin typeface="Bodoni MT Condensed" panose="02070606080606020203" pitchFamily="18" charset="0"/>
              </a:rPr>
              <a:t>HIGHER EDUCATION &amp; SUSTAINABLE DEVELOPMENT</a:t>
            </a:r>
            <a:endParaRPr lang="en-GB" sz="3600" b="1" dirty="0">
              <a:latin typeface="Bodoni MT Condensed" panose="02070606080606020203" pitchFamily="18" charset="0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152400" y="1486526"/>
            <a:ext cx="8839200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endParaRPr lang="" sz="2400" dirty="0" smtClean="0">
              <a:solidFill>
                <a:srgbClr val="00B0F0"/>
              </a:solidFill>
              <a:latin typeface="Verdana" panose="020B0604030504040204" pitchFamily="34" charset="0"/>
            </a:endParaRPr>
          </a:p>
          <a:p>
            <a:pPr marL="514350" indent="-514350" algn="just">
              <a:lnSpc>
                <a:spcPct val="150000"/>
              </a:lnSpc>
              <a:buAutoNum type="romanLcPeriod"/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Curriculum needs to be revised in the perspectives of sustainable development.</a:t>
            </a:r>
          </a:p>
          <a:p>
            <a:pPr marL="514350" indent="-514350" algn="just">
              <a:lnSpc>
                <a:spcPct val="150000"/>
              </a:lnSpc>
              <a:buAutoNum type="romanLcPeriod"/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Social skills needs to be included in the higher education teachings.</a:t>
            </a:r>
          </a:p>
          <a:p>
            <a:pPr marL="514350" indent="-514350" algn="just">
              <a:lnSpc>
                <a:spcPct val="150000"/>
              </a:lnSpc>
              <a:buAutoNum type="romanLcPeriod"/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Higher education curriculum should be revsited keeping in view the ongoing activities in the international insitutions to gain the </a:t>
            </a:r>
            <a:r>
              <a:rPr lang="en-US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P</a:t>
            </a: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olitical will is important factor in peacebuilding in youth.</a:t>
            </a:r>
            <a:endParaRPr lang="" sz="2400" dirty="0" smtClean="0">
              <a:solidFill>
                <a:srgbClr val="FF0000"/>
              </a:solidFill>
              <a:latin typeface="Verdana" panose="020B0604030504040204" pitchFamily="34" charset="0"/>
            </a:endParaRPr>
          </a:p>
          <a:p>
            <a:pPr algn="just">
              <a:lnSpc>
                <a:spcPct val="150000"/>
              </a:lnSpc>
            </a:pPr>
            <a:endParaRPr lang="" sz="2400" dirty="0" smtClean="0">
              <a:solidFill>
                <a:srgbClr val="333333"/>
              </a:solidFill>
              <a:latin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160628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Box 9"/>
          <p:cNvSpPr txBox="1">
            <a:spLocks noChangeArrowheads="1"/>
          </p:cNvSpPr>
          <p:nvPr/>
        </p:nvSpPr>
        <p:spPr bwMode="auto">
          <a:xfrm>
            <a:off x="1" y="160339"/>
            <a:ext cx="9144000" cy="461664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20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SzPct val="150000"/>
              <a:buFont typeface="Arial" pitchFamily="34" charset="0"/>
              <a:buChar char="◦"/>
              <a:defRPr sz="16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14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endParaRPr lang="" altLang="en-US" sz="3600" b="1" dirty="0" smtClean="0">
              <a:latin typeface="Bodoni MT" panose="02070603080606020203" pitchFamily="18" charset="0"/>
              <a:cs typeface="Adobe Devanagari" panose="02040503050201020203" pitchFamily="18" charset="0"/>
            </a:endParaRPr>
          </a:p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" altLang="en-US" sz="3600" b="1" dirty="0" smtClean="0">
                <a:latin typeface="Bodoni MT" panose="02070603080606020203" pitchFamily="18" charset="0"/>
                <a:cs typeface="Adobe Devanagari" panose="02040503050201020203" pitchFamily="18" charset="0"/>
              </a:rPr>
              <a:t>GRAND NATIONAL DIALOGUE ON SUSTAINABLE EDUCATIONAL DEVELOPMENT</a:t>
            </a:r>
            <a:endParaRPr lang="en-GB" altLang="en-US" sz="3600" b="1" dirty="0" smtClean="0">
              <a:latin typeface="Bodoni MT" panose="02070603080606020203" pitchFamily="18" charset="0"/>
              <a:cs typeface="Adobe Devanagari" panose="02040503050201020203" pitchFamily="18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endParaRPr lang="" altLang="en-US" sz="2400" b="1" dirty="0" smtClean="0">
              <a:solidFill>
                <a:srgbClr val="00B05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CONCLUDING REMARKS OF </a:t>
            </a:r>
            <a:r>
              <a:rPr lang="en-US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G</a:t>
            </a:r>
            <a:r>
              <a:rPr lang="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UEST SPEECH OF </a:t>
            </a:r>
            <a:endParaRPr lang="en-GB" altLang="en-US" sz="2400" b="1" dirty="0" smtClean="0">
              <a:solidFill>
                <a:schemeClr val="accent1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en-US" sz="2800" dirty="0"/>
              <a:t>Mr. Waseem </a:t>
            </a:r>
            <a:r>
              <a:rPr lang="en-US" sz="2800" dirty="0" err="1"/>
              <a:t>Gohar</a:t>
            </a:r>
            <a:r>
              <a:rPr lang="en-US" sz="2800" dirty="0"/>
              <a:t> </a:t>
            </a:r>
            <a:endParaRPr lang="en-GB" altLang="en-US" sz="2800" b="1" dirty="0" smtClean="0">
              <a:solidFill>
                <a:srgbClr val="C0000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en-US" sz="2800" dirty="0"/>
              <a:t>Public Policy Expert &amp; Secretary, National Assembly Special Committee on Agricultural Products</a:t>
            </a:r>
            <a:endParaRPr lang="en-GB" altLang="en-US" sz="2800" b="1" dirty="0">
              <a:solidFill>
                <a:srgbClr val="C0000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</p:txBody>
      </p:sp>
      <p:sp>
        <p:nvSpPr>
          <p:cNvPr id="2" name="AutoShape 2" descr="Image result for research in education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72731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/>
        </p:nvCxnSpPr>
        <p:spPr>
          <a:xfrm>
            <a:off x="1382849" y="1412776"/>
            <a:ext cx="7761151" cy="0"/>
          </a:xfrm>
          <a:prstGeom prst="line">
            <a:avLst/>
          </a:prstGeom>
          <a:ln w="19050">
            <a:solidFill>
              <a:srgbClr val="165788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/>
          <p:cNvSpPr/>
          <p:nvPr/>
        </p:nvSpPr>
        <p:spPr>
          <a:xfrm>
            <a:off x="152400" y="692696"/>
            <a:ext cx="8704584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GB" sz="3600" b="1" dirty="0" smtClean="0">
                <a:solidFill>
                  <a:schemeClr val="accent1">
                    <a:lumMod val="75000"/>
                  </a:schemeClr>
                </a:solidFill>
                <a:latin typeface="Bodoni MT Condensed" panose="02070606080606020203" pitchFamily="18" charset="0"/>
              </a:rPr>
              <a:t> </a:t>
            </a:r>
            <a:r>
              <a:rPr lang="" sz="3600" b="1" dirty="0" smtClean="0">
                <a:solidFill>
                  <a:schemeClr val="accent1">
                    <a:lumMod val="75000"/>
                  </a:schemeClr>
                </a:solidFill>
                <a:latin typeface="Bodoni MT Condensed" panose="02070606080606020203" pitchFamily="18" charset="0"/>
              </a:rPr>
              <a:t>HIGHER EDUCATION &amp; SUSTAINABLE DEVELOPMENT</a:t>
            </a:r>
            <a:endParaRPr lang="en-GB" sz="3600" b="1" dirty="0">
              <a:latin typeface="Bodoni MT Condensed" panose="02070606080606020203" pitchFamily="18" charset="0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152400" y="1486526"/>
            <a:ext cx="8839200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endParaRPr lang="" sz="2400" dirty="0" smtClean="0">
              <a:solidFill>
                <a:srgbClr val="00B0F0"/>
              </a:solidFill>
              <a:latin typeface="Verdana" panose="020B0604030504040204" pitchFamily="34" charset="0"/>
            </a:endParaRPr>
          </a:p>
          <a:p>
            <a:pPr marL="514350" indent="-514350" algn="just">
              <a:lnSpc>
                <a:spcPct val="150000"/>
              </a:lnSpc>
              <a:buAutoNum type="romanLcPeriod"/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Sustainable development can be achieved through higher education active role in the society. </a:t>
            </a:r>
          </a:p>
          <a:p>
            <a:pPr marL="514350" indent="-514350" algn="just">
              <a:lnSpc>
                <a:spcPct val="150000"/>
              </a:lnSpc>
              <a:buAutoNum type="romanLcPeriod"/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Priortiy should be given to the sustaianable development in the higher education teachings.</a:t>
            </a:r>
          </a:p>
          <a:p>
            <a:pPr marL="514350" indent="-514350" algn="just">
              <a:lnSpc>
                <a:spcPct val="150000"/>
              </a:lnSpc>
              <a:buAutoNum type="romanLcPeriod"/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Social skills should be strengthen in the teaching lerning process in the higher education.</a:t>
            </a:r>
            <a:endParaRPr lang="" sz="2400" dirty="0" smtClean="0">
              <a:solidFill>
                <a:srgbClr val="333333"/>
              </a:solidFill>
              <a:latin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32790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Box 9"/>
          <p:cNvSpPr txBox="1">
            <a:spLocks noChangeArrowheads="1"/>
          </p:cNvSpPr>
          <p:nvPr/>
        </p:nvSpPr>
        <p:spPr bwMode="auto">
          <a:xfrm>
            <a:off x="1" y="160339"/>
            <a:ext cx="9144000" cy="418576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20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SzPct val="150000"/>
              <a:buFont typeface="Arial" pitchFamily="34" charset="0"/>
              <a:buChar char="◦"/>
              <a:defRPr sz="16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14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4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endParaRPr lang="" altLang="en-US" sz="3600" b="1" dirty="0" smtClean="0">
              <a:latin typeface="Bodoni MT" panose="02070603080606020203" pitchFamily="18" charset="0"/>
              <a:cs typeface="Adobe Devanagari" panose="02040503050201020203" pitchFamily="18" charset="0"/>
            </a:endParaRPr>
          </a:p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" altLang="en-US" sz="3600" b="1" dirty="0" smtClean="0">
                <a:latin typeface="Bodoni MT" panose="02070603080606020203" pitchFamily="18" charset="0"/>
                <a:cs typeface="Adobe Devanagari" panose="02040503050201020203" pitchFamily="18" charset="0"/>
              </a:rPr>
              <a:t>GRAND NATIONAL DIALOGUE ON SUSTAINABLE EDUCATIONAL DEVELOPMENT</a:t>
            </a:r>
            <a:endParaRPr lang="en-GB" altLang="en-US" sz="3600" b="1" dirty="0" smtClean="0">
              <a:latin typeface="Bodoni MT" panose="02070603080606020203" pitchFamily="18" charset="0"/>
              <a:cs typeface="Adobe Devanagari" panose="02040503050201020203" pitchFamily="18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endParaRPr lang="" altLang="en-US" sz="2400" b="1" dirty="0" smtClean="0">
              <a:solidFill>
                <a:srgbClr val="00B05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CONCLUDING REMARKS OF </a:t>
            </a:r>
            <a:r>
              <a:rPr lang="en-US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G</a:t>
            </a:r>
            <a:r>
              <a:rPr lang="" altLang="en-US" sz="2400" b="1" dirty="0" smtClean="0">
                <a:solidFill>
                  <a:schemeClr val="accent1"/>
                </a:solidFill>
                <a:latin typeface="Bell MT" panose="02020503060305020303" pitchFamily="18" charset="0"/>
                <a:cs typeface="Arial" panose="020B0604020202020204" pitchFamily="34" charset="0"/>
              </a:rPr>
              <a:t>UEST SPEECH OF </a:t>
            </a:r>
            <a:endParaRPr lang="en-GB" altLang="en-US" sz="2400" b="1" dirty="0" smtClean="0">
              <a:solidFill>
                <a:schemeClr val="accent1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" sz="2800" dirty="0" smtClean="0"/>
              <a:t>Prof.Dr. Bakre Najmuddin</a:t>
            </a:r>
            <a:r>
              <a:rPr lang="en-US" sz="2800" dirty="0"/>
              <a:t> </a:t>
            </a:r>
            <a:endParaRPr lang="en-GB" altLang="en-US" sz="2800" b="1" dirty="0" smtClean="0">
              <a:solidFill>
                <a:srgbClr val="C0000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ts val="0"/>
              </a:spcBef>
              <a:buFontTx/>
              <a:buNone/>
            </a:pPr>
            <a:r>
              <a:rPr lang="en-US" sz="2800" dirty="0"/>
              <a:t>Institute of Peace &amp; Conflict Studies, NUST</a:t>
            </a:r>
            <a:endParaRPr lang="en-GB" altLang="en-US" sz="2800" b="1" dirty="0">
              <a:solidFill>
                <a:srgbClr val="C00000"/>
              </a:solidFill>
              <a:latin typeface="Bell MT" panose="02020503060305020303" pitchFamily="18" charset="0"/>
              <a:cs typeface="Arial" panose="020B0604020202020204" pitchFamily="34" charset="0"/>
            </a:endParaRPr>
          </a:p>
        </p:txBody>
      </p:sp>
      <p:sp>
        <p:nvSpPr>
          <p:cNvPr id="2" name="AutoShape 2" descr="Image result for research in education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372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/>
        </p:nvCxnSpPr>
        <p:spPr>
          <a:xfrm>
            <a:off x="1382849" y="1412776"/>
            <a:ext cx="7761151" cy="0"/>
          </a:xfrm>
          <a:prstGeom prst="line">
            <a:avLst/>
          </a:prstGeom>
          <a:ln w="19050">
            <a:solidFill>
              <a:srgbClr val="165788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/>
          <p:cNvSpPr/>
          <p:nvPr/>
        </p:nvSpPr>
        <p:spPr>
          <a:xfrm>
            <a:off x="152400" y="692696"/>
            <a:ext cx="8704584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GB" sz="3600" b="1" dirty="0" smtClean="0">
                <a:solidFill>
                  <a:schemeClr val="accent1">
                    <a:lumMod val="75000"/>
                  </a:schemeClr>
                </a:solidFill>
                <a:latin typeface="Bodoni MT Condensed" panose="02070606080606020203" pitchFamily="18" charset="0"/>
              </a:rPr>
              <a:t> </a:t>
            </a:r>
            <a:r>
              <a:rPr lang="" sz="3600" b="1" dirty="0" smtClean="0">
                <a:solidFill>
                  <a:schemeClr val="accent1">
                    <a:lumMod val="75000"/>
                  </a:schemeClr>
                </a:solidFill>
                <a:latin typeface="Bodoni MT Condensed" panose="02070606080606020203" pitchFamily="18" charset="0"/>
              </a:rPr>
              <a:t>PEAACEBUILDING IN YOUTH: PROBLEMS AND PROSPECTS</a:t>
            </a:r>
            <a:endParaRPr lang="en-GB" sz="3600" b="1" dirty="0">
              <a:latin typeface="Bodoni MT Condensed" panose="02070606080606020203" pitchFamily="18" charset="0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152400" y="1486526"/>
            <a:ext cx="8839200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2400" dirty="0" smtClean="0">
                <a:solidFill>
                  <a:srgbClr val="00B0F0"/>
                </a:solidFill>
                <a:latin typeface="Verdana" panose="020B0604030504040204" pitchFamily="34" charset="0"/>
              </a:rPr>
              <a:t>For</a:t>
            </a:r>
            <a:r>
              <a:rPr lang="" sz="2400" dirty="0" smtClean="0">
                <a:solidFill>
                  <a:srgbClr val="00B0F0"/>
                </a:solidFill>
                <a:latin typeface="Verdana" panose="020B0604030504040204" pitchFamily="34" charset="0"/>
              </a:rPr>
              <a:t> peacebuilding in youth, its important to focus on:</a:t>
            </a:r>
            <a:endParaRPr lang="" sz="2400" dirty="0" smtClean="0">
              <a:solidFill>
                <a:srgbClr val="00B0F0"/>
              </a:solidFill>
              <a:latin typeface="Verdana" panose="020B0604030504040204" pitchFamily="34" charset="0"/>
            </a:endParaRPr>
          </a:p>
          <a:p>
            <a:pPr marL="514350" indent="-514350" algn="just">
              <a:lnSpc>
                <a:spcPct val="150000"/>
              </a:lnSpc>
              <a:buAutoNum type="romanLcPeriod"/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Teaching philosophy.</a:t>
            </a:r>
          </a:p>
          <a:p>
            <a:pPr marL="514350" indent="-514350" algn="just">
              <a:lnSpc>
                <a:spcPct val="150000"/>
              </a:lnSpc>
              <a:buAutoNum type="romanLcPeriod"/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Teaching critical thinking.</a:t>
            </a:r>
          </a:p>
          <a:p>
            <a:pPr marL="514350" indent="-514350" algn="just">
              <a:lnSpc>
                <a:spcPct val="150000"/>
              </a:lnSpc>
              <a:buAutoNum type="romanLcPeriod"/>
            </a:pPr>
            <a:r>
              <a:rPr lang="" sz="2400" dirty="0" smtClean="0">
                <a:solidFill>
                  <a:srgbClr val="FF0000"/>
                </a:solidFill>
                <a:latin typeface="Verdana" panose="020B0604030504040204" pitchFamily="34" charset="0"/>
              </a:rPr>
              <a:t>Teaching Social Skills.</a:t>
            </a:r>
          </a:p>
          <a:p>
            <a:pPr marL="514350" indent="-514350" algn="just">
              <a:lnSpc>
                <a:spcPct val="150000"/>
              </a:lnSpc>
              <a:buAutoNum type="romanLcPeriod"/>
            </a:pPr>
            <a:endParaRPr lang="" sz="2400" dirty="0" smtClean="0">
              <a:solidFill>
                <a:srgbClr val="333333"/>
              </a:solidFill>
              <a:latin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722152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1397</TotalTime>
  <Words>337</Words>
  <Application>Microsoft Office PowerPoint</Application>
  <PresentationFormat>On-screen Show (4:3)</PresentationFormat>
  <Paragraphs>63</Paragraphs>
  <Slides>8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6" baseType="lpstr">
      <vt:lpstr>Adobe Devanagari</vt:lpstr>
      <vt:lpstr>Arial</vt:lpstr>
      <vt:lpstr>Bell MT</vt:lpstr>
      <vt:lpstr>Bodoni MT</vt:lpstr>
      <vt:lpstr>Bodoni MT Condensed</vt:lpstr>
      <vt:lpstr>Calibri</vt:lpstr>
      <vt:lpstr>Verdana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Lisa_C</dc:creator>
  <cp:lastModifiedBy>Administrator</cp:lastModifiedBy>
  <cp:revision>573</cp:revision>
  <dcterms:created xsi:type="dcterms:W3CDTF">2016-05-05T09:38:04Z</dcterms:created>
  <dcterms:modified xsi:type="dcterms:W3CDTF">2022-10-25T08:38:05Z</dcterms:modified>
</cp:coreProperties>
</file>