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48" r:id="rId1"/>
  </p:sldMasterIdLst>
  <p:notesMasterIdLst>
    <p:notesMasterId r:id="rId10"/>
  </p:notesMasterIdLst>
  <p:handoutMasterIdLst>
    <p:handoutMasterId r:id="rId11"/>
  </p:handoutMasterIdLst>
  <p:sldIdLst>
    <p:sldId id="259" r:id="rId2"/>
    <p:sldId id="264" r:id="rId3"/>
    <p:sldId id="439" r:id="rId4"/>
    <p:sldId id="440" r:id="rId5"/>
    <p:sldId id="444" r:id="rId6"/>
    <p:sldId id="442" r:id="rId7"/>
    <p:sldId id="375" r:id="rId8"/>
    <p:sldId id="443" r:id="rId9"/>
  </p:sldIdLst>
  <p:sldSz cx="9144000" cy="6858000" type="screen4x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930" autoAdjust="0"/>
    <p:restoredTop sz="94662" autoAdjust="0"/>
  </p:normalViewPr>
  <p:slideViewPr>
    <p:cSldViewPr>
      <p:cViewPr varScale="1">
        <p:scale>
          <a:sx n="109" d="100"/>
          <a:sy n="109" d="100"/>
        </p:scale>
        <p:origin x="1472" y="17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635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7" d="100"/>
          <a:sy n="57" d="100"/>
        </p:scale>
        <p:origin x="-2520" y="-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BCE3752F-E831-45DC-A5B0-2BD7EB43AD0A}" type="datetimeFigureOut">
              <a:rPr lang="en-GB"/>
              <a:pPr>
                <a:defRPr/>
              </a:pPr>
              <a:t>17/10/2022</a:t>
            </a:fld>
            <a:endParaRPr lang="en-GB" dirty="0"/>
          </a:p>
        </p:txBody>
      </p:sp>
      <p:sp>
        <p:nvSpPr>
          <p:cNvPr id="225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25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F74B43BD-DE9A-4CAD-979F-6D715B75A134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726837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52194BEA-8869-4AEA-A0AA-2621CD8112E0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  <a:endParaRPr lang="de-DE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612052B-9491-4625-9225-DDE783D80564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528263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7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GB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7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34367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5" name="Oval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F03F1DC-40C8-4192-884E-9FB0DE84B47C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7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de-DE"/>
          </a:p>
        </p:txBody>
      </p:sp>
      <p:sp>
        <p:nvSpPr>
          <p:cNvPr id="8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68B8695-E46B-4802-8392-C7623077A77F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BC1CDA-A1D6-4634-A5B6-780C6874B489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5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C58ECE-59AB-4F2F-A82D-30B1AE8BEB35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D47789-54C7-4754-8C10-897BD8911FDA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5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D76568-0B6E-4424-9BF9-0A9EB08C8646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0" y="0"/>
            <a:ext cx="1000125" cy="6858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4BE546F-F813-4AF5-83A8-BDF5D62C419C}" type="datetimeFigureOut">
              <a:rPr lang="de-DE"/>
              <a:pPr>
                <a:defRPr/>
              </a:pPr>
              <a:t>17.10.22</a:t>
            </a:fld>
            <a:endParaRPr lang="de-DE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de-DE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47619B6-5286-469F-9D4A-072613F4679D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5" name="Rectangle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6" name="Oval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7" name="Oval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7F8D989-1539-40A7-9218-0DACD1C71929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de-DE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1361831-2DEF-46E1-927F-13E04E89BCB9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8EDC1E-0ECA-4ACF-BD4D-532DE997C00D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6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9BBE3E-AFBB-446B-8B5C-3F823AB9267F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5E78B90-929B-406E-977C-66A8AD0787F1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D87D219-110D-4B55-90EA-8A6591867A31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 userDrawn="1"/>
        </p:nvSpPr>
        <p:spPr>
          <a:xfrm>
            <a:off x="0" y="0"/>
            <a:ext cx="1000125" cy="6858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68DD15B-72A8-4D64-80B4-F7F51ACF9C90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de-DE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CC02F21-5B23-41D2-8DEE-1D395E8756BB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3" name="Rectangle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4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EA0A5DA-3778-4344-9FAD-C73FCA7AD800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de-DE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C969DC8-8A1C-4B00-AB88-96523630B135}" type="slidenum">
              <a:rPr lang="de-DE"/>
              <a:pPr>
                <a:defRPr/>
              </a:pPr>
              <a:t>‹#›</a:t>
            </a:fld>
            <a:endParaRPr lang="de-DE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1000100" cy="6858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193F7EE-EA22-4862-A698-DF4DFDB7993C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FA9D29E-6351-46EA-9503-9E6FBBD3626E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/>
          <a:p>
            <a:pPr indent="-283464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  <a:defRPr/>
            </a:pPr>
            <a:endParaRPr lang="en-US" sz="3200" dirty="0">
              <a:latin typeface="+mn-lt"/>
              <a:cs typeface="+mn-cs"/>
            </a:endParaRPr>
          </a:p>
        </p:txBody>
      </p:sp>
      <p:sp>
        <p:nvSpPr>
          <p:cNvPr id="6" name="Flowchart: Process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7" name="Flowchart: Process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en-US" noProof="0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B20FB07-7724-461C-BAE6-923640DDFBF7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de-DE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18E093C-0F8E-4461-B607-0CEE633381AA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8" name="Oval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033" name="Text Placeholder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>
              <a:defRPr/>
            </a:pPr>
            <a:fld id="{A5A488C3-A3B1-4C73-9B2D-FAF156893221}" type="datetimeFigureOut">
              <a:rPr lang="de-DE"/>
              <a:pPr>
                <a:defRPr/>
              </a:pPr>
              <a:t>17.10.22</a:t>
            </a:fld>
            <a:endParaRPr lang="de-DE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>
              <a:defRPr/>
            </a:pPr>
            <a:endParaRPr lang="de-DE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>
              <a:defRPr/>
            </a:pPr>
            <a:fld id="{71D81161-D449-45E9-9571-21E7C7AA0A4E}" type="slidenum">
              <a:rPr lang="de-DE"/>
              <a:pPr>
                <a:defRPr/>
              </a:pPr>
              <a:t>‹#›</a:t>
            </a:fld>
            <a:endParaRPr lang="de-DE"/>
          </a:p>
        </p:txBody>
      </p:sp>
      <p:sp>
        <p:nvSpPr>
          <p:cNvPr id="15" name="Rectangle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90" r:id="rId1"/>
    <p:sldLayoutId id="2147483991" r:id="rId2"/>
    <p:sldLayoutId id="2147483992" r:id="rId3"/>
    <p:sldLayoutId id="2147483987" r:id="rId4"/>
    <p:sldLayoutId id="2147483993" r:id="rId5"/>
    <p:sldLayoutId id="2147483994" r:id="rId6"/>
    <p:sldLayoutId id="2147483995" r:id="rId7"/>
    <p:sldLayoutId id="2147483996" r:id="rId8"/>
    <p:sldLayoutId id="2147483997" r:id="rId9"/>
    <p:sldLayoutId id="2147483988" r:id="rId10"/>
    <p:sldLayoutId id="2147483989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572314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C32D2E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84AA33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zaman@qau.edu.pk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mailto:zaman@qau.edu.pk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592" y="309711"/>
            <a:ext cx="7929562" cy="6143625"/>
          </a:xfrm>
        </p:spPr>
        <p:txBody>
          <a:bodyPr rtlCol="0">
            <a:noAutofit/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en-GB" sz="40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Education and Emerging Needs of Society: A Sociological Perspective</a:t>
            </a:r>
            <a:br>
              <a:rPr lang="en-GB" b="1" dirty="0">
                <a:solidFill>
                  <a:schemeClr val="tx2">
                    <a:satMod val="130000"/>
                  </a:schemeClr>
                </a:solidFill>
              </a:rPr>
            </a:br>
            <a:br>
              <a:rPr lang="en-GB" b="1" dirty="0">
                <a:solidFill>
                  <a:schemeClr val="tx2">
                    <a:satMod val="130000"/>
                  </a:schemeClr>
                </a:solidFill>
              </a:rPr>
            </a:b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Muhammad Zaman </a:t>
            </a:r>
            <a:b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</a:b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School of Sociology</a:t>
            </a:r>
            <a:b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</a:b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Quaid-i-Azam University Islamabad	</a:t>
            </a:r>
            <a:b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</a:b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 </a:t>
            </a: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  <a:hlinkClick r:id="rId3"/>
              </a:rPr>
              <a:t>zaman@qau.edu.pk</a:t>
            </a: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 </a:t>
            </a:r>
            <a:b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</a:br>
            <a:endParaRPr lang="en-GB" sz="2800" dirty="0">
              <a:solidFill>
                <a:schemeClr val="tx2">
                  <a:satMod val="130000"/>
                </a:schemeClr>
              </a:solidFill>
              <a:latin typeface="Garamond" pitchFamily="18" charset="0"/>
            </a:endParaRPr>
          </a:p>
        </p:txBody>
      </p:sp>
      <p:pic>
        <p:nvPicPr>
          <p:cNvPr id="1030" name="Picture 6" descr="Quaid-i-Azam University - Wikipedia">
            <a:extLst>
              <a:ext uri="{FF2B5EF4-FFF2-40B4-BE49-F238E27FC236}">
                <a16:creationId xmlns:a16="http://schemas.microsoft.com/office/drawing/2014/main" id="{D95724B4-5E2D-42CE-A17B-84F53D34ABF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58034" y="4715555"/>
            <a:ext cx="1640582" cy="202762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/>
          </p:cNvSpPr>
          <p:nvPr>
            <p:ph type="title" idx="4294967295"/>
          </p:nvPr>
        </p:nvSpPr>
        <p:spPr>
          <a:xfrm>
            <a:off x="1000125" y="274638"/>
            <a:ext cx="7934325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GB" sz="3200" b="1" dirty="0">
                <a:solidFill>
                  <a:schemeClr val="tx2">
                    <a:satMod val="130000"/>
                  </a:schemeClr>
                </a:solidFill>
              </a:rPr>
              <a:t>Structure</a:t>
            </a:r>
            <a:r>
              <a:rPr lang="de-DE" sz="3200" b="1" dirty="0">
                <a:solidFill>
                  <a:schemeClr val="tx2">
                    <a:satMod val="130000"/>
                  </a:schemeClr>
                </a:solidFill>
              </a:rPr>
              <a:t> of </a:t>
            </a:r>
            <a:r>
              <a:rPr lang="en-GB" sz="3200" b="1" dirty="0">
                <a:solidFill>
                  <a:schemeClr val="tx2">
                    <a:satMod val="130000"/>
                  </a:schemeClr>
                </a:solidFill>
              </a:rPr>
              <a:t>this</a:t>
            </a:r>
            <a:r>
              <a:rPr lang="de-DE" sz="3200" b="1" dirty="0">
                <a:solidFill>
                  <a:schemeClr val="tx2">
                    <a:satMod val="130000"/>
                  </a:schemeClr>
                </a:solidFill>
              </a:rPr>
              <a:t> </a:t>
            </a:r>
            <a:r>
              <a:rPr lang="en-GB" sz="3200" b="1" dirty="0">
                <a:solidFill>
                  <a:schemeClr val="tx2">
                    <a:satMod val="130000"/>
                  </a:schemeClr>
                </a:solidFill>
              </a:rPr>
              <a:t>Presentation</a:t>
            </a:r>
          </a:p>
        </p:txBody>
      </p:sp>
      <p:sp>
        <p:nvSpPr>
          <p:cNvPr id="11267" name="Rectangle 3"/>
          <p:cNvSpPr>
            <a:spLocks noGrp="1"/>
          </p:cNvSpPr>
          <p:nvPr>
            <p:ph idx="4294967295"/>
          </p:nvPr>
        </p:nvSpPr>
        <p:spPr>
          <a:xfrm>
            <a:off x="1071563" y="1447800"/>
            <a:ext cx="7572375" cy="4800600"/>
          </a:xfrm>
        </p:spPr>
        <p:txBody>
          <a:bodyPr/>
          <a:lstStyle/>
          <a:p>
            <a:pPr marL="531813" indent="-449263" eaLnBrk="1" hangingPunct="1">
              <a:buClrTx/>
              <a:defRPr/>
            </a:pPr>
            <a:r>
              <a:rPr lang="en-GB" sz="2800" b="1" dirty="0"/>
              <a:t>Key societal needs and challenges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Education and socialization repones to needs and challenges 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Sociological perspectives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Policy interventions</a:t>
            </a:r>
          </a:p>
          <a:p>
            <a:pPr eaLnBrk="1" hangingPunct="1">
              <a:buFont typeface="Wingdings 2" pitchFamily="18" charset="2"/>
              <a:buNone/>
              <a:defRPr/>
            </a:pPr>
            <a:endParaRPr lang="en-GB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/>
          </p:cNvSpPr>
          <p:nvPr>
            <p:ph type="title" idx="4294967295"/>
          </p:nvPr>
        </p:nvSpPr>
        <p:spPr>
          <a:xfrm>
            <a:off x="1000125" y="274638"/>
            <a:ext cx="7934325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GB" sz="3200" b="1" dirty="0"/>
              <a:t>Purpose of education</a:t>
            </a:r>
            <a:br>
              <a:rPr lang="en-GB" sz="3200" b="1" dirty="0"/>
            </a:br>
            <a:endParaRPr lang="en-GB" sz="3200" b="1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1267" name="Rectangle 3"/>
          <p:cNvSpPr>
            <a:spLocks noGrp="1"/>
          </p:cNvSpPr>
          <p:nvPr>
            <p:ph idx="4294967295"/>
          </p:nvPr>
        </p:nvSpPr>
        <p:spPr>
          <a:xfrm>
            <a:off x="1071563" y="1447800"/>
            <a:ext cx="7572375" cy="5135562"/>
          </a:xfrm>
        </p:spPr>
        <p:txBody>
          <a:bodyPr/>
          <a:lstStyle/>
          <a:p>
            <a:pPr marL="806451" lvl="1" indent="-449263" eaLnBrk="1" hangingPunct="1">
              <a:buClrTx/>
              <a:defRPr/>
            </a:pPr>
            <a:r>
              <a:rPr lang="en-GB" sz="2400" b="1" dirty="0"/>
              <a:t>Enlightenment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Personal learning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Degree only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Integration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Social cohesion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Sincerity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Tolerance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Sense of belongings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Sense of societal ownership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Civic education</a:t>
            </a:r>
          </a:p>
          <a:p>
            <a:pPr marL="1052513" lvl="2" indent="-449263" eaLnBrk="1" hangingPunct="1">
              <a:buClrTx/>
              <a:defRPr/>
            </a:pPr>
            <a:r>
              <a:rPr lang="en-GB" sz="2000" b="1" dirty="0"/>
              <a:t>Road safety</a:t>
            </a:r>
          </a:p>
          <a:p>
            <a:pPr marL="1052513" lvl="2" indent="-449263" eaLnBrk="1" hangingPunct="1">
              <a:buClrTx/>
              <a:defRPr/>
            </a:pPr>
            <a:r>
              <a:rPr lang="en-GB" sz="2000" b="1" dirty="0"/>
              <a:t>Social responsibility</a:t>
            </a:r>
          </a:p>
          <a:p>
            <a:pPr marL="357188" lvl="1" indent="0" eaLnBrk="1" hangingPunct="1">
              <a:buClrTx/>
              <a:buNone/>
              <a:defRPr/>
            </a:pPr>
            <a:endParaRPr lang="en-GB" sz="2400" b="1" dirty="0"/>
          </a:p>
          <a:p>
            <a:pPr marL="806451" lvl="1" indent="-449263" eaLnBrk="1" hangingPunct="1">
              <a:buClrTx/>
              <a:defRPr/>
            </a:pPr>
            <a:endParaRPr lang="en-GB" sz="2400" b="1" dirty="0"/>
          </a:p>
          <a:p>
            <a:pPr marL="357188" lvl="1" indent="0" eaLnBrk="1" hangingPunct="1">
              <a:buClrTx/>
              <a:buNone/>
              <a:defRPr/>
            </a:pPr>
            <a:endParaRPr lang="en-GB" sz="2400" b="1" dirty="0"/>
          </a:p>
          <a:p>
            <a:pPr eaLnBrk="1" hangingPunct="1">
              <a:buFont typeface="Wingdings 2" pitchFamily="18" charset="2"/>
              <a:buNone/>
              <a:defRPr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220741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/>
          </p:cNvSpPr>
          <p:nvPr>
            <p:ph type="title" idx="4294967295"/>
          </p:nvPr>
        </p:nvSpPr>
        <p:spPr>
          <a:xfrm>
            <a:off x="1000161" y="53752"/>
            <a:ext cx="7934325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3200" b="1" dirty="0">
                <a:solidFill>
                  <a:schemeClr val="tx2">
                    <a:satMod val="130000"/>
                  </a:schemeClr>
                </a:solidFill>
              </a:rPr>
              <a:t>Societal Challenges</a:t>
            </a:r>
            <a:endParaRPr lang="en-GB" sz="3200" b="1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1267" name="Rectangle 3"/>
          <p:cNvSpPr>
            <a:spLocks noGrp="1"/>
          </p:cNvSpPr>
          <p:nvPr>
            <p:ph idx="4294967295"/>
          </p:nvPr>
        </p:nvSpPr>
        <p:spPr>
          <a:xfrm>
            <a:off x="1000161" y="1124744"/>
            <a:ext cx="7572375" cy="5544616"/>
          </a:xfrm>
        </p:spPr>
        <p:txBody>
          <a:bodyPr/>
          <a:lstStyle/>
          <a:p>
            <a:pPr eaLnBrk="1" hangingPunct="1">
              <a:buClrTx/>
              <a:buFont typeface="Arial" panose="020B0604020202020204" pitchFamily="34" charset="0"/>
              <a:buChar char="•"/>
              <a:defRPr/>
            </a:pPr>
            <a:r>
              <a:rPr lang="en-GB" sz="2800" b="1" dirty="0"/>
              <a:t>Self Enlightenment is not a debate in the Pakistani Education</a:t>
            </a:r>
          </a:p>
          <a:p>
            <a:pPr eaLnBrk="1" hangingPunct="1">
              <a:buClrTx/>
              <a:buFont typeface="Arial" panose="020B0604020202020204" pitchFamily="34" charset="0"/>
              <a:buChar char="•"/>
              <a:defRPr/>
            </a:pPr>
            <a:r>
              <a:rPr lang="en-GB" sz="2800" b="1" dirty="0"/>
              <a:t>No capacity</a:t>
            </a:r>
          </a:p>
          <a:p>
            <a:pPr eaLnBrk="1" hangingPunct="1">
              <a:buClrTx/>
              <a:buFont typeface="Arial" panose="020B0604020202020204" pitchFamily="34" charset="0"/>
              <a:buChar char="•"/>
              <a:defRPr/>
            </a:pPr>
            <a:r>
              <a:rPr lang="en-GB" sz="2800" b="1" dirty="0"/>
              <a:t>No reading and writing culture</a:t>
            </a:r>
          </a:p>
          <a:p>
            <a:pPr eaLnBrk="1" hangingPunct="1">
              <a:buClrTx/>
              <a:buFont typeface="Arial" panose="020B0604020202020204" pitchFamily="34" charset="0"/>
              <a:buChar char="•"/>
              <a:defRPr/>
            </a:pPr>
            <a:r>
              <a:rPr lang="en-GB" sz="2800" b="1" dirty="0"/>
              <a:t>Social media intellectuals</a:t>
            </a:r>
          </a:p>
          <a:p>
            <a:pPr eaLnBrk="1" hangingPunct="1">
              <a:buClrTx/>
              <a:buFont typeface="Arial" panose="020B0604020202020204" pitchFamily="34" charset="0"/>
              <a:buChar char="•"/>
              <a:defRPr/>
            </a:pPr>
            <a:r>
              <a:rPr lang="en-GB" sz="2800" b="1" dirty="0"/>
              <a:t>No research culture</a:t>
            </a:r>
            <a:endParaRPr lang="en-GB" sz="2400" b="1" dirty="0"/>
          </a:p>
          <a:p>
            <a:pPr eaLnBrk="1" hangingPunct="1">
              <a:buFont typeface="Arial" panose="020B0604020202020204" pitchFamily="34" charset="0"/>
              <a:buChar char="•"/>
              <a:defRPr/>
            </a:pPr>
            <a:r>
              <a:rPr lang="en-US" sz="2800" b="1" dirty="0"/>
              <a:t>Integration is missing</a:t>
            </a:r>
          </a:p>
          <a:p>
            <a:pPr lvl="1" eaLnBrk="1" hangingPunct="1">
              <a:buFont typeface="Arial" panose="020B0604020202020204" pitchFamily="34" charset="0"/>
              <a:buChar char="•"/>
              <a:defRPr/>
            </a:pPr>
            <a:r>
              <a:rPr lang="en-US" sz="2400" b="1" dirty="0"/>
              <a:t>Racism</a:t>
            </a:r>
          </a:p>
          <a:p>
            <a:pPr lvl="1" eaLnBrk="1" hangingPunct="1">
              <a:buFont typeface="Arial" panose="020B0604020202020204" pitchFamily="34" charset="0"/>
              <a:buChar char="•"/>
              <a:defRPr/>
            </a:pPr>
            <a:r>
              <a:rPr lang="en-US" sz="2400" b="1" dirty="0"/>
              <a:t>Ethnic nationalism</a:t>
            </a:r>
          </a:p>
          <a:p>
            <a:pPr lvl="1" eaLnBrk="1" hangingPunct="1">
              <a:buFont typeface="Arial" panose="020B0604020202020204" pitchFamily="34" charset="0"/>
              <a:buChar char="•"/>
              <a:defRPr/>
            </a:pPr>
            <a:r>
              <a:rPr lang="en-US" sz="2400" b="1" dirty="0"/>
              <a:t>Fights on campuses</a:t>
            </a:r>
          </a:p>
          <a:p>
            <a:pPr lvl="1" eaLnBrk="1" hangingPunct="1">
              <a:buFont typeface="Arial" panose="020B0604020202020204" pitchFamily="34" charset="0"/>
              <a:buChar char="•"/>
              <a:defRPr/>
            </a:pPr>
            <a:endParaRPr lang="en-GB" sz="2400" b="1" dirty="0"/>
          </a:p>
          <a:p>
            <a:pPr eaLnBrk="1" hangingPunct="1">
              <a:buFont typeface="Wingdings 2" pitchFamily="18" charset="2"/>
              <a:buNone/>
              <a:defRPr/>
            </a:pPr>
            <a:endParaRPr lang="en-GB" b="1" dirty="0"/>
          </a:p>
        </p:txBody>
      </p:sp>
    </p:spTree>
    <p:extLst>
      <p:ext uri="{BB962C8B-B14F-4D97-AF65-F5344CB8AC3E}">
        <p14:creationId xmlns:p14="http://schemas.microsoft.com/office/powerpoint/2010/main" val="31368419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/>
          </p:cNvSpPr>
          <p:nvPr>
            <p:ph type="title" idx="4294967295"/>
          </p:nvPr>
        </p:nvSpPr>
        <p:spPr>
          <a:xfrm>
            <a:off x="1000125" y="274638"/>
            <a:ext cx="7934325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3200" b="1" dirty="0">
                <a:solidFill>
                  <a:schemeClr val="tx2">
                    <a:satMod val="130000"/>
                  </a:schemeClr>
                </a:solidFill>
              </a:rPr>
              <a:t>Sociological Perspective</a:t>
            </a:r>
            <a:endParaRPr lang="en-GB" sz="3200" b="1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1267" name="Rectangle 3"/>
          <p:cNvSpPr>
            <a:spLocks noGrp="1"/>
          </p:cNvSpPr>
          <p:nvPr>
            <p:ph idx="4294967295"/>
          </p:nvPr>
        </p:nvSpPr>
        <p:spPr>
          <a:xfrm>
            <a:off x="1071563" y="1447800"/>
            <a:ext cx="7572375" cy="5135562"/>
          </a:xfrm>
        </p:spPr>
        <p:txBody>
          <a:bodyPr/>
          <a:lstStyle/>
          <a:p>
            <a:pPr marL="531813" indent="-449263" eaLnBrk="1" hangingPunct="1">
              <a:buClrTx/>
              <a:defRPr/>
            </a:pPr>
            <a:r>
              <a:rPr lang="en-GB" sz="2800" b="1" dirty="0"/>
              <a:t>Social Solidarity (Ibn e </a:t>
            </a:r>
            <a:r>
              <a:rPr lang="en-GB" sz="2800" b="1" dirty="0" err="1"/>
              <a:t>Khuldun</a:t>
            </a:r>
            <a:r>
              <a:rPr lang="en-GB" sz="2800" b="1" dirty="0"/>
              <a:t> and Durkheim)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Integration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Social cohesion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Social bindings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Subjective Wellbeing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Personal wellbeing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Societal wellbeing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Enlightenment 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Socialization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Social Software</a:t>
            </a:r>
          </a:p>
          <a:p>
            <a:pPr marL="531813" indent="-449263" eaLnBrk="1" hangingPunct="1">
              <a:buClrTx/>
              <a:defRPr/>
            </a:pPr>
            <a:endParaRPr lang="en-GB" sz="2800" b="1" dirty="0"/>
          </a:p>
          <a:p>
            <a:pPr eaLnBrk="1" hangingPunct="1">
              <a:buFont typeface="Wingdings 2" pitchFamily="18" charset="2"/>
              <a:buNone/>
              <a:defRPr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218813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/>
          </p:cNvSpPr>
          <p:nvPr>
            <p:ph type="title" idx="4294967295"/>
          </p:nvPr>
        </p:nvSpPr>
        <p:spPr>
          <a:xfrm>
            <a:off x="1000125" y="274638"/>
            <a:ext cx="7934325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3200" b="1" dirty="0">
                <a:solidFill>
                  <a:schemeClr val="tx2">
                    <a:satMod val="130000"/>
                  </a:schemeClr>
                </a:solidFill>
              </a:rPr>
              <a:t>Policy Interventions</a:t>
            </a:r>
            <a:endParaRPr lang="en-GB" sz="3200" b="1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1267" name="Rectangle 3"/>
          <p:cNvSpPr>
            <a:spLocks noGrp="1"/>
          </p:cNvSpPr>
          <p:nvPr>
            <p:ph idx="4294967295"/>
          </p:nvPr>
        </p:nvSpPr>
        <p:spPr>
          <a:xfrm>
            <a:off x="1071563" y="1447800"/>
            <a:ext cx="7572375" cy="5135562"/>
          </a:xfrm>
        </p:spPr>
        <p:txBody>
          <a:bodyPr/>
          <a:lstStyle/>
          <a:p>
            <a:pPr marL="531813" indent="-449263" eaLnBrk="1" hangingPunct="1">
              <a:buClrTx/>
              <a:defRPr/>
            </a:pPr>
            <a:r>
              <a:rPr lang="en-GB" sz="2800" b="1" dirty="0"/>
              <a:t>Change in the aim of education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Self awareness 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Self management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Life skills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Capacity Building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Learning by doing</a:t>
            </a:r>
          </a:p>
          <a:p>
            <a:pPr marL="806451" lvl="1" indent="-449263" eaLnBrk="1" hangingPunct="1">
              <a:buClrTx/>
              <a:defRPr/>
            </a:pPr>
            <a:r>
              <a:rPr lang="en-GB" sz="2400" b="1" dirty="0"/>
              <a:t>Technical skills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Tolerance</a:t>
            </a:r>
          </a:p>
          <a:p>
            <a:pPr marL="531813" indent="-449263" eaLnBrk="1" hangingPunct="1">
              <a:buClrTx/>
              <a:defRPr/>
            </a:pPr>
            <a:r>
              <a:rPr lang="en-GB" sz="2800" b="1" dirty="0"/>
              <a:t> Sense of ownership</a:t>
            </a:r>
          </a:p>
          <a:p>
            <a:pPr marL="531813" indent="-449263" eaLnBrk="1" hangingPunct="1">
              <a:buClrTx/>
              <a:defRPr/>
            </a:pPr>
            <a:endParaRPr lang="en-GB" sz="2800" b="1" dirty="0"/>
          </a:p>
          <a:p>
            <a:pPr eaLnBrk="1" hangingPunct="1">
              <a:buFont typeface="Wingdings 2" pitchFamily="18" charset="2"/>
              <a:buNone/>
              <a:defRPr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8300776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spect="1"/>
          </p:cNvSpPr>
          <p:nvPr/>
        </p:nvSpPr>
        <p:spPr>
          <a:xfrm>
            <a:off x="1128657" y="2786058"/>
            <a:ext cx="8015343" cy="76944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4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Garamond" pitchFamily="18" charset="0"/>
              </a:rPr>
              <a:t>Thanks for Your Attention</a:t>
            </a:r>
            <a:endParaRPr lang="en-US" sz="44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592" y="309711"/>
            <a:ext cx="7929562" cy="6143625"/>
          </a:xfrm>
        </p:spPr>
        <p:txBody>
          <a:bodyPr rtlCol="0">
            <a:noAutofit/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en-GB" sz="40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Education and Emerging Needs of Society</a:t>
            </a:r>
            <a:br>
              <a:rPr lang="en-GB" b="1" dirty="0">
                <a:solidFill>
                  <a:schemeClr val="tx2">
                    <a:satMod val="130000"/>
                  </a:schemeClr>
                </a:solidFill>
              </a:rPr>
            </a:br>
            <a:br>
              <a:rPr lang="en-GB" b="1" dirty="0">
                <a:solidFill>
                  <a:schemeClr val="tx2">
                    <a:satMod val="130000"/>
                  </a:schemeClr>
                </a:solidFill>
              </a:rPr>
            </a:b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Muhammad Zaman </a:t>
            </a:r>
            <a:b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</a:b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School of Sociology</a:t>
            </a:r>
            <a:b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</a:b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Quaid-i-Azam University Islamabad	</a:t>
            </a:r>
            <a:b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</a:b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 </a:t>
            </a: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  <a:hlinkClick r:id="rId3"/>
              </a:rPr>
              <a:t>zaman@qau.edu.pk</a:t>
            </a:r>
            <a: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  <a:t> </a:t>
            </a:r>
            <a:br>
              <a:rPr lang="en-GB" sz="2800" b="1" dirty="0">
                <a:solidFill>
                  <a:schemeClr val="tx2">
                    <a:satMod val="130000"/>
                  </a:schemeClr>
                </a:solidFill>
                <a:latin typeface="Garamond" pitchFamily="18" charset="0"/>
              </a:rPr>
            </a:br>
            <a:endParaRPr lang="en-GB" sz="2800" dirty="0">
              <a:solidFill>
                <a:schemeClr val="tx2">
                  <a:satMod val="130000"/>
                </a:schemeClr>
              </a:solidFill>
              <a:latin typeface="Garamond" pitchFamily="18" charset="0"/>
            </a:endParaRPr>
          </a:p>
        </p:txBody>
      </p:sp>
      <p:pic>
        <p:nvPicPr>
          <p:cNvPr id="1030" name="Picture 6" descr="Quaid-i-Azam University - Wikipedia">
            <a:extLst>
              <a:ext uri="{FF2B5EF4-FFF2-40B4-BE49-F238E27FC236}">
                <a16:creationId xmlns:a16="http://schemas.microsoft.com/office/drawing/2014/main" id="{D95724B4-5E2D-42CE-A17B-84F53D34ABF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58034" y="4715555"/>
            <a:ext cx="1640582" cy="202762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00800624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1841</TotalTime>
  <Words>200</Words>
  <Application>Microsoft Macintosh PowerPoint</Application>
  <PresentationFormat>On-screen Show (4:3)</PresentationFormat>
  <Paragraphs>54</Paragraphs>
  <Slides>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5" baseType="lpstr">
      <vt:lpstr>Arial</vt:lpstr>
      <vt:lpstr>Calibri</vt:lpstr>
      <vt:lpstr>Garamond</vt:lpstr>
      <vt:lpstr>Gill Sans MT</vt:lpstr>
      <vt:lpstr>Verdana</vt:lpstr>
      <vt:lpstr>Wingdings 2</vt:lpstr>
      <vt:lpstr>Solstice</vt:lpstr>
      <vt:lpstr>Education and Emerging Needs of Society: A Sociological Perspective  Muhammad Zaman  School of Sociology Quaid-i-Azam University Islamabad   zaman@qau.edu.pk  </vt:lpstr>
      <vt:lpstr>Structure of this Presentation</vt:lpstr>
      <vt:lpstr>Purpose of education </vt:lpstr>
      <vt:lpstr>Societal Challenges</vt:lpstr>
      <vt:lpstr>Sociological Perspective</vt:lpstr>
      <vt:lpstr>Policy Interventions</vt:lpstr>
      <vt:lpstr>PowerPoint Presentation</vt:lpstr>
      <vt:lpstr>Education and Emerging Needs of Society  Muhammad Zaman  School of Sociology Quaid-i-Azam University Islamabad   zaman@qau.edu.pk  </vt:lpstr>
    </vt:vector>
  </TitlesOfParts>
  <Company>Hewlett-Packard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Zaman</dc:creator>
  <cp:lastModifiedBy>Muhammad Zaman</cp:lastModifiedBy>
  <cp:revision>771</cp:revision>
  <dcterms:created xsi:type="dcterms:W3CDTF">2009-10-13T16:00:04Z</dcterms:created>
  <dcterms:modified xsi:type="dcterms:W3CDTF">2022-10-17T09:16:36Z</dcterms:modified>
</cp:coreProperties>
</file>