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79" r:id="rId3"/>
    <p:sldId id="258" r:id="rId4"/>
    <p:sldId id="267" r:id="rId5"/>
    <p:sldId id="257" r:id="rId6"/>
    <p:sldId id="263" r:id="rId7"/>
    <p:sldId id="256" r:id="rId8"/>
    <p:sldId id="264" r:id="rId9"/>
    <p:sldId id="262" r:id="rId10"/>
    <p:sldId id="265" r:id="rId11"/>
    <p:sldId id="261" r:id="rId12"/>
    <p:sldId id="266" r:id="rId13"/>
    <p:sldId id="270" r:id="rId14"/>
    <p:sldId id="271" r:id="rId15"/>
    <p:sldId id="272" r:id="rId16"/>
    <p:sldId id="273" r:id="rId17"/>
    <p:sldId id="275" r:id="rId18"/>
    <p:sldId id="276" r:id="rId19"/>
    <p:sldId id="27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8002D-B200-4753-B8BA-D30AD941D3FC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3B633-84F2-4D17-BE4D-CCAE84B69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748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6633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0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75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1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42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689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68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99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253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6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23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2FB2E-CADA-486A-9116-0EAA6324DE8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6611D-F80F-4820-9047-DCDD1573FB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94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165" y="696819"/>
            <a:ext cx="10515600" cy="13255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6000" b="1" baseline="-25000" dirty="0">
                <a:solidFill>
                  <a:srgbClr val="002060"/>
                </a:solidFill>
                <a:latin typeface="Calibri" panose="020F0502020204030204" pitchFamily="34" charset="0"/>
              </a:rPr>
              <a:t>Challenges of Higher Education in Pakistan </a:t>
            </a:r>
            <a:r>
              <a:rPr lang="en-GB" sz="6000" b="1" baseline="-25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- Personal </a:t>
            </a:r>
            <a:r>
              <a:rPr lang="en-GB" sz="6000" b="1" baseline="-25000" dirty="0">
                <a:solidFill>
                  <a:srgbClr val="002060"/>
                </a:solidFill>
                <a:latin typeface="Calibri" panose="020F0502020204030204" pitchFamily="34" charset="0"/>
              </a:rPr>
              <a:t>Experiences and </a:t>
            </a:r>
            <a:r>
              <a:rPr lang="en-GB" sz="6000" b="1" baseline="-25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Viewpoint</a:t>
            </a:r>
            <a:r>
              <a:rPr lang="en-GB" dirty="0">
                <a:solidFill>
                  <a:srgbClr val="002060"/>
                </a:solidFill>
              </a:rPr>
              <a:t/>
            </a:r>
            <a:br>
              <a:rPr lang="en-GB" dirty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730" y="2901390"/>
            <a:ext cx="10515600" cy="31587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 smtClean="0">
                <a:solidFill>
                  <a:srgbClr val="00B050"/>
                </a:solidFill>
              </a:rPr>
              <a:t>By</a:t>
            </a:r>
          </a:p>
          <a:p>
            <a:pPr marL="0" indent="0" algn="ctr">
              <a:buNone/>
            </a:pPr>
            <a:endParaRPr lang="en-GB" sz="4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GB" sz="4000" dirty="0" smtClean="0">
                <a:solidFill>
                  <a:srgbClr val="00B050"/>
                </a:solidFill>
              </a:rPr>
              <a:t>Prof Dr Riaz H Tariq</a:t>
            </a:r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GB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73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Solution/Way </a:t>
            </a:r>
            <a:r>
              <a:rPr lang="en-GB" dirty="0" smtClean="0">
                <a:solidFill>
                  <a:schemeClr val="accent1"/>
                </a:solidFill>
              </a:rPr>
              <a:t>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B050"/>
                </a:solidFill>
              </a:rPr>
              <a:t>Fund education </a:t>
            </a:r>
            <a:r>
              <a:rPr lang="en-GB" sz="4000" dirty="0">
                <a:solidFill>
                  <a:srgbClr val="00B050"/>
                </a:solidFill>
              </a:rPr>
              <a:t>a</a:t>
            </a:r>
            <a:r>
              <a:rPr lang="en-GB" sz="4000" dirty="0" smtClean="0">
                <a:solidFill>
                  <a:srgbClr val="00B050"/>
                </a:solidFill>
              </a:rPr>
              <a:t>ppropriately and craft </a:t>
            </a:r>
            <a:r>
              <a:rPr lang="en-GB" sz="4000" dirty="0">
                <a:solidFill>
                  <a:srgbClr val="00B050"/>
                </a:solidFill>
              </a:rPr>
              <a:t>a</a:t>
            </a:r>
            <a:r>
              <a:rPr lang="en-GB" sz="4000" dirty="0" smtClean="0">
                <a:solidFill>
                  <a:srgbClr val="00B050"/>
                </a:solidFill>
              </a:rPr>
              <a:t>ppropriate Policies</a:t>
            </a:r>
          </a:p>
          <a:p>
            <a:r>
              <a:rPr lang="en-GB" sz="4000" dirty="0" smtClean="0">
                <a:solidFill>
                  <a:srgbClr val="00B050"/>
                </a:solidFill>
              </a:rPr>
              <a:t>Implement merit &amp; accountability</a:t>
            </a:r>
          </a:p>
          <a:p>
            <a:r>
              <a:rPr lang="en-GB" sz="4000" dirty="0" smtClean="0">
                <a:solidFill>
                  <a:srgbClr val="00B050"/>
                </a:solidFill>
              </a:rPr>
              <a:t>Institutions will start </a:t>
            </a:r>
            <a:r>
              <a:rPr lang="en-GB" sz="4000" dirty="0">
                <a:solidFill>
                  <a:srgbClr val="00B050"/>
                </a:solidFill>
              </a:rPr>
              <a:t>d</a:t>
            </a:r>
            <a:r>
              <a:rPr lang="en-GB" sz="4000" dirty="0" smtClean="0">
                <a:solidFill>
                  <a:srgbClr val="00B050"/>
                </a:solidFill>
              </a:rPr>
              <a:t>elivering</a:t>
            </a:r>
          </a:p>
          <a:p>
            <a:pPr marL="0" indent="0">
              <a:buNone/>
            </a:pPr>
            <a:r>
              <a:rPr lang="en-GB" sz="4000" dirty="0" smtClean="0">
                <a:solidFill>
                  <a:srgbClr val="00B050"/>
                </a:solidFill>
              </a:rPr>
              <a:t>			      </a:t>
            </a:r>
            <a:r>
              <a:rPr lang="en-GB" sz="4000" dirty="0" smtClean="0">
                <a:solidFill>
                  <a:srgbClr val="CC00FF"/>
                </a:solidFill>
              </a:rPr>
              <a:t>OR</a:t>
            </a:r>
          </a:p>
          <a:p>
            <a:pPr marL="0" indent="0">
              <a:buNone/>
            </a:pPr>
            <a:r>
              <a:rPr lang="en-GB" sz="4000" dirty="0" smtClean="0">
                <a:solidFill>
                  <a:srgbClr val="FF0000"/>
                </a:solidFill>
              </a:rPr>
              <a:t>		Face Economic Collapse</a:t>
            </a:r>
            <a:endParaRPr lang="en-GB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4800" dirty="0"/>
          </a:p>
          <a:p>
            <a:pPr marL="0" indent="0">
              <a:buNone/>
            </a:pPr>
            <a:endParaRPr lang="en-GB" sz="5400" dirty="0" smtClean="0"/>
          </a:p>
        </p:txBody>
      </p:sp>
    </p:spTree>
    <p:extLst>
      <p:ext uri="{BB962C8B-B14F-4D97-AF65-F5344CB8AC3E}">
        <p14:creationId xmlns:p14="http://schemas.microsoft.com/office/powerpoint/2010/main" val="3334186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706" y="2770094"/>
            <a:ext cx="10515600" cy="13088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9600" dirty="0">
                <a:solidFill>
                  <a:srgbClr val="0070C0"/>
                </a:solidFill>
              </a:rPr>
              <a:t>Thanks For your Patience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0" dirty="0" smtClean="0"/>
          </a:p>
        </p:txBody>
      </p:sp>
    </p:spTree>
    <p:extLst>
      <p:ext uri="{BB962C8B-B14F-4D97-AF65-F5344CB8AC3E}">
        <p14:creationId xmlns:p14="http://schemas.microsoft.com/office/powerpoint/2010/main" val="696600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859" y="625102"/>
            <a:ext cx="10515600" cy="6568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</a:t>
            </a:r>
            <a:r>
              <a:rPr lang="en-US" b="1" dirty="0" smtClean="0"/>
              <a:t>Nature of Pakistan Economy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4353" y="1752607"/>
            <a:ext cx="9005047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>
                <a:solidFill>
                  <a:srgbClr val="C00000"/>
                </a:solidFill>
              </a:rPr>
              <a:t>Predominantly it is a single crop economy where </a:t>
            </a:r>
            <a:r>
              <a:rPr lang="en-US" sz="3400" dirty="0" smtClean="0">
                <a:solidFill>
                  <a:srgbClr val="C00000"/>
                </a:solidFill>
              </a:rPr>
              <a:t>majority of </a:t>
            </a:r>
            <a:r>
              <a:rPr lang="en-US" sz="3400" dirty="0">
                <a:solidFill>
                  <a:srgbClr val="C00000"/>
                </a:solidFill>
              </a:rPr>
              <a:t>export earnings are based on Cotton.</a:t>
            </a:r>
          </a:p>
          <a:p>
            <a:r>
              <a:rPr lang="en-US" sz="3400" dirty="0">
                <a:solidFill>
                  <a:schemeClr val="accent6"/>
                </a:solidFill>
              </a:rPr>
              <a:t>Value addition is there but there is still great space available.</a:t>
            </a:r>
          </a:p>
          <a:p>
            <a:r>
              <a:rPr lang="en-US" sz="3400" dirty="0" smtClean="0"/>
              <a:t>Industrial Technology development </a:t>
            </a:r>
            <a:r>
              <a:rPr lang="en-US" sz="3400" dirty="0"/>
              <a:t>is at its minimal!</a:t>
            </a:r>
          </a:p>
          <a:p>
            <a:r>
              <a:rPr lang="en-US" sz="3400" dirty="0">
                <a:solidFill>
                  <a:srgbClr val="FF0000"/>
                </a:solidFill>
              </a:rPr>
              <a:t>Most of the other industry is confined to </a:t>
            </a:r>
            <a:r>
              <a:rPr lang="en-US" sz="3400" dirty="0" smtClean="0">
                <a:solidFill>
                  <a:srgbClr val="FF0000"/>
                </a:solidFill>
              </a:rPr>
              <a:t>refining </a:t>
            </a:r>
            <a:r>
              <a:rPr lang="en-US" sz="3400" dirty="0">
                <a:solidFill>
                  <a:srgbClr val="FF0000"/>
                </a:solidFill>
              </a:rPr>
              <a:t>or repackaging (Sugar, Steel, Pharmaceuticals, etc).</a:t>
            </a:r>
          </a:p>
          <a:p>
            <a:r>
              <a:rPr lang="en-US" sz="3400" dirty="0">
                <a:solidFill>
                  <a:srgbClr val="7030A0"/>
                </a:solidFill>
              </a:rPr>
              <a:t>Our major foreign exchange earning  is from expat workers.</a:t>
            </a:r>
          </a:p>
          <a:p>
            <a:r>
              <a:rPr lang="en-US" sz="3400" dirty="0"/>
              <a:t> </a:t>
            </a:r>
            <a:r>
              <a:rPr lang="en-US" sz="3400" dirty="0">
                <a:solidFill>
                  <a:srgbClr val="C00000"/>
                </a:solidFill>
              </a:rPr>
              <a:t>Payment of loans eats major share of our budget. </a:t>
            </a:r>
          </a:p>
          <a:p>
            <a:r>
              <a:rPr lang="en-US" sz="3400" dirty="0">
                <a:solidFill>
                  <a:srgbClr val="00B050"/>
                </a:solidFill>
              </a:rPr>
              <a:t>IT industry is infancy as compared to other countries. </a:t>
            </a:r>
          </a:p>
          <a:p>
            <a:r>
              <a:rPr lang="en-US" sz="3400" dirty="0">
                <a:solidFill>
                  <a:srgbClr val="0070C0"/>
                </a:solidFill>
              </a:rPr>
              <a:t>Transition to knowledge economy is the only other possible area but that is also not possible because of lack of qualified knowledge workers.</a:t>
            </a:r>
          </a:p>
          <a:p>
            <a:pPr>
              <a:buNone/>
            </a:pPr>
            <a:r>
              <a:rPr lang="en-US" sz="34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5596A51-6D2E-490E-ACE1-60F899B83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149" y="607865"/>
            <a:ext cx="9934833" cy="557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74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5D6A797-22C1-4F7A-922E-466FB0DCF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08" y="178025"/>
            <a:ext cx="10786682" cy="654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53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F7F8B5-C7E7-4AD7-9274-2E6AD4AD2BB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600" b="0" i="0" dirty="0">
                <a:solidFill>
                  <a:srgbClr val="231F20"/>
                </a:solidFill>
                <a:effectLst/>
                <a:latin typeface="RadikalW03-Regular-Identity-H"/>
              </a:rPr>
              <a:t>Number of Patents </a:t>
            </a:r>
            <a:r>
              <a:rPr lang="en-GB" sz="3600" dirty="0">
                <a:solidFill>
                  <a:srgbClr val="231F20"/>
                </a:solidFill>
                <a:latin typeface="RadikalW03-Regular-Identity-H"/>
              </a:rPr>
              <a:t>from</a:t>
            </a:r>
            <a:br>
              <a:rPr lang="en-GB" sz="3600" dirty="0">
                <a:solidFill>
                  <a:srgbClr val="231F20"/>
                </a:solidFill>
                <a:latin typeface="RadikalW03-Regular-Identity-H"/>
              </a:rPr>
            </a:br>
            <a:r>
              <a:rPr lang="en-GB" sz="3600" b="0" i="0" dirty="0">
                <a:solidFill>
                  <a:srgbClr val="231F20"/>
                </a:solidFill>
                <a:effectLst/>
                <a:latin typeface="RadikalW03-Regular-Identity-H"/>
              </a:rPr>
              <a:t>Technological Development Fund</a:t>
            </a:r>
            <a:endParaRPr lang="x-none" sz="72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7EE5787C-A5FF-4E75-8587-016BB6FE83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8676" y="1933996"/>
            <a:ext cx="10415124" cy="424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93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5500CAD-DF58-44A4-A502-24E8F3BA1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35" y="930584"/>
            <a:ext cx="10816353" cy="491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606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912" y="1162050"/>
            <a:ext cx="7496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516" y="1866660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338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800" dirty="0"/>
              <a:t>Access Issue, most serious in nature, because of</a:t>
            </a:r>
            <a:r>
              <a:rPr lang="en-US" sz="3800" b="1" dirty="0"/>
              <a:t>  </a:t>
            </a:r>
            <a:r>
              <a:rPr lang="en-US" sz="3800" dirty="0"/>
              <a:t>increasing young population &amp; transition to knowledge economy. WB estimated that demand for HE will increase 25% in next 10-11 years.</a:t>
            </a:r>
          </a:p>
          <a:p>
            <a:r>
              <a:rPr lang="en-US" sz="3800" dirty="0"/>
              <a:t>Outdated model of HE</a:t>
            </a:r>
          </a:p>
          <a:p>
            <a:r>
              <a:rPr lang="en-US" sz="3800" dirty="0"/>
              <a:t>Poor quality of HE / unsuited to the market needs &amp; unresponsive to national and global requirements </a:t>
            </a:r>
          </a:p>
          <a:p>
            <a:r>
              <a:rPr lang="en-US" sz="3800" dirty="0"/>
              <a:t>Low digital fluency of faculty </a:t>
            </a:r>
          </a:p>
          <a:p>
            <a:r>
              <a:rPr lang="en-US" sz="3800" dirty="0"/>
              <a:t> keeping education relevant</a:t>
            </a:r>
          </a:p>
          <a:p>
            <a:r>
              <a:rPr lang="en-US" sz="3800" dirty="0"/>
              <a:t>Resource constraint</a:t>
            </a:r>
          </a:p>
          <a:p>
            <a:r>
              <a:rPr lang="en-US" sz="3800" dirty="0"/>
              <a:t>Lack of innovations in the HE/ making the transition to knowledge economy difficult</a:t>
            </a:r>
          </a:p>
          <a:p>
            <a:r>
              <a:rPr lang="en-US" sz="3800" dirty="0"/>
              <a:t>Governance issue of Public sector Universities</a:t>
            </a:r>
          </a:p>
          <a:p>
            <a:pPr>
              <a:buNone/>
            </a:pPr>
            <a:r>
              <a:rPr lang="en-US" sz="3800" dirty="0"/>
              <a:t>	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 All these issues has been rightly identified by HED as well in their Reform agenda)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667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39268" y="1010194"/>
            <a:ext cx="9845858" cy="4922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179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The World We live in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3328" y="1879413"/>
            <a:ext cx="9565343" cy="4360021"/>
          </a:xfrm>
        </p:spPr>
        <p:txBody>
          <a:bodyPr>
            <a:normAutofit fontScale="92500" lnSpcReduction="10000"/>
          </a:bodyPr>
          <a:lstStyle/>
          <a:p>
            <a:r>
              <a:rPr lang="en-GB" b="1" i="1" dirty="0" smtClean="0">
                <a:solidFill>
                  <a:srgbClr val="7030A0"/>
                </a:solidFill>
              </a:rPr>
              <a:t>Post Truth</a:t>
            </a:r>
            <a:r>
              <a:rPr lang="en-GB" b="1" i="1" dirty="0" smtClean="0"/>
              <a:t>…. </a:t>
            </a:r>
            <a:r>
              <a:rPr lang="en-GB" b="1" dirty="0"/>
              <a:t>denoting </a:t>
            </a:r>
            <a:r>
              <a:rPr lang="en-GB" b="1" dirty="0" smtClean="0"/>
              <a:t>circumstances in </a:t>
            </a:r>
            <a:r>
              <a:rPr lang="en-GB" b="1" dirty="0"/>
              <a:t>which objective facts are less influential in shaping public opinion than appeals to </a:t>
            </a:r>
            <a:r>
              <a:rPr lang="en-GB" b="1" dirty="0" smtClean="0"/>
              <a:t>emotion and </a:t>
            </a:r>
            <a:r>
              <a:rPr lang="en-GB" b="1" dirty="0"/>
              <a:t>personal belief</a:t>
            </a:r>
            <a:r>
              <a:rPr lang="en-GB" b="1" dirty="0" smtClean="0"/>
              <a:t>.</a:t>
            </a:r>
          </a:p>
          <a:p>
            <a:r>
              <a:rPr lang="en-GB" b="1" i="1" dirty="0" smtClean="0">
                <a:solidFill>
                  <a:srgbClr val="7030A0"/>
                </a:solidFill>
              </a:rPr>
              <a:t>Fourth Industrial Revolution</a:t>
            </a:r>
            <a:r>
              <a:rPr lang="en-GB" b="1" i="1" dirty="0" smtClean="0"/>
              <a:t>… </a:t>
            </a:r>
            <a:r>
              <a:rPr lang="en-GB" b="1" dirty="0" smtClean="0"/>
              <a:t>Integration of AI with technology</a:t>
            </a:r>
          </a:p>
          <a:p>
            <a:r>
              <a:rPr lang="en-GB" b="1" i="1" dirty="0" smtClean="0">
                <a:solidFill>
                  <a:srgbClr val="FF0000"/>
                </a:solidFill>
              </a:rPr>
              <a:t>Technological unemployment</a:t>
            </a:r>
            <a:r>
              <a:rPr lang="en-GB" b="1" dirty="0" smtClean="0"/>
              <a:t>….New technologies are replacing humans</a:t>
            </a:r>
          </a:p>
          <a:p>
            <a:r>
              <a:rPr lang="en-GB" b="1" i="1" dirty="0" smtClean="0">
                <a:solidFill>
                  <a:srgbClr val="CC00FF"/>
                </a:solidFill>
              </a:rPr>
              <a:t>Funding Scarcity</a:t>
            </a:r>
          </a:p>
          <a:p>
            <a:r>
              <a:rPr lang="en-GB" b="1" i="1" dirty="0" smtClean="0"/>
              <a:t>Globalization &amp; knowledge Economy</a:t>
            </a:r>
            <a:r>
              <a:rPr lang="en-GB" b="1" dirty="0" smtClean="0"/>
              <a:t>…….</a:t>
            </a:r>
            <a:r>
              <a:rPr lang="en-GB" b="1" dirty="0" smtClean="0">
                <a:solidFill>
                  <a:srgbClr val="C00000"/>
                </a:solidFill>
              </a:rPr>
              <a:t>Knowledge as new capital</a:t>
            </a:r>
          </a:p>
          <a:p>
            <a:r>
              <a:rPr lang="en-US" b="1" i="1" dirty="0" smtClean="0">
                <a:solidFill>
                  <a:srgbClr val="00B0F0"/>
                </a:solidFill>
              </a:rPr>
              <a:t>Futurists </a:t>
            </a:r>
            <a:r>
              <a:rPr lang="en-US" b="1" i="1" dirty="0">
                <a:solidFill>
                  <a:srgbClr val="00B0F0"/>
                </a:solidFill>
              </a:rPr>
              <a:t>predict </a:t>
            </a:r>
            <a:r>
              <a:rPr lang="en-US" b="1" dirty="0"/>
              <a:t>that a few decades onward, the work nature will change. It is expected that about 2% people will work on land, 10% in industry and the rest will be knowledge workers.  </a:t>
            </a:r>
          </a:p>
          <a:p>
            <a:endParaRPr lang="en-GB" dirty="0" smtClean="0">
              <a:solidFill>
                <a:srgbClr val="00B0F0"/>
              </a:solidFill>
            </a:endParaRPr>
          </a:p>
          <a:p>
            <a:endParaRPr lang="en-GB" dirty="0" smtClean="0">
              <a:solidFill>
                <a:srgbClr val="C0000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14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8216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Five Important questions about future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3342"/>
            <a:ext cx="10515600" cy="4993621"/>
          </a:xfrm>
        </p:spPr>
        <p:txBody>
          <a:bodyPr/>
          <a:lstStyle/>
          <a:p>
            <a:pPr lvl="0"/>
            <a:r>
              <a:rPr lang="en-GB" dirty="0">
                <a:solidFill>
                  <a:srgbClr val="0070C0"/>
                </a:solidFill>
              </a:rPr>
              <a:t>How </a:t>
            </a:r>
            <a:r>
              <a:rPr lang="en-GB" b="1" i="1" dirty="0" smtClean="0">
                <a:solidFill>
                  <a:srgbClr val="FF0000"/>
                </a:solidFill>
              </a:rPr>
              <a:t>far and how deep the new </a:t>
            </a:r>
            <a:r>
              <a:rPr lang="en-GB" b="1" i="1" dirty="0">
                <a:solidFill>
                  <a:srgbClr val="FF0000"/>
                </a:solidFill>
              </a:rPr>
              <a:t>technologies will actually penetrate</a:t>
            </a:r>
            <a:r>
              <a:rPr lang="en-GB" b="1" i="1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over the next five to 20 </a:t>
            </a:r>
            <a:r>
              <a:rPr lang="en-GB" dirty="0" smtClean="0">
                <a:solidFill>
                  <a:srgbClr val="0070C0"/>
                </a:solidFill>
              </a:rPr>
              <a:t>years?</a:t>
            </a:r>
            <a:r>
              <a:rPr lang="en-GB" dirty="0">
                <a:solidFill>
                  <a:srgbClr val="0070C0"/>
                </a:solidFill>
              </a:rPr>
              <a:t> </a:t>
            </a:r>
          </a:p>
          <a:p>
            <a:pPr lvl="0"/>
            <a:r>
              <a:rPr lang="en-GB" dirty="0">
                <a:solidFill>
                  <a:srgbClr val="7030A0"/>
                </a:solidFill>
              </a:rPr>
              <a:t>The </a:t>
            </a:r>
            <a:r>
              <a:rPr lang="en-GB" b="1" i="1" dirty="0">
                <a:solidFill>
                  <a:srgbClr val="7030A0"/>
                </a:solidFill>
              </a:rPr>
              <a:t>scale of opportunities that will be generated </a:t>
            </a:r>
            <a:r>
              <a:rPr lang="en-GB" dirty="0">
                <a:solidFill>
                  <a:srgbClr val="7030A0"/>
                </a:solidFill>
              </a:rPr>
              <a:t>in the new sectors and businesses that might </a:t>
            </a:r>
            <a:r>
              <a:rPr lang="en-GB" dirty="0" smtClean="0">
                <a:solidFill>
                  <a:srgbClr val="7030A0"/>
                </a:solidFill>
              </a:rPr>
              <a:t>emerge.</a:t>
            </a:r>
            <a:r>
              <a:rPr lang="en-GB" dirty="0"/>
              <a:t> </a:t>
            </a:r>
          </a:p>
          <a:p>
            <a:pPr lvl="0"/>
            <a:r>
              <a:rPr lang="en-GB" dirty="0">
                <a:solidFill>
                  <a:srgbClr val="FF0000"/>
                </a:solidFill>
              </a:rPr>
              <a:t>How the </a:t>
            </a:r>
            <a:r>
              <a:rPr lang="en-GB" b="1" i="1" dirty="0">
                <a:solidFill>
                  <a:srgbClr val="FF0000"/>
                </a:solidFill>
              </a:rPr>
              <a:t>nature of work, roles, jobs and workplaces might evolve </a:t>
            </a:r>
            <a:r>
              <a:rPr lang="en-GB" dirty="0">
                <a:solidFill>
                  <a:srgbClr val="FF0000"/>
                </a:solidFill>
              </a:rPr>
              <a:t>over </a:t>
            </a:r>
            <a:r>
              <a:rPr lang="en-GB" dirty="0" smtClean="0">
                <a:solidFill>
                  <a:srgbClr val="FF0000"/>
                </a:solidFill>
              </a:rPr>
              <a:t>time</a:t>
            </a:r>
            <a:r>
              <a:rPr lang="en-GB" dirty="0">
                <a:solidFill>
                  <a:srgbClr val="FF0000"/>
                </a:solidFill>
              </a:rPr>
              <a:t>?</a:t>
            </a:r>
          </a:p>
          <a:p>
            <a:pPr lvl="0"/>
            <a:r>
              <a:rPr lang="en-GB" dirty="0" smtClean="0">
                <a:solidFill>
                  <a:srgbClr val="00B050"/>
                </a:solidFill>
              </a:rPr>
              <a:t>How </a:t>
            </a:r>
            <a:r>
              <a:rPr lang="en-GB" b="1" i="1" dirty="0" smtClean="0">
                <a:solidFill>
                  <a:srgbClr val="00B050"/>
                </a:solidFill>
              </a:rPr>
              <a:t>governments, businesses and individuals might </a:t>
            </a:r>
            <a:r>
              <a:rPr lang="en-GB" b="1" i="1" dirty="0">
                <a:solidFill>
                  <a:srgbClr val="00B050"/>
                </a:solidFill>
              </a:rPr>
              <a:t>respond </a:t>
            </a:r>
            <a:r>
              <a:rPr lang="en-GB" dirty="0">
                <a:solidFill>
                  <a:srgbClr val="00B050"/>
                </a:solidFill>
              </a:rPr>
              <a:t>and the potential for innovative solutions to </a:t>
            </a:r>
            <a:r>
              <a:rPr lang="en-GB" dirty="0" smtClean="0">
                <a:solidFill>
                  <a:srgbClr val="00B050"/>
                </a:solidFill>
              </a:rPr>
              <a:t>emerge?</a:t>
            </a:r>
            <a:r>
              <a:rPr lang="en-GB" dirty="0">
                <a:solidFill>
                  <a:srgbClr val="00B050"/>
                </a:solidFill>
              </a:rPr>
              <a:t> </a:t>
            </a:r>
          </a:p>
          <a:p>
            <a:pPr lvl="0"/>
            <a:r>
              <a:rPr lang="en-GB" dirty="0">
                <a:solidFill>
                  <a:srgbClr val="CC00FF"/>
                </a:solidFill>
              </a:rPr>
              <a:t>What </a:t>
            </a:r>
            <a:r>
              <a:rPr lang="en-GB" dirty="0" smtClean="0">
                <a:solidFill>
                  <a:srgbClr val="CC00FF"/>
                </a:solidFill>
              </a:rPr>
              <a:t>will  </a:t>
            </a:r>
            <a:r>
              <a:rPr lang="en-GB" dirty="0">
                <a:solidFill>
                  <a:srgbClr val="CC00FF"/>
                </a:solidFill>
              </a:rPr>
              <a:t>net </a:t>
            </a:r>
            <a:r>
              <a:rPr lang="en-GB" b="1" i="1" dirty="0">
                <a:solidFill>
                  <a:srgbClr val="CC00FF"/>
                </a:solidFill>
              </a:rPr>
              <a:t>impact might </a:t>
            </a:r>
            <a:r>
              <a:rPr lang="en-GB" b="1" i="1" dirty="0" smtClean="0">
                <a:solidFill>
                  <a:srgbClr val="CC00FF"/>
                </a:solidFill>
              </a:rPr>
              <a:t>be </a:t>
            </a:r>
            <a:r>
              <a:rPr lang="en-GB" b="1" i="1" dirty="0">
                <a:solidFill>
                  <a:srgbClr val="CC00FF"/>
                </a:solidFill>
              </a:rPr>
              <a:t>on employment and economic prospects </a:t>
            </a:r>
            <a:r>
              <a:rPr lang="en-GB" dirty="0">
                <a:solidFill>
                  <a:srgbClr val="CC00FF"/>
                </a:solidFill>
              </a:rPr>
              <a:t>for the </a:t>
            </a:r>
            <a:r>
              <a:rPr lang="en-GB" dirty="0" smtClean="0">
                <a:solidFill>
                  <a:srgbClr val="CC00FF"/>
                </a:solidFill>
              </a:rPr>
              <a:t>individual?</a:t>
            </a:r>
            <a:endParaRPr lang="en-GB" dirty="0">
              <a:solidFill>
                <a:srgbClr val="CC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89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720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HE To serve equality and sustainability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741" y="1389529"/>
            <a:ext cx="10515600" cy="4840942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UNESCO </a:t>
            </a:r>
            <a:r>
              <a:rPr lang="en-GB" sz="2400" dirty="0"/>
              <a:t>is reminding universities that the planet is becoming </a:t>
            </a:r>
            <a:r>
              <a:rPr lang="en-GB" sz="2400" dirty="0">
                <a:solidFill>
                  <a:srgbClr val="FF0000"/>
                </a:solidFill>
              </a:rPr>
              <a:t>more fragile as persistent inequalities, social fragmentation, political extremism and unsustainable exploitation </a:t>
            </a:r>
            <a:r>
              <a:rPr lang="en-GB" sz="2400" dirty="0"/>
              <a:t>of natural resources have driven many societies to the brink of crisis</a:t>
            </a:r>
            <a:r>
              <a:rPr lang="en-GB" sz="2400" dirty="0" smtClean="0"/>
              <a:t>.</a:t>
            </a:r>
          </a:p>
          <a:p>
            <a:r>
              <a:rPr lang="en-GB" sz="2000" dirty="0" smtClean="0"/>
              <a:t> </a:t>
            </a:r>
            <a:r>
              <a:rPr lang="en-GB" sz="2400" dirty="0" smtClean="0"/>
              <a:t>What </a:t>
            </a:r>
            <a:r>
              <a:rPr lang="en-GB" sz="2400" dirty="0"/>
              <a:t>is </a:t>
            </a:r>
            <a:r>
              <a:rPr lang="en-GB" sz="2400" dirty="0">
                <a:solidFill>
                  <a:srgbClr val="C00000"/>
                </a:solidFill>
              </a:rPr>
              <a:t>unclear is whether universities are ready for reforms </a:t>
            </a:r>
            <a:r>
              <a:rPr lang="en-GB" sz="2400" dirty="0"/>
              <a:t>that can drive an agenda of humanistic values in a </a:t>
            </a:r>
            <a:r>
              <a:rPr lang="en-GB" sz="2400" dirty="0">
                <a:solidFill>
                  <a:srgbClr val="C00000"/>
                </a:solidFill>
              </a:rPr>
              <a:t>world that is engaged in permanent and risky competition</a:t>
            </a:r>
            <a:r>
              <a:rPr lang="en-GB" sz="2400" dirty="0"/>
              <a:t> in all spheres of life</a:t>
            </a:r>
            <a:r>
              <a:rPr lang="en-GB" sz="2400" dirty="0" smtClean="0"/>
              <a:t>.</a:t>
            </a:r>
            <a:r>
              <a:rPr lang="en-GB" sz="2400" dirty="0"/>
              <a:t> </a:t>
            </a:r>
            <a:endParaRPr lang="en-GB" sz="2400" dirty="0" smtClean="0"/>
          </a:p>
          <a:p>
            <a:r>
              <a:rPr lang="en-GB" sz="2600" dirty="0">
                <a:solidFill>
                  <a:srgbClr val="7030A0"/>
                </a:solidFill>
              </a:rPr>
              <a:t>D</a:t>
            </a:r>
            <a:r>
              <a:rPr lang="en-GB" sz="2600" dirty="0" smtClean="0">
                <a:solidFill>
                  <a:srgbClr val="7030A0"/>
                </a:solidFill>
              </a:rPr>
              <a:t>igital </a:t>
            </a:r>
            <a:r>
              <a:rPr lang="en-GB" sz="2600" dirty="0">
                <a:solidFill>
                  <a:srgbClr val="7030A0"/>
                </a:solidFill>
              </a:rPr>
              <a:t>knowledge inequalities are likely to create negative structural foundations </a:t>
            </a:r>
            <a:r>
              <a:rPr lang="en-GB" sz="2600" dirty="0"/>
              <a:t>among societies that may not make sufficient progress in the fourth industrial </a:t>
            </a:r>
            <a:r>
              <a:rPr lang="en-GB" sz="2600" dirty="0" smtClean="0"/>
              <a:t>revolution.</a:t>
            </a:r>
          </a:p>
          <a:p>
            <a:r>
              <a:rPr lang="en-GB" sz="2600" dirty="0" smtClean="0"/>
              <a:t>The </a:t>
            </a:r>
            <a:r>
              <a:rPr lang="en-GB" sz="2600" dirty="0"/>
              <a:t>report faults the current 21st century university for being </a:t>
            </a:r>
            <a:r>
              <a:rPr lang="en-GB" sz="2600" dirty="0">
                <a:solidFill>
                  <a:srgbClr val="FF0000"/>
                </a:solidFill>
              </a:rPr>
              <a:t>highly commercialised</a:t>
            </a:r>
            <a:r>
              <a:rPr lang="en-GB" sz="2600" dirty="0"/>
              <a:t>, a tendency that has encouraged </a:t>
            </a:r>
            <a:r>
              <a:rPr lang="en-GB" sz="2600" dirty="0">
                <a:solidFill>
                  <a:srgbClr val="FF0000"/>
                </a:solidFill>
              </a:rPr>
              <a:t>privatisation and marketability of higher education. </a:t>
            </a:r>
            <a:r>
              <a:rPr lang="en-GB" sz="2600" dirty="0"/>
              <a:t>“In practical terms, this means that in most circumstances </a:t>
            </a:r>
            <a:r>
              <a:rPr lang="en-GB" sz="2600" dirty="0">
                <a:solidFill>
                  <a:srgbClr val="7030A0"/>
                </a:solidFill>
              </a:rPr>
              <a:t>educational goods are only available to those who have resources to buy them,” </a:t>
            </a:r>
            <a:endParaRPr lang="en-GB" sz="26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1200" dirty="0" smtClean="0">
                <a:solidFill>
                  <a:srgbClr val="FF0000"/>
                </a:solidFill>
              </a:rPr>
              <a:t>(</a:t>
            </a:r>
            <a:r>
              <a:rPr lang="en-GB" sz="1200" i="1" dirty="0"/>
              <a:t>Humanistic Futures of Learning: Perspectives from UNESCO chairs and UNITWIN </a:t>
            </a:r>
            <a:r>
              <a:rPr lang="en-GB" sz="1200" i="1" dirty="0" smtClean="0"/>
              <a:t>networks as </a:t>
            </a:r>
            <a:r>
              <a:rPr lang="en-GB" sz="1200" dirty="0">
                <a:solidFill>
                  <a:srgbClr val="FF0000"/>
                </a:solidFill>
              </a:rPr>
              <a:t>r</a:t>
            </a:r>
            <a:r>
              <a:rPr lang="en-GB" sz="1200" dirty="0" smtClean="0">
                <a:solidFill>
                  <a:srgbClr val="FF0000"/>
                </a:solidFill>
              </a:rPr>
              <a:t>eported in University World News, Feb.13,2020)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74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918" y="876114"/>
            <a:ext cx="10515600" cy="7554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Three Important Questions for us!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246" y="2133601"/>
            <a:ext cx="10515600" cy="2537012"/>
          </a:xfrm>
        </p:spPr>
        <p:txBody>
          <a:bodyPr>
            <a:normAutofit lnSpcReduction="10000"/>
          </a:bodyPr>
          <a:lstStyle/>
          <a:p>
            <a:endParaRPr lang="en-GB" b="1" dirty="0" smtClean="0"/>
          </a:p>
          <a:p>
            <a:r>
              <a:rPr lang="en-GB" b="1" dirty="0" smtClean="0">
                <a:solidFill>
                  <a:srgbClr val="00B0F0"/>
                </a:solidFill>
              </a:rPr>
              <a:t>What </a:t>
            </a:r>
            <a:r>
              <a:rPr lang="en-GB" dirty="0">
                <a:solidFill>
                  <a:srgbClr val="00B0F0"/>
                </a:solidFill>
              </a:rPr>
              <a:t>knowledge, skills, attitudes and values will today's students need to thrive and shape their world?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How </a:t>
            </a:r>
            <a:r>
              <a:rPr lang="en-GB" dirty="0">
                <a:solidFill>
                  <a:srgbClr val="00B050"/>
                </a:solidFill>
              </a:rPr>
              <a:t>can instructional systems develop these knowledge, skills, attitudes and values effectively</a:t>
            </a:r>
            <a:r>
              <a:rPr lang="en-GB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Is</a:t>
            </a:r>
            <a:r>
              <a:rPr lang="en-GB" dirty="0" smtClean="0">
                <a:solidFill>
                  <a:srgbClr val="FF0000"/>
                </a:solidFill>
              </a:rPr>
              <a:t> our system delivering to national and personal expectations?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5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3318" y="190035"/>
            <a:ext cx="9144000" cy="61678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Nations with poor educational systems</a:t>
            </a:r>
            <a:r>
              <a:rPr lang="en-GB" sz="4000" dirty="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06824"/>
            <a:ext cx="9144000" cy="5199530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pPr algn="l"/>
            <a:r>
              <a:rPr lang="en-GB" dirty="0" smtClean="0"/>
              <a:t>1.	Burma				2.	Central African Rep</a:t>
            </a:r>
          </a:p>
          <a:p>
            <a:pPr algn="l"/>
            <a:r>
              <a:rPr lang="en-GB" dirty="0" smtClean="0"/>
              <a:t>3</a:t>
            </a:r>
            <a:r>
              <a:rPr lang="en-GB" smtClean="0"/>
              <a:t>.    	Dominican </a:t>
            </a:r>
            <a:r>
              <a:rPr lang="en-GB" dirty="0" smtClean="0"/>
              <a:t>Republic		4.	Equatorial Guinea	</a:t>
            </a:r>
            <a:endParaRPr lang="en-GB" dirty="0"/>
          </a:p>
          <a:p>
            <a:pPr algn="l"/>
            <a:r>
              <a:rPr lang="en-GB" dirty="0" smtClean="0"/>
              <a:t>5.	Georgia			6.	Liberia</a:t>
            </a:r>
            <a:endParaRPr lang="en-GB" dirty="0"/>
          </a:p>
          <a:p>
            <a:pPr algn="l"/>
            <a:r>
              <a:rPr lang="en-GB" dirty="0" smtClean="0"/>
              <a:t>7.	Libya				8.	Monaco</a:t>
            </a:r>
            <a:endParaRPr lang="en-GB" dirty="0"/>
          </a:p>
          <a:p>
            <a:pPr algn="l"/>
            <a:r>
              <a:rPr lang="en-GB" dirty="0" smtClean="0"/>
              <a:t>9.	Pakistan			10.	Sri Lanka</a:t>
            </a:r>
          </a:p>
          <a:p>
            <a:pPr algn="l"/>
            <a:r>
              <a:rPr lang="en-GB" dirty="0" smtClean="0"/>
              <a:t>11.	Zambia </a:t>
            </a:r>
          </a:p>
          <a:p>
            <a:pPr algn="l"/>
            <a:endParaRPr lang="en-GB" dirty="0" smtClean="0">
              <a:solidFill>
                <a:srgbClr val="00B0F0"/>
              </a:solidFill>
            </a:endParaRPr>
          </a:p>
          <a:p>
            <a:pPr algn="l"/>
            <a:r>
              <a:rPr lang="en-GB" dirty="0" smtClean="0">
                <a:solidFill>
                  <a:srgbClr val="00B0F0"/>
                </a:solidFill>
              </a:rPr>
              <a:t>Reason could be internal conflict, economic problems, or underfunded programs. Some of the world’s worst educational systems can be found in these nations.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						</a:t>
            </a:r>
            <a:r>
              <a:rPr lang="en-GB" sz="1600" dirty="0" smtClean="0">
                <a:solidFill>
                  <a:srgbClr val="7030A0"/>
                </a:solidFill>
              </a:rPr>
              <a:t>(Source: World Education Ranking 2019)</a:t>
            </a:r>
            <a:endParaRPr lang="en-GB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811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16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Features of HE in Pakistan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0483" y="1039906"/>
            <a:ext cx="8386482" cy="574637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Vision</a:t>
            </a:r>
            <a:r>
              <a:rPr lang="en-GB" dirty="0" smtClean="0"/>
              <a:t> is a </a:t>
            </a:r>
            <a:r>
              <a:rPr lang="en-GB" b="1" i="1" dirty="0" smtClean="0">
                <a:solidFill>
                  <a:srgbClr val="CC00FF"/>
                </a:solidFill>
              </a:rPr>
              <a:t>redundant</a:t>
            </a:r>
            <a:r>
              <a:rPr lang="en-GB" dirty="0" smtClean="0"/>
              <a:t> document</a:t>
            </a:r>
          </a:p>
          <a:p>
            <a:r>
              <a:rPr lang="en-GB" b="1" i="1" dirty="0" smtClean="0"/>
              <a:t>Absence of </a:t>
            </a:r>
            <a:r>
              <a:rPr lang="en-GB" b="1" i="1" dirty="0" smtClean="0">
                <a:solidFill>
                  <a:srgbClr val="0070C0"/>
                </a:solidFill>
              </a:rPr>
              <a:t>any strategy/action plan </a:t>
            </a:r>
            <a:r>
              <a:rPr lang="en-GB" dirty="0" smtClean="0"/>
              <a:t>to implement vision</a:t>
            </a:r>
          </a:p>
          <a:p>
            <a:r>
              <a:rPr lang="en-GB" b="1" i="1" dirty="0" smtClean="0"/>
              <a:t>Poor &amp; outmoded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curricula </a:t>
            </a:r>
          </a:p>
          <a:p>
            <a:r>
              <a:rPr lang="en-GB" b="1" i="1" dirty="0" smtClean="0"/>
              <a:t>Inappropriate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F0"/>
                </a:solidFill>
              </a:rPr>
              <a:t>curriculum delivery </a:t>
            </a:r>
          </a:p>
          <a:p>
            <a:r>
              <a:rPr lang="en-GB" b="1" i="1" dirty="0" smtClean="0"/>
              <a:t>Poor IT </a:t>
            </a:r>
            <a:r>
              <a:rPr lang="en-GB" b="1" i="1" dirty="0" smtClean="0">
                <a:solidFill>
                  <a:srgbClr val="FF0000"/>
                </a:solidFill>
              </a:rPr>
              <a:t>fluency</a:t>
            </a:r>
          </a:p>
          <a:p>
            <a:r>
              <a:rPr lang="en-GB" dirty="0" smtClean="0"/>
              <a:t>Absence of any </a:t>
            </a:r>
            <a:r>
              <a:rPr lang="en-GB" b="1" i="1" dirty="0">
                <a:solidFill>
                  <a:schemeClr val="accent2"/>
                </a:solidFill>
              </a:rPr>
              <a:t>i</a:t>
            </a:r>
            <a:r>
              <a:rPr lang="en-GB" b="1" i="1" dirty="0" smtClean="0">
                <a:solidFill>
                  <a:schemeClr val="accent2"/>
                </a:solidFill>
              </a:rPr>
              <a:t>nnovation and entrepreneurship</a:t>
            </a:r>
          </a:p>
          <a:p>
            <a:r>
              <a:rPr lang="en-GB" dirty="0" smtClean="0"/>
              <a:t>Poor and </a:t>
            </a:r>
            <a:r>
              <a:rPr lang="en-GB" b="1" i="1" dirty="0" smtClean="0"/>
              <a:t>irrelevant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7030A0"/>
                </a:solidFill>
              </a:rPr>
              <a:t>quality of research</a:t>
            </a:r>
          </a:p>
          <a:p>
            <a:r>
              <a:rPr lang="en-GB" dirty="0" smtClean="0"/>
              <a:t>Poor </a:t>
            </a:r>
            <a:r>
              <a:rPr lang="en-GB" b="1" i="1" dirty="0" smtClean="0"/>
              <a:t>quality of </a:t>
            </a:r>
            <a:r>
              <a:rPr lang="en-GB" b="1" i="1" dirty="0" smtClean="0">
                <a:solidFill>
                  <a:srgbClr val="00B050"/>
                </a:solidFill>
              </a:rPr>
              <a:t>exams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Grade</a:t>
            </a:r>
            <a:r>
              <a:rPr lang="en-GB" dirty="0" smtClean="0"/>
              <a:t> </a:t>
            </a:r>
            <a:r>
              <a:rPr lang="en-GB" b="1" i="1" dirty="0" smtClean="0"/>
              <a:t>inflation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Disconnect</a:t>
            </a:r>
            <a:r>
              <a:rPr lang="en-GB" b="1" dirty="0" smtClean="0"/>
              <a:t> </a:t>
            </a:r>
            <a:r>
              <a:rPr lang="en-GB" dirty="0" smtClean="0"/>
              <a:t>between </a:t>
            </a:r>
            <a:r>
              <a:rPr lang="en-GB" dirty="0" smtClean="0">
                <a:solidFill>
                  <a:srgbClr val="0070C0"/>
                </a:solidFill>
              </a:rPr>
              <a:t>education and employability</a:t>
            </a:r>
          </a:p>
          <a:p>
            <a:r>
              <a:rPr lang="en-GB" b="1" i="1" dirty="0" smtClean="0">
                <a:solidFill>
                  <a:srgbClr val="FF0000"/>
                </a:solidFill>
              </a:rPr>
              <a:t>Lack</a:t>
            </a:r>
            <a:r>
              <a:rPr lang="en-GB" b="1" i="1" dirty="0" smtClean="0">
                <a:solidFill>
                  <a:srgbClr val="00B050"/>
                </a:solidFill>
              </a:rPr>
              <a:t> of appropriate policy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C00000"/>
                </a:solidFill>
              </a:rPr>
              <a:t>implantation strategy</a:t>
            </a:r>
          </a:p>
          <a:p>
            <a:r>
              <a:rPr lang="en-GB" b="1" i="1" dirty="0" smtClean="0">
                <a:solidFill>
                  <a:srgbClr val="FF0000"/>
                </a:solidFill>
              </a:rPr>
              <a:t>Poor funding</a:t>
            </a:r>
          </a:p>
          <a:p>
            <a:pPr marL="0" indent="0">
              <a:buNone/>
            </a:pPr>
            <a:endParaRPr lang="en-GB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557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789" y="831290"/>
            <a:ext cx="8664388" cy="746499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What is a University? 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6363" y="2578660"/>
            <a:ext cx="8153400" cy="254915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Universities are institutions which has three Characters:</a:t>
            </a:r>
          </a:p>
          <a:p>
            <a:pPr marL="514350" indent="-514350">
              <a:buAutoNum type="alphaLcPeriod"/>
            </a:pPr>
            <a:r>
              <a:rPr lang="en-GB" b="1" dirty="0" smtClean="0">
                <a:solidFill>
                  <a:srgbClr val="92D050"/>
                </a:solidFill>
              </a:rPr>
              <a:t>Diversity</a:t>
            </a:r>
            <a:r>
              <a:rPr lang="en-GB" dirty="0" smtClean="0"/>
              <a:t>		</a:t>
            </a:r>
            <a:r>
              <a:rPr lang="en-GB" b="1" dirty="0" smtClean="0">
                <a:solidFill>
                  <a:srgbClr val="0070C0"/>
                </a:solidFill>
              </a:rPr>
              <a:t>b.	Discovery</a:t>
            </a:r>
            <a:r>
              <a:rPr lang="en-GB" dirty="0" smtClean="0"/>
              <a:t>	</a:t>
            </a:r>
            <a:r>
              <a:rPr lang="en-GB" b="1" dirty="0" smtClean="0">
                <a:solidFill>
                  <a:srgbClr val="7030A0"/>
                </a:solidFill>
              </a:rPr>
              <a:t>c.	Flexibility</a:t>
            </a:r>
          </a:p>
          <a:p>
            <a:pPr marL="0" indent="0">
              <a:buNone/>
            </a:pPr>
            <a:endParaRPr lang="en-GB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Question arises do our universities have all these elements?</a:t>
            </a:r>
          </a:p>
          <a:p>
            <a:pPr marL="0" indent="0">
              <a:buNone/>
            </a:pPr>
            <a:endParaRPr lang="en-GB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14121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650</Words>
  <Application>Microsoft Office PowerPoint</Application>
  <PresentationFormat>Widescreen</PresentationFormat>
  <Paragraphs>92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RadikalW03-Regular-Identity-H</vt:lpstr>
      <vt:lpstr>Office Theme</vt:lpstr>
      <vt:lpstr>Challenges of Higher Education in Pakistan - Personal Experiences and Viewpoint </vt:lpstr>
      <vt:lpstr>PowerPoint Presentation</vt:lpstr>
      <vt:lpstr>The World We live in </vt:lpstr>
      <vt:lpstr>Five Important questions about future</vt:lpstr>
      <vt:lpstr>HE To serve equality and sustainability</vt:lpstr>
      <vt:lpstr>Three Important Questions for us!</vt:lpstr>
      <vt:lpstr>Nations with poor educational systems </vt:lpstr>
      <vt:lpstr>Features of HE in Pakistan </vt:lpstr>
      <vt:lpstr>What is a University? </vt:lpstr>
      <vt:lpstr>Solution/Way Forward</vt:lpstr>
      <vt:lpstr>PowerPoint Presentation</vt:lpstr>
      <vt:lpstr>            Nature of Pakistan Economy</vt:lpstr>
      <vt:lpstr>PowerPoint Presentation</vt:lpstr>
      <vt:lpstr>PowerPoint Presentation</vt:lpstr>
      <vt:lpstr>Number of Patents from Technological Development Fund</vt:lpstr>
      <vt:lpstr>PowerPoint Presentation</vt:lpstr>
      <vt:lpstr>PowerPoint Presentation</vt:lpstr>
      <vt:lpstr>PowerPoint Presentation</vt:lpstr>
      <vt:lpstr>Challenges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Nations with poor educational systems</dc:title>
  <dc:creator>Riaz Ul Haq Tariq</dc:creator>
  <cp:lastModifiedBy>Riaz Ul Haq Tariq</cp:lastModifiedBy>
  <cp:revision>40</cp:revision>
  <dcterms:created xsi:type="dcterms:W3CDTF">2019-12-25T06:54:58Z</dcterms:created>
  <dcterms:modified xsi:type="dcterms:W3CDTF">2022-10-17T04:52:51Z</dcterms:modified>
</cp:coreProperties>
</file>